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719" r:id="rId5"/>
    <p:sldMasterId id="2147483720" r:id="rId6"/>
    <p:sldMasterId id="2147483721" r:id="rId7"/>
    <p:sldMasterId id="2147483722" r:id="rId8"/>
    <p:sldMasterId id="2147483723" r:id="rId9"/>
    <p:sldMasterId id="2147483724"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27" r:id="rId83"/>
    <p:sldId id="328" r:id="rId84"/>
    <p:sldId id="329" r:id="rId85"/>
    <p:sldId id="330" r:id="rId86"/>
    <p:sldId id="331" r:id="rId87"/>
    <p:sldId id="332" r:id="rId88"/>
    <p:sldId id="333" r:id="rId89"/>
    <p:sldId id="334" r:id="rId90"/>
    <p:sldId id="335" r:id="rId91"/>
    <p:sldId id="336" r:id="rId92"/>
    <p:sldId id="337" r:id="rId93"/>
    <p:sldId id="338" r:id="rId94"/>
    <p:sldId id="339" r:id="rId95"/>
    <p:sldId id="340" r:id="rId96"/>
    <p:sldId id="341" r:id="rId97"/>
    <p:sldId id="342" r:id="rId98"/>
    <p:sldId id="343" r:id="rId99"/>
    <p:sldId id="344" r:id="rId100"/>
    <p:sldId id="345" r:id="rId101"/>
    <p:sldId id="346" r:id="rId102"/>
    <p:sldId id="347" r:id="rId103"/>
    <p:sldId id="348" r:id="rId104"/>
    <p:sldId id="349" r:id="rId105"/>
    <p:sldId id="350" r:id="rId106"/>
    <p:sldId id="351" r:id="rId107"/>
    <p:sldId id="352" r:id="rId108"/>
    <p:sldId id="353" r:id="rId109"/>
    <p:sldId id="354" r:id="rId110"/>
    <p:sldId id="355" r:id="rId111"/>
    <p:sldId id="356" r:id="rId112"/>
    <p:sldId id="357" r:id="rId113"/>
    <p:sldId id="358" r:id="rId114"/>
    <p:sldId id="359" r:id="rId115"/>
    <p:sldId id="360" r:id="rId116"/>
    <p:sldId id="361" r:id="rId117"/>
    <p:sldId id="362" r:id="rId118"/>
    <p:sldId id="363" r:id="rId119"/>
    <p:sldId id="364" r:id="rId120"/>
    <p:sldId id="365" r:id="rId121"/>
    <p:sldId id="366" r:id="rId122"/>
    <p:sldId id="367" r:id="rId123"/>
    <p:sldId id="368" r:id="rId124"/>
    <p:sldId id="369" r:id="rId125"/>
    <p:sldId id="370" r:id="rId126"/>
    <p:sldId id="371" r:id="rId127"/>
    <p:sldId id="372" r:id="rId128"/>
    <p:sldId id="373" r:id="rId129"/>
    <p:sldId id="374" r:id="rId130"/>
    <p:sldId id="375" r:id="rId131"/>
    <p:sldId id="376" r:id="rId132"/>
    <p:sldId id="377" r:id="rId133"/>
    <p:sldId id="378" r:id="rId134"/>
    <p:sldId id="379" r:id="rId135"/>
    <p:sldId id="380" r:id="rId136"/>
    <p:sldId id="381" r:id="rId137"/>
    <p:sldId id="382" r:id="rId138"/>
    <p:sldId id="383" r:id="rId139"/>
    <p:sldId id="384" r:id="rId140"/>
    <p:sldId id="385" r:id="rId141"/>
    <p:sldId id="386" r:id="rId142"/>
    <p:sldId id="387" r:id="rId143"/>
    <p:sldId id="388" r:id="rId144"/>
    <p:sldId id="389" r:id="rId145"/>
    <p:sldId id="390" r:id="rId146"/>
    <p:sldId id="391" r:id="rId147"/>
    <p:sldId id="392" r:id="rId148"/>
    <p:sldId id="393" r:id="rId149"/>
    <p:sldId id="394" r:id="rId150"/>
    <p:sldId id="395" r:id="rId151"/>
    <p:sldId id="396" r:id="rId152"/>
    <p:sldId id="397" r:id="rId153"/>
    <p:sldId id="398" r:id="rId154"/>
    <p:sldId id="399" r:id="rId155"/>
    <p:sldId id="400" r:id="rId156"/>
    <p:sldId id="401" r:id="rId157"/>
    <p:sldId id="402" r:id="rId158"/>
    <p:sldId id="403" r:id="rId159"/>
    <p:sldId id="404" r:id="rId160"/>
    <p:sldId id="405" r:id="rId161"/>
    <p:sldId id="406" r:id="rId162"/>
    <p:sldId id="407" r:id="rId163"/>
    <p:sldId id="408" r:id="rId164"/>
    <p:sldId id="409" r:id="rId165"/>
    <p:sldId id="410" r:id="rId166"/>
    <p:sldId id="411" r:id="rId167"/>
    <p:sldId id="412" r:id="rId168"/>
    <p:sldId id="413" r:id="rId169"/>
    <p:sldId id="414" r:id="rId170"/>
    <p:sldId id="415" r:id="rId171"/>
    <p:sldId id="416" r:id="rId172"/>
    <p:sldId id="417" r:id="rId173"/>
    <p:sldId id="418" r:id="rId174"/>
    <p:sldId id="419" r:id="rId175"/>
    <p:sldId id="420" r:id="rId176"/>
    <p:sldId id="421" r:id="rId177"/>
    <p:sldId id="422" r:id="rId178"/>
    <p:sldId id="423" r:id="rId179"/>
  </p:sldIdLst>
  <p:sldSz cy="6858000" cx="12192000"/>
  <p:notesSz cx="6858000" cy="9144000"/>
  <p:embeddedFontLst>
    <p:embeddedFont>
      <p:font typeface="Roboto"/>
      <p:regular r:id="rId180"/>
      <p:bold r:id="rId181"/>
      <p:italic r:id="rId182"/>
      <p:boldItalic r:id="rId183"/>
    </p:embeddedFont>
    <p:embeddedFont>
      <p:font typeface="Garamond"/>
      <p:regular r:id="rId184"/>
      <p:bold r:id="rId185"/>
      <p:italic r:id="rId186"/>
      <p:boldItalic r:id="rId187"/>
    </p:embeddedFont>
    <p:embeddedFont>
      <p:font typeface="Corbel"/>
      <p:regular r:id="rId188"/>
      <p:bold r:id="rId189"/>
      <p:italic r:id="rId190"/>
      <p:boldItalic r:id="rId191"/>
    </p:embeddedFont>
    <p:embeddedFont>
      <p:font typeface="Source Code Pro"/>
      <p:regular r:id="rId192"/>
      <p:bold r:id="rId193"/>
      <p:italic r:id="rId194"/>
      <p:boldItalic r:id="rId195"/>
    </p:embeddedFont>
    <p:embeddedFont>
      <p:font typeface="Tahoma"/>
      <p:regular r:id="rId196"/>
      <p:bold r:id="rId197"/>
    </p:embeddedFont>
    <p:embeddedFont>
      <p:font typeface="Helvetica Neue Light"/>
      <p:regular r:id="rId198"/>
      <p:bold r:id="rId199"/>
      <p:italic r:id="rId200"/>
      <p:boldItalic r:id="rId201"/>
    </p:embeddedFont>
    <p:embeddedFont>
      <p:font typeface="Century Gothic"/>
      <p:regular r:id="rId202"/>
      <p:bold r:id="rId203"/>
      <p:italic r:id="rId204"/>
      <p:boldItalic r:id="rId20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BF00AB5-60A5-4110-9DEA-6115BBB499E2}">
  <a:tblStyle styleId="{ABF00AB5-60A5-4110-9DEA-6115BBB499E2}"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D9FB4913-8959-45C6-AB59-0EE1D4E92C2B}"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78F629D-4FE8-4B34-BC97-78F3B0A2A090}" styleName="Table_2">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64"/>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9.xml"/><Relationship Id="rId190" Type="http://schemas.openxmlformats.org/officeDocument/2006/relationships/font" Target="fonts/Corbel-italic.fntdata"/><Relationship Id="rId42" Type="http://schemas.openxmlformats.org/officeDocument/2006/relationships/slide" Target="slides/slide31.xml"/><Relationship Id="rId41" Type="http://schemas.openxmlformats.org/officeDocument/2006/relationships/slide" Target="slides/slide30.xml"/><Relationship Id="rId44" Type="http://schemas.openxmlformats.org/officeDocument/2006/relationships/slide" Target="slides/slide33.xml"/><Relationship Id="rId194" Type="http://schemas.openxmlformats.org/officeDocument/2006/relationships/font" Target="fonts/SourceCodePro-italic.fntdata"/><Relationship Id="rId43" Type="http://schemas.openxmlformats.org/officeDocument/2006/relationships/slide" Target="slides/slide32.xml"/><Relationship Id="rId193" Type="http://schemas.openxmlformats.org/officeDocument/2006/relationships/font" Target="fonts/SourceCodePro-bold.fntdata"/><Relationship Id="rId46" Type="http://schemas.openxmlformats.org/officeDocument/2006/relationships/slide" Target="slides/slide35.xml"/><Relationship Id="rId192" Type="http://schemas.openxmlformats.org/officeDocument/2006/relationships/font" Target="fonts/SourceCodePro-regular.fntdata"/><Relationship Id="rId45" Type="http://schemas.openxmlformats.org/officeDocument/2006/relationships/slide" Target="slides/slide34.xml"/><Relationship Id="rId191" Type="http://schemas.openxmlformats.org/officeDocument/2006/relationships/font" Target="fonts/Corbel-boldItalic.fntdata"/><Relationship Id="rId48" Type="http://schemas.openxmlformats.org/officeDocument/2006/relationships/slide" Target="slides/slide37.xml"/><Relationship Id="rId187" Type="http://schemas.openxmlformats.org/officeDocument/2006/relationships/font" Target="fonts/Garamond-boldItalic.fntdata"/><Relationship Id="rId47" Type="http://schemas.openxmlformats.org/officeDocument/2006/relationships/slide" Target="slides/slide36.xml"/><Relationship Id="rId186" Type="http://schemas.openxmlformats.org/officeDocument/2006/relationships/font" Target="fonts/Garamond-italic.fntdata"/><Relationship Id="rId185" Type="http://schemas.openxmlformats.org/officeDocument/2006/relationships/font" Target="fonts/Garamond-bold.fntdata"/><Relationship Id="rId49" Type="http://schemas.openxmlformats.org/officeDocument/2006/relationships/slide" Target="slides/slide38.xml"/><Relationship Id="rId184" Type="http://schemas.openxmlformats.org/officeDocument/2006/relationships/font" Target="fonts/Garamond-regular.fntdata"/><Relationship Id="rId189" Type="http://schemas.openxmlformats.org/officeDocument/2006/relationships/font" Target="fonts/Corbel-bold.fntdata"/><Relationship Id="rId188" Type="http://schemas.openxmlformats.org/officeDocument/2006/relationships/font" Target="fonts/Corbel-regular.fntdata"/><Relationship Id="rId31" Type="http://schemas.openxmlformats.org/officeDocument/2006/relationships/slide" Target="slides/slide20.xml"/><Relationship Id="rId30" Type="http://schemas.openxmlformats.org/officeDocument/2006/relationships/slide" Target="slides/slide19.xml"/><Relationship Id="rId33" Type="http://schemas.openxmlformats.org/officeDocument/2006/relationships/slide" Target="slides/slide22.xml"/><Relationship Id="rId183" Type="http://schemas.openxmlformats.org/officeDocument/2006/relationships/font" Target="fonts/Roboto-boldItalic.fntdata"/><Relationship Id="rId32" Type="http://schemas.openxmlformats.org/officeDocument/2006/relationships/slide" Target="slides/slide21.xml"/><Relationship Id="rId182" Type="http://schemas.openxmlformats.org/officeDocument/2006/relationships/font" Target="fonts/Roboto-italic.fntdata"/><Relationship Id="rId35" Type="http://schemas.openxmlformats.org/officeDocument/2006/relationships/slide" Target="slides/slide24.xml"/><Relationship Id="rId181" Type="http://schemas.openxmlformats.org/officeDocument/2006/relationships/font" Target="fonts/Roboto-bold.fntdata"/><Relationship Id="rId34" Type="http://schemas.openxmlformats.org/officeDocument/2006/relationships/slide" Target="slides/slide23.xml"/><Relationship Id="rId180" Type="http://schemas.openxmlformats.org/officeDocument/2006/relationships/font" Target="fonts/Roboto-regular.fntdata"/><Relationship Id="rId37" Type="http://schemas.openxmlformats.org/officeDocument/2006/relationships/slide" Target="slides/slide26.xml"/><Relationship Id="rId176" Type="http://schemas.openxmlformats.org/officeDocument/2006/relationships/slide" Target="slides/slide165.xml"/><Relationship Id="rId36" Type="http://schemas.openxmlformats.org/officeDocument/2006/relationships/slide" Target="slides/slide25.xml"/><Relationship Id="rId175" Type="http://schemas.openxmlformats.org/officeDocument/2006/relationships/slide" Target="slides/slide164.xml"/><Relationship Id="rId39" Type="http://schemas.openxmlformats.org/officeDocument/2006/relationships/slide" Target="slides/slide28.xml"/><Relationship Id="rId174" Type="http://schemas.openxmlformats.org/officeDocument/2006/relationships/slide" Target="slides/slide163.xml"/><Relationship Id="rId38" Type="http://schemas.openxmlformats.org/officeDocument/2006/relationships/slide" Target="slides/slide27.xml"/><Relationship Id="rId173" Type="http://schemas.openxmlformats.org/officeDocument/2006/relationships/slide" Target="slides/slide162.xml"/><Relationship Id="rId179" Type="http://schemas.openxmlformats.org/officeDocument/2006/relationships/slide" Target="slides/slide168.xml"/><Relationship Id="rId178" Type="http://schemas.openxmlformats.org/officeDocument/2006/relationships/slide" Target="slides/slide167.xml"/><Relationship Id="rId177" Type="http://schemas.openxmlformats.org/officeDocument/2006/relationships/slide" Target="slides/slide166.xml"/><Relationship Id="rId20" Type="http://schemas.openxmlformats.org/officeDocument/2006/relationships/slide" Target="slides/slide9.xml"/><Relationship Id="rId22" Type="http://schemas.openxmlformats.org/officeDocument/2006/relationships/slide" Target="slides/slide11.xml"/><Relationship Id="rId21" Type="http://schemas.openxmlformats.org/officeDocument/2006/relationships/slide" Target="slides/slide10.xml"/><Relationship Id="rId24" Type="http://schemas.openxmlformats.org/officeDocument/2006/relationships/slide" Target="slides/slide13.xml"/><Relationship Id="rId23" Type="http://schemas.openxmlformats.org/officeDocument/2006/relationships/slide" Target="slides/slide12.xml"/><Relationship Id="rId26" Type="http://schemas.openxmlformats.org/officeDocument/2006/relationships/slide" Target="slides/slide15.xml"/><Relationship Id="rId25" Type="http://schemas.openxmlformats.org/officeDocument/2006/relationships/slide" Target="slides/slide14.xml"/><Relationship Id="rId28" Type="http://schemas.openxmlformats.org/officeDocument/2006/relationships/slide" Target="slides/slide17.xml"/><Relationship Id="rId27" Type="http://schemas.openxmlformats.org/officeDocument/2006/relationships/slide" Target="slides/slide16.xml"/><Relationship Id="rId29" Type="http://schemas.openxmlformats.org/officeDocument/2006/relationships/slide" Target="slides/slide18.xml"/><Relationship Id="rId11" Type="http://schemas.openxmlformats.org/officeDocument/2006/relationships/notesMaster" Target="notesMasters/notesMaster1.xml"/><Relationship Id="rId10" Type="http://schemas.openxmlformats.org/officeDocument/2006/relationships/slideMaster" Target="slideMasters/slideMaster6.xml"/><Relationship Id="rId13" Type="http://schemas.openxmlformats.org/officeDocument/2006/relationships/slide" Target="slides/slide2.xml"/><Relationship Id="rId12" Type="http://schemas.openxmlformats.org/officeDocument/2006/relationships/slide" Target="slides/slide1.xml"/><Relationship Id="rId15" Type="http://schemas.openxmlformats.org/officeDocument/2006/relationships/slide" Target="slides/slide4.xml"/><Relationship Id="rId198" Type="http://schemas.openxmlformats.org/officeDocument/2006/relationships/font" Target="fonts/HelveticaNeueLight-regular.fntdata"/><Relationship Id="rId14" Type="http://schemas.openxmlformats.org/officeDocument/2006/relationships/slide" Target="slides/slide3.xml"/><Relationship Id="rId197" Type="http://schemas.openxmlformats.org/officeDocument/2006/relationships/font" Target="fonts/Tahoma-bold.fntdata"/><Relationship Id="rId17" Type="http://schemas.openxmlformats.org/officeDocument/2006/relationships/slide" Target="slides/slide6.xml"/><Relationship Id="rId196" Type="http://schemas.openxmlformats.org/officeDocument/2006/relationships/font" Target="fonts/Tahoma-regular.fntdata"/><Relationship Id="rId16" Type="http://schemas.openxmlformats.org/officeDocument/2006/relationships/slide" Target="slides/slide5.xml"/><Relationship Id="rId195" Type="http://schemas.openxmlformats.org/officeDocument/2006/relationships/font" Target="fonts/SourceCodePro-boldItalic.fntdata"/><Relationship Id="rId19" Type="http://schemas.openxmlformats.org/officeDocument/2006/relationships/slide" Target="slides/slide8.xml"/><Relationship Id="rId18" Type="http://schemas.openxmlformats.org/officeDocument/2006/relationships/slide" Target="slides/slide7.xml"/><Relationship Id="rId199" Type="http://schemas.openxmlformats.org/officeDocument/2006/relationships/font" Target="fonts/HelveticaNeueLight-bold.fntdata"/><Relationship Id="rId84" Type="http://schemas.openxmlformats.org/officeDocument/2006/relationships/slide" Target="slides/slide73.xml"/><Relationship Id="rId83" Type="http://schemas.openxmlformats.org/officeDocument/2006/relationships/slide" Target="slides/slide72.xml"/><Relationship Id="rId86" Type="http://schemas.openxmlformats.org/officeDocument/2006/relationships/slide" Target="slides/slide75.xml"/><Relationship Id="rId85" Type="http://schemas.openxmlformats.org/officeDocument/2006/relationships/slide" Target="slides/slide74.xml"/><Relationship Id="rId88" Type="http://schemas.openxmlformats.org/officeDocument/2006/relationships/slide" Target="slides/slide77.xml"/><Relationship Id="rId150" Type="http://schemas.openxmlformats.org/officeDocument/2006/relationships/slide" Target="slides/slide139.xml"/><Relationship Id="rId87" Type="http://schemas.openxmlformats.org/officeDocument/2006/relationships/slide" Target="slides/slide76.xml"/><Relationship Id="rId89" Type="http://schemas.openxmlformats.org/officeDocument/2006/relationships/slide" Target="slides/slide78.xml"/><Relationship Id="rId80" Type="http://schemas.openxmlformats.org/officeDocument/2006/relationships/slide" Target="slides/slide69.xml"/><Relationship Id="rId82" Type="http://schemas.openxmlformats.org/officeDocument/2006/relationships/slide" Target="slides/slide71.xml"/><Relationship Id="rId81" Type="http://schemas.openxmlformats.org/officeDocument/2006/relationships/slide" Target="slides/slide70.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38.xml"/><Relationship Id="rId4" Type="http://schemas.openxmlformats.org/officeDocument/2006/relationships/tableStyles" Target="tableStyles.xml"/><Relationship Id="rId148" Type="http://schemas.openxmlformats.org/officeDocument/2006/relationships/slide" Target="slides/slide137.xml"/><Relationship Id="rId9" Type="http://schemas.openxmlformats.org/officeDocument/2006/relationships/slideMaster" Target="slideMasters/slideMaster5.xml"/><Relationship Id="rId143" Type="http://schemas.openxmlformats.org/officeDocument/2006/relationships/slide" Target="slides/slide132.xml"/><Relationship Id="rId142" Type="http://schemas.openxmlformats.org/officeDocument/2006/relationships/slide" Target="slides/slide131.xml"/><Relationship Id="rId141" Type="http://schemas.openxmlformats.org/officeDocument/2006/relationships/slide" Target="slides/slide130.xml"/><Relationship Id="rId140" Type="http://schemas.openxmlformats.org/officeDocument/2006/relationships/slide" Target="slides/slide129.xml"/><Relationship Id="rId5" Type="http://schemas.openxmlformats.org/officeDocument/2006/relationships/slideMaster" Target="slideMasters/slideMaster1.xml"/><Relationship Id="rId147" Type="http://schemas.openxmlformats.org/officeDocument/2006/relationships/slide" Target="slides/slide136.xml"/><Relationship Id="rId6" Type="http://schemas.openxmlformats.org/officeDocument/2006/relationships/slideMaster" Target="slideMasters/slideMaster2.xml"/><Relationship Id="rId146" Type="http://schemas.openxmlformats.org/officeDocument/2006/relationships/slide" Target="slides/slide135.xml"/><Relationship Id="rId7" Type="http://schemas.openxmlformats.org/officeDocument/2006/relationships/slideMaster" Target="slideMasters/slideMaster3.xml"/><Relationship Id="rId145" Type="http://schemas.openxmlformats.org/officeDocument/2006/relationships/slide" Target="slides/slide134.xml"/><Relationship Id="rId8" Type="http://schemas.openxmlformats.org/officeDocument/2006/relationships/slideMaster" Target="slideMasters/slideMaster4.xml"/><Relationship Id="rId144" Type="http://schemas.openxmlformats.org/officeDocument/2006/relationships/slide" Target="slides/slide133.xml"/><Relationship Id="rId73" Type="http://schemas.openxmlformats.org/officeDocument/2006/relationships/slide" Target="slides/slide62.xml"/><Relationship Id="rId72" Type="http://schemas.openxmlformats.org/officeDocument/2006/relationships/slide" Target="slides/slide61.xml"/><Relationship Id="rId75" Type="http://schemas.openxmlformats.org/officeDocument/2006/relationships/slide" Target="slides/slide64.xml"/><Relationship Id="rId74" Type="http://schemas.openxmlformats.org/officeDocument/2006/relationships/slide" Target="slides/slide63.xml"/><Relationship Id="rId77" Type="http://schemas.openxmlformats.org/officeDocument/2006/relationships/slide" Target="slides/slide66.xml"/><Relationship Id="rId76" Type="http://schemas.openxmlformats.org/officeDocument/2006/relationships/slide" Target="slides/slide65.xml"/><Relationship Id="rId79" Type="http://schemas.openxmlformats.org/officeDocument/2006/relationships/slide" Target="slides/slide68.xml"/><Relationship Id="rId78" Type="http://schemas.openxmlformats.org/officeDocument/2006/relationships/slide" Target="slides/slide67.xml"/><Relationship Id="rId71" Type="http://schemas.openxmlformats.org/officeDocument/2006/relationships/slide" Target="slides/slide60.xml"/><Relationship Id="rId70" Type="http://schemas.openxmlformats.org/officeDocument/2006/relationships/slide" Target="slides/slide59.xml"/><Relationship Id="rId139" Type="http://schemas.openxmlformats.org/officeDocument/2006/relationships/slide" Target="slides/slide128.xml"/><Relationship Id="rId138" Type="http://schemas.openxmlformats.org/officeDocument/2006/relationships/slide" Target="slides/slide127.xml"/><Relationship Id="rId137" Type="http://schemas.openxmlformats.org/officeDocument/2006/relationships/slide" Target="slides/slide126.xml"/><Relationship Id="rId132" Type="http://schemas.openxmlformats.org/officeDocument/2006/relationships/slide" Target="slides/slide121.xml"/><Relationship Id="rId131" Type="http://schemas.openxmlformats.org/officeDocument/2006/relationships/slide" Target="slides/slide120.xml"/><Relationship Id="rId130" Type="http://schemas.openxmlformats.org/officeDocument/2006/relationships/slide" Target="slides/slide119.xml"/><Relationship Id="rId136" Type="http://schemas.openxmlformats.org/officeDocument/2006/relationships/slide" Target="slides/slide125.xml"/><Relationship Id="rId135" Type="http://schemas.openxmlformats.org/officeDocument/2006/relationships/slide" Target="slides/slide124.xml"/><Relationship Id="rId134" Type="http://schemas.openxmlformats.org/officeDocument/2006/relationships/slide" Target="slides/slide123.xml"/><Relationship Id="rId133" Type="http://schemas.openxmlformats.org/officeDocument/2006/relationships/slide" Target="slides/slide122.xml"/><Relationship Id="rId62" Type="http://schemas.openxmlformats.org/officeDocument/2006/relationships/slide" Target="slides/slide51.xml"/><Relationship Id="rId61" Type="http://schemas.openxmlformats.org/officeDocument/2006/relationships/slide" Target="slides/slide50.xml"/><Relationship Id="rId64" Type="http://schemas.openxmlformats.org/officeDocument/2006/relationships/slide" Target="slides/slide53.xml"/><Relationship Id="rId63" Type="http://schemas.openxmlformats.org/officeDocument/2006/relationships/slide" Target="slides/slide52.xml"/><Relationship Id="rId66" Type="http://schemas.openxmlformats.org/officeDocument/2006/relationships/slide" Target="slides/slide55.xml"/><Relationship Id="rId172" Type="http://schemas.openxmlformats.org/officeDocument/2006/relationships/slide" Target="slides/slide161.xml"/><Relationship Id="rId65" Type="http://schemas.openxmlformats.org/officeDocument/2006/relationships/slide" Target="slides/slide54.xml"/><Relationship Id="rId171" Type="http://schemas.openxmlformats.org/officeDocument/2006/relationships/slide" Target="slides/slide160.xml"/><Relationship Id="rId68" Type="http://schemas.openxmlformats.org/officeDocument/2006/relationships/slide" Target="slides/slide57.xml"/><Relationship Id="rId170" Type="http://schemas.openxmlformats.org/officeDocument/2006/relationships/slide" Target="slides/slide159.xml"/><Relationship Id="rId67" Type="http://schemas.openxmlformats.org/officeDocument/2006/relationships/slide" Target="slides/slide56.xml"/><Relationship Id="rId60" Type="http://schemas.openxmlformats.org/officeDocument/2006/relationships/slide" Target="slides/slide49.xml"/><Relationship Id="rId165" Type="http://schemas.openxmlformats.org/officeDocument/2006/relationships/slide" Target="slides/slide154.xml"/><Relationship Id="rId69" Type="http://schemas.openxmlformats.org/officeDocument/2006/relationships/slide" Target="slides/slide58.xml"/><Relationship Id="rId164" Type="http://schemas.openxmlformats.org/officeDocument/2006/relationships/slide" Target="slides/slide153.xml"/><Relationship Id="rId163" Type="http://schemas.openxmlformats.org/officeDocument/2006/relationships/slide" Target="slides/slide152.xml"/><Relationship Id="rId162" Type="http://schemas.openxmlformats.org/officeDocument/2006/relationships/slide" Target="slides/slide151.xml"/><Relationship Id="rId169" Type="http://schemas.openxmlformats.org/officeDocument/2006/relationships/slide" Target="slides/slide158.xml"/><Relationship Id="rId168" Type="http://schemas.openxmlformats.org/officeDocument/2006/relationships/slide" Target="slides/slide157.xml"/><Relationship Id="rId167" Type="http://schemas.openxmlformats.org/officeDocument/2006/relationships/slide" Target="slides/slide156.xml"/><Relationship Id="rId166" Type="http://schemas.openxmlformats.org/officeDocument/2006/relationships/slide" Target="slides/slide155.xml"/><Relationship Id="rId51" Type="http://schemas.openxmlformats.org/officeDocument/2006/relationships/slide" Target="slides/slide40.xml"/><Relationship Id="rId50" Type="http://schemas.openxmlformats.org/officeDocument/2006/relationships/slide" Target="slides/slide39.xml"/><Relationship Id="rId53" Type="http://schemas.openxmlformats.org/officeDocument/2006/relationships/slide" Target="slides/slide42.xml"/><Relationship Id="rId52" Type="http://schemas.openxmlformats.org/officeDocument/2006/relationships/slide" Target="slides/slide41.xml"/><Relationship Id="rId55" Type="http://schemas.openxmlformats.org/officeDocument/2006/relationships/slide" Target="slides/slide44.xml"/><Relationship Id="rId161" Type="http://schemas.openxmlformats.org/officeDocument/2006/relationships/slide" Target="slides/slide150.xml"/><Relationship Id="rId54" Type="http://schemas.openxmlformats.org/officeDocument/2006/relationships/slide" Target="slides/slide43.xml"/><Relationship Id="rId160" Type="http://schemas.openxmlformats.org/officeDocument/2006/relationships/slide" Target="slides/slide149.xml"/><Relationship Id="rId57" Type="http://schemas.openxmlformats.org/officeDocument/2006/relationships/slide" Target="slides/slide46.xml"/><Relationship Id="rId56" Type="http://schemas.openxmlformats.org/officeDocument/2006/relationships/slide" Target="slides/slide45.xml"/><Relationship Id="rId159" Type="http://schemas.openxmlformats.org/officeDocument/2006/relationships/slide" Target="slides/slide148.xml"/><Relationship Id="rId59" Type="http://schemas.openxmlformats.org/officeDocument/2006/relationships/slide" Target="slides/slide48.xml"/><Relationship Id="rId154" Type="http://schemas.openxmlformats.org/officeDocument/2006/relationships/slide" Target="slides/slide143.xml"/><Relationship Id="rId58" Type="http://schemas.openxmlformats.org/officeDocument/2006/relationships/slide" Target="slides/slide47.xml"/><Relationship Id="rId153" Type="http://schemas.openxmlformats.org/officeDocument/2006/relationships/slide" Target="slides/slide142.xml"/><Relationship Id="rId152" Type="http://schemas.openxmlformats.org/officeDocument/2006/relationships/slide" Target="slides/slide141.xml"/><Relationship Id="rId151" Type="http://schemas.openxmlformats.org/officeDocument/2006/relationships/slide" Target="slides/slide140.xml"/><Relationship Id="rId158" Type="http://schemas.openxmlformats.org/officeDocument/2006/relationships/slide" Target="slides/slide147.xml"/><Relationship Id="rId157" Type="http://schemas.openxmlformats.org/officeDocument/2006/relationships/slide" Target="slides/slide146.xml"/><Relationship Id="rId156" Type="http://schemas.openxmlformats.org/officeDocument/2006/relationships/slide" Target="slides/slide145.xml"/><Relationship Id="rId155" Type="http://schemas.openxmlformats.org/officeDocument/2006/relationships/slide" Target="slides/slide144.xml"/><Relationship Id="rId107" Type="http://schemas.openxmlformats.org/officeDocument/2006/relationships/slide" Target="slides/slide96.xml"/><Relationship Id="rId106" Type="http://schemas.openxmlformats.org/officeDocument/2006/relationships/slide" Target="slides/slide95.xml"/><Relationship Id="rId105" Type="http://schemas.openxmlformats.org/officeDocument/2006/relationships/slide" Target="slides/slide94.xml"/><Relationship Id="rId104" Type="http://schemas.openxmlformats.org/officeDocument/2006/relationships/slide" Target="slides/slide93.xml"/><Relationship Id="rId109" Type="http://schemas.openxmlformats.org/officeDocument/2006/relationships/slide" Target="slides/slide98.xml"/><Relationship Id="rId108" Type="http://schemas.openxmlformats.org/officeDocument/2006/relationships/slide" Target="slides/slide97.xml"/><Relationship Id="rId103" Type="http://schemas.openxmlformats.org/officeDocument/2006/relationships/slide" Target="slides/slide92.xml"/><Relationship Id="rId102" Type="http://schemas.openxmlformats.org/officeDocument/2006/relationships/slide" Target="slides/slide91.xml"/><Relationship Id="rId101" Type="http://schemas.openxmlformats.org/officeDocument/2006/relationships/slide" Target="slides/slide90.xml"/><Relationship Id="rId100" Type="http://schemas.openxmlformats.org/officeDocument/2006/relationships/slide" Target="slides/slide89.xml"/><Relationship Id="rId129" Type="http://schemas.openxmlformats.org/officeDocument/2006/relationships/slide" Target="slides/slide118.xml"/><Relationship Id="rId128" Type="http://schemas.openxmlformats.org/officeDocument/2006/relationships/slide" Target="slides/slide117.xml"/><Relationship Id="rId127" Type="http://schemas.openxmlformats.org/officeDocument/2006/relationships/slide" Target="slides/slide116.xml"/><Relationship Id="rId126" Type="http://schemas.openxmlformats.org/officeDocument/2006/relationships/slide" Target="slides/slide115.xml"/><Relationship Id="rId121" Type="http://schemas.openxmlformats.org/officeDocument/2006/relationships/slide" Target="slides/slide110.xml"/><Relationship Id="rId120" Type="http://schemas.openxmlformats.org/officeDocument/2006/relationships/slide" Target="slides/slide109.xml"/><Relationship Id="rId125" Type="http://schemas.openxmlformats.org/officeDocument/2006/relationships/slide" Target="slides/slide114.xml"/><Relationship Id="rId124" Type="http://schemas.openxmlformats.org/officeDocument/2006/relationships/slide" Target="slides/slide113.xml"/><Relationship Id="rId123" Type="http://schemas.openxmlformats.org/officeDocument/2006/relationships/slide" Target="slides/slide112.xml"/><Relationship Id="rId122" Type="http://schemas.openxmlformats.org/officeDocument/2006/relationships/slide" Target="slides/slide111.xml"/><Relationship Id="rId95" Type="http://schemas.openxmlformats.org/officeDocument/2006/relationships/slide" Target="slides/slide84.xml"/><Relationship Id="rId94" Type="http://schemas.openxmlformats.org/officeDocument/2006/relationships/slide" Target="slides/slide83.xml"/><Relationship Id="rId97" Type="http://schemas.openxmlformats.org/officeDocument/2006/relationships/slide" Target="slides/slide86.xml"/><Relationship Id="rId96" Type="http://schemas.openxmlformats.org/officeDocument/2006/relationships/slide" Target="slides/slide85.xml"/><Relationship Id="rId99" Type="http://schemas.openxmlformats.org/officeDocument/2006/relationships/slide" Target="slides/slide88.xml"/><Relationship Id="rId98" Type="http://schemas.openxmlformats.org/officeDocument/2006/relationships/slide" Target="slides/slide87.xml"/><Relationship Id="rId91" Type="http://schemas.openxmlformats.org/officeDocument/2006/relationships/slide" Target="slides/slide80.xml"/><Relationship Id="rId90" Type="http://schemas.openxmlformats.org/officeDocument/2006/relationships/slide" Target="slides/slide79.xml"/><Relationship Id="rId93" Type="http://schemas.openxmlformats.org/officeDocument/2006/relationships/slide" Target="slides/slide82.xml"/><Relationship Id="rId92" Type="http://schemas.openxmlformats.org/officeDocument/2006/relationships/slide" Target="slides/slide81.xml"/><Relationship Id="rId118" Type="http://schemas.openxmlformats.org/officeDocument/2006/relationships/slide" Target="slides/slide107.xml"/><Relationship Id="rId117" Type="http://schemas.openxmlformats.org/officeDocument/2006/relationships/slide" Target="slides/slide106.xml"/><Relationship Id="rId116" Type="http://schemas.openxmlformats.org/officeDocument/2006/relationships/slide" Target="slides/slide105.xml"/><Relationship Id="rId115" Type="http://schemas.openxmlformats.org/officeDocument/2006/relationships/slide" Target="slides/slide104.xml"/><Relationship Id="rId119" Type="http://schemas.openxmlformats.org/officeDocument/2006/relationships/slide" Target="slides/slide108.xml"/><Relationship Id="rId110" Type="http://schemas.openxmlformats.org/officeDocument/2006/relationships/slide" Target="slides/slide99.xml"/><Relationship Id="rId114" Type="http://schemas.openxmlformats.org/officeDocument/2006/relationships/slide" Target="slides/slide103.xml"/><Relationship Id="rId113" Type="http://schemas.openxmlformats.org/officeDocument/2006/relationships/slide" Target="slides/slide102.xml"/><Relationship Id="rId112" Type="http://schemas.openxmlformats.org/officeDocument/2006/relationships/slide" Target="slides/slide101.xml"/><Relationship Id="rId111" Type="http://schemas.openxmlformats.org/officeDocument/2006/relationships/slide" Target="slides/slide100.xml"/><Relationship Id="rId205" Type="http://schemas.openxmlformats.org/officeDocument/2006/relationships/font" Target="fonts/CenturyGothic-boldItalic.fntdata"/><Relationship Id="rId204" Type="http://schemas.openxmlformats.org/officeDocument/2006/relationships/font" Target="fonts/CenturyGothic-italic.fntdata"/><Relationship Id="rId203" Type="http://schemas.openxmlformats.org/officeDocument/2006/relationships/font" Target="fonts/CenturyGothic-bold.fntdata"/><Relationship Id="rId202" Type="http://schemas.openxmlformats.org/officeDocument/2006/relationships/font" Target="fonts/CenturyGothic-regular.fntdata"/><Relationship Id="rId201" Type="http://schemas.openxmlformats.org/officeDocument/2006/relationships/font" Target="fonts/HelveticaNeueLight-boldItalic.fntdata"/><Relationship Id="rId200" Type="http://schemas.openxmlformats.org/officeDocument/2006/relationships/font" Target="fonts/HelveticaNeueLight-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1" y="1"/>
            <a:ext cx="3038475" cy="466725"/>
          </a:xfrm>
          <a:prstGeom prst="rect">
            <a:avLst/>
          </a:prstGeom>
          <a:noFill/>
          <a:ln>
            <a:noFill/>
          </a:ln>
        </p:spPr>
        <p:txBody>
          <a:bodyPr anchorCtr="0" anchor="t" bIns="45675" lIns="91400" spcFirstLastPara="1" rIns="91400" wrap="square" tIns="456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339" y="1"/>
            <a:ext cx="3038475" cy="466725"/>
          </a:xfrm>
          <a:prstGeom prst="rect">
            <a:avLst/>
          </a:prstGeom>
          <a:noFill/>
          <a:ln>
            <a:noFill/>
          </a:ln>
        </p:spPr>
        <p:txBody>
          <a:bodyPr anchorCtr="0" anchor="t" bIns="45675" lIns="91400" spcFirstLastPara="1" rIns="91400" wrap="square" tIns="4567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1" y="8829676"/>
            <a:ext cx="3038475" cy="466725"/>
          </a:xfrm>
          <a:prstGeom prst="rect">
            <a:avLst/>
          </a:prstGeom>
          <a:noFill/>
          <a:ln>
            <a:noFill/>
          </a:ln>
        </p:spPr>
        <p:txBody>
          <a:bodyPr anchorCtr="0" anchor="b" bIns="45675" lIns="91400" spcFirstLastPara="1" rIns="91400" wrap="square" tIns="456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onfils-stantonfoundation.org/enhancing-arts-engagement-with-diverse-communitie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onfils-stantonfoundation.org/enhancing-arts-engagement-with-diverse-communities/" TargetMode="Externa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wShtGEyBExehX5pTq4AA5DuAbdxl-0oWEzKuVFRBffQ/edit" TargetMode="Externa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a.org/assets/docs/TA2017Winter_Kendi.pdf" TargetMode="External"/><Relationship Id="rId3" Type="http://schemas.openxmlformats.org/officeDocument/2006/relationships/hyperlink" Target="https://www.dismantlingracism.org/white-supremacy-culture.html" TargetMode="Externa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adlet.com/nycoutwardbound/1es0rgbayzla0sza" TargetMode="Externa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_fZQQ7o16yQ"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MPG9MlfOAetbdA3R95VINmF3UNHP76ZyduVUuluUjDo/edit?usp=sharing" TargetMode="External"/><Relationship Id="rId3" Type="http://schemas.openxmlformats.org/officeDocument/2006/relationships/hyperlink" Target="https://drive.google.com/file/d/1eWHOQr7yldjLSJ9okw56vhwzIEeUYVjB/view?usp=sharing"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ive.google.com/file/d/1eWHOQr7yldjLSJ9okw56vhwzIEeUYVjB/view?usp=sharing"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rtsed411.org/files/arts.equity.f.pdf" TargetMode="External"/><Relationship Id="rId3" Type="http://schemas.openxmlformats.org/officeDocument/2006/relationships/hyperlink" Target="http://cepa.stanford.edu/content/patterns-and-trends-racialethnic-and-socioeconomic-academic-achievement-gaps-1" TargetMode="External"/><Relationship Id="rId4" Type="http://schemas.openxmlformats.org/officeDocument/2006/relationships/hyperlink" Target="http://nationalequityatlas.org/indicators/School_poverty" TargetMode="External"/><Relationship Id="rId11" Type="http://schemas.openxmlformats.org/officeDocument/2006/relationships/hyperlink" Target="https://youth.gov/youth-topics/juvenile-justice/youth-involved-juvenile-justice-system" TargetMode="External"/><Relationship Id="rId10" Type="http://schemas.openxmlformats.org/officeDocument/2006/relationships/hyperlink" Target="https://www.gao.gov/products/GAO-18-258" TargetMode="External"/><Relationship Id="rId9" Type="http://schemas.openxmlformats.org/officeDocument/2006/relationships/hyperlink" Target="https://www.edweek.org/ew/articles/2017/01/25/black-students-more-likely-to-be-arrested.html" TargetMode="External"/><Relationship Id="rId5" Type="http://schemas.openxmlformats.org/officeDocument/2006/relationships/hyperlink" Target="https://www.theatlantic.com/education/archive/2016/02/concentration-poverty-american-schools/471414/" TargetMode="External"/><Relationship Id="rId6" Type="http://schemas.openxmlformats.org/officeDocument/2006/relationships/hyperlink" Target="https://www.urban.org/urban-wire/prevalence-police-officers-us-schools" TargetMode="External"/><Relationship Id="rId7" Type="http://schemas.openxmlformats.org/officeDocument/2006/relationships/hyperlink" Target="https://papers.ssrn.com/sol3/papers.cfm?abstract_id=2577333" TargetMode="External"/><Relationship Id="rId8" Type="http://schemas.openxmlformats.org/officeDocument/2006/relationships/hyperlink" Target="https://www.tandfonline.com/doi/full/10.1080/07418825.2011.615754?scroll=top&amp;needAccess=true&amp;"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rtsed411.org/files/arts.equity.f.pdf" TargetMode="External"/><Relationship Id="rId3" Type="http://schemas.openxmlformats.org/officeDocument/2006/relationships/hyperlink" Target="http://cepa.stanford.edu/content/patterns-and-trends-racialethnic-and-socioeconomic-academic-achievement-gaps-1" TargetMode="External"/><Relationship Id="rId4" Type="http://schemas.openxmlformats.org/officeDocument/2006/relationships/hyperlink" Target="http://nationalequityatlas.org/indicators/School_poverty" TargetMode="External"/><Relationship Id="rId11" Type="http://schemas.openxmlformats.org/officeDocument/2006/relationships/hyperlink" Target="https://youth.gov/youth-topics/juvenile-justice/youth-involved-juvenile-justice-system" TargetMode="External"/><Relationship Id="rId10" Type="http://schemas.openxmlformats.org/officeDocument/2006/relationships/hyperlink" Target="https://www.gao.gov/products/GAO-18-258" TargetMode="External"/><Relationship Id="rId9" Type="http://schemas.openxmlformats.org/officeDocument/2006/relationships/hyperlink" Target="https://www.edweek.org/ew/articles/2017/01/25/black-students-more-likely-to-be-arrested.html" TargetMode="External"/><Relationship Id="rId5" Type="http://schemas.openxmlformats.org/officeDocument/2006/relationships/hyperlink" Target="https://www.theatlantic.com/education/archive/2016/02/concentration-poverty-american-schools/471414/" TargetMode="External"/><Relationship Id="rId6" Type="http://schemas.openxmlformats.org/officeDocument/2006/relationships/hyperlink" Target="https://www.urban.org/urban-wire/prevalence-police-officers-us-schools" TargetMode="External"/><Relationship Id="rId7" Type="http://schemas.openxmlformats.org/officeDocument/2006/relationships/hyperlink" Target="https://papers.ssrn.com/sol3/papers.cfm?abstract_id=2577333" TargetMode="External"/><Relationship Id="rId8" Type="http://schemas.openxmlformats.org/officeDocument/2006/relationships/hyperlink" Target="https://www.tandfonline.com/doi/full/10.1080/07418825.2011.615754?scroll=top&amp;needAccess=true&amp;"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eZJlgofNHkeogf4vwGUY7mGsZlvdoHb2/edit?usp=sharing&amp;ouid=110332262343343488709&amp;rtpof=true&amp;sd=true"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YXtVdQPDjcJT2ygoYg_jIPXHxRUF2Tjg0MCX58ZlMro/edit?usp=sharing"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vimeo.com/507147022"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NxVzcbWb3L3PTe9X2aI6YaR1kcJptGDyX7Vl6_v-0nE/edit?usp=sharing"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a.org/assets/docs/TA2017Winter_Kendi.pdf" TargetMode="External"/><Relationship Id="rId3" Type="http://schemas.openxmlformats.org/officeDocument/2006/relationships/hyperlink" Target="https://www.dismantlingracism.org/white-supremacy-culture.html"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a.org/assets/docs/TA2017Winter_Kendi.pdf" TargetMode="External"/><Relationship Id="rId3" Type="http://schemas.openxmlformats.org/officeDocument/2006/relationships/hyperlink" Target="https://www.dismantlingracism.org/white-supremacy-culture.html"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a.org/assets/docs/TA2017Winter_Kendi.pdf" TargetMode="External"/><Relationship Id="rId3" Type="http://schemas.openxmlformats.org/officeDocument/2006/relationships/hyperlink" Target="https://www.dismantlingracism.org/white-supremacy-culture.html"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a.org/assets/docs/TA2017Winter_Kendi.pdf" TargetMode="External"/><Relationship Id="rId3" Type="http://schemas.openxmlformats.org/officeDocument/2006/relationships/hyperlink" Target="https://www.dismantlingracism.org/white-supremacy-culture.html"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a.org/assets/docs/TA2017Winter_Kendi.pdf" TargetMode="External"/><Relationship Id="rId3" Type="http://schemas.openxmlformats.org/officeDocument/2006/relationships/hyperlink" Target="https://www.dismantlingracism.org/white-supremacy-culture.html"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ea.org/assets/docs/TA2017Winter_Kendi.pdf" TargetMode="External"/><Relationship Id="rId3" Type="http://schemas.openxmlformats.org/officeDocument/2006/relationships/hyperlink" Target="https://www.dismantlingracism.org/white-supremacy-culture.html"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enti.com/alcorx8c48kc" TargetMode="External"/><Relationship Id="rId3" Type="http://schemas.openxmlformats.org/officeDocument/2006/relationships/hyperlink" Target="https://docs.google.com/presentation/d/1HFsxUynqRdL1wWaGKtI70lWG1fxQLl_uydR4g5hoYaA/edit?usp=sharing"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jamboard.google.com/d/1tZTTRhB8NZWJqv-AxnxFesMnYQvXvrU-fSPTQeFh6Lo/viewer?f=0" TargetMode="External"/><Relationship Id="rId3" Type="http://schemas.openxmlformats.org/officeDocument/2006/relationships/hyperlink" Target="https://docs.google.com/presentation/d/1bA3Q9aRx9Cle30JTGTtKB29HjCNGs8EEAG3092_GSc0/edit#slide=id.g12d8e8e3aeb_0_116" TargetMode="Externa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iarts.org/article/not-just-money-equity-issues-cultural-philanthropy" TargetMode="External"/><Relationship Id="rId3" Type="http://schemas.openxmlformats.org/officeDocument/2006/relationships/hyperlink" Target="https://medium.com/helicon-collaborative/not-just-money-part-1-abd18e277703"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iarts.org/article/not-just-money-equity-issues-cultural-philanthropy" TargetMode="External"/><Relationship Id="rId3" Type="http://schemas.openxmlformats.org/officeDocument/2006/relationships/hyperlink" Target="https://medium.com/helicon-collaborative/not-just-money-part-1-abd18e277703" TargetMode="Externa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vulMhCJprHV0Ctcz9kJfemkzyX-4asjL/edit?usp=sharing&amp;ouid=110332262343343488709&amp;rtpof=true&amp;sd=true" TargetMode="Externa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vulMhCJprHV0Ctcz9kJfemkzyX-4asjL/edit?usp=sharing&amp;ouid=110332262343343488709&amp;rtpof=true&amp;sd=true" TargetMode="Externa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iarts.org/sites/default/files/publications/racial-equity-in-arts-philanthropy-case-studies.pdf" TargetMode="Externa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1: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b="1" lang="en-US"/>
              <a:t>Assignments in advance of participation: </a:t>
            </a:r>
            <a:endParaRPr/>
          </a:p>
          <a:p>
            <a:pPr indent="0" lvl="0" marL="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None/>
            </a:pPr>
            <a:r>
              <a:rPr b="1" lang="en-US" u="sng"/>
              <a:t>Watch the August 2018 Race Forward webinar on race on GIA’s website</a:t>
            </a:r>
            <a:endParaRPr/>
          </a:p>
          <a:p>
            <a:pPr indent="0" lvl="0" marL="0" rtl="0" algn="l">
              <a:lnSpc>
                <a:spcPct val="100000"/>
              </a:lnSpc>
              <a:spcBef>
                <a:spcPts val="0"/>
              </a:spcBef>
              <a:spcAft>
                <a:spcPts val="0"/>
              </a:spcAft>
              <a:buSzPts val="1400"/>
              <a:buNone/>
            </a:pPr>
            <a:r>
              <a:rPr lang="en-US"/>
              <a:t>Consider a possible vision of racial equity that could be manifest in your organization or entity in 25 years and bring to the workshop</a:t>
            </a:r>
            <a:endParaRPr/>
          </a:p>
          <a:p>
            <a:pPr indent="0" lvl="0" marL="0" rtl="0" algn="l">
              <a:lnSpc>
                <a:spcPct val="100000"/>
              </a:lnSpc>
              <a:spcBef>
                <a:spcPts val="0"/>
              </a:spcBef>
              <a:spcAft>
                <a:spcPts val="0"/>
              </a:spcAft>
              <a:buSzPts val="1400"/>
              <a:buNone/>
            </a:pPr>
            <a:r>
              <a:rPr lang="en-US"/>
              <a:t>Consider the challenges you’ve experienced related to racial equity in your organization or agency </a:t>
            </a:r>
            <a:endParaRPr/>
          </a:p>
          <a:p>
            <a:pPr indent="0" lvl="0" marL="0" rtl="0" algn="l">
              <a:lnSpc>
                <a:spcPct val="100000"/>
              </a:lnSpc>
              <a:spcBef>
                <a:spcPts val="0"/>
              </a:spcBef>
              <a:spcAft>
                <a:spcPts val="0"/>
              </a:spcAft>
              <a:buSzPts val="1400"/>
              <a:buNone/>
            </a:pPr>
            <a:r>
              <a:rPr lang="en-US"/>
              <a:t>Consider</a:t>
            </a:r>
            <a:r>
              <a:rPr lang="en-US" u="sng"/>
              <a:t> efforts or interventions</a:t>
            </a:r>
            <a:r>
              <a:rPr lang="en-US" strike="sngStrike"/>
              <a:t> solutions</a:t>
            </a:r>
            <a:r>
              <a:rPr lang="en-US"/>
              <a:t>  to these kinds of challenges you have executed, experienced, observed or heard of </a:t>
            </a:r>
            <a:endParaRPr/>
          </a:p>
          <a:p>
            <a:pPr indent="0" lvl="0" marL="0" rtl="0" algn="l">
              <a:lnSpc>
                <a:spcPct val="100000"/>
              </a:lnSpc>
              <a:spcBef>
                <a:spcPts val="0"/>
              </a:spcBef>
              <a:spcAft>
                <a:spcPts val="0"/>
              </a:spcAft>
              <a:buSzPts val="1400"/>
              <a:buNone/>
            </a:pPr>
            <a:r>
              <a:rPr lang="en-US" u="sng"/>
              <a:t>Questions to share while they watch the webinar: </a:t>
            </a:r>
            <a:endParaRPr/>
          </a:p>
          <a:p>
            <a:pPr indent="0" lvl="1" marL="457133" rtl="0" algn="l">
              <a:lnSpc>
                <a:spcPct val="100000"/>
              </a:lnSpc>
              <a:spcBef>
                <a:spcPts val="0"/>
              </a:spcBef>
              <a:spcAft>
                <a:spcPts val="0"/>
              </a:spcAft>
              <a:buSzPts val="1400"/>
              <a:buNone/>
            </a:pPr>
            <a:r>
              <a:rPr lang="en-US" u="sng"/>
              <a:t>How does your organization or agency contribute to a culture of silence?</a:t>
            </a:r>
            <a:endParaRPr/>
          </a:p>
          <a:p>
            <a:pPr indent="0" lvl="1" marL="457133" rtl="0" algn="l">
              <a:lnSpc>
                <a:spcPct val="100000"/>
              </a:lnSpc>
              <a:spcBef>
                <a:spcPts val="0"/>
              </a:spcBef>
              <a:spcAft>
                <a:spcPts val="0"/>
              </a:spcAft>
              <a:buSzPts val="1400"/>
              <a:buNone/>
            </a:pPr>
            <a:r>
              <a:rPr lang="en-US" u="sng"/>
              <a:t>Interrupt a culture of silence?</a:t>
            </a:r>
            <a:endParaRPr/>
          </a:p>
          <a:p>
            <a:pPr indent="0" lvl="1" marL="457133" rtl="0" algn="l">
              <a:lnSpc>
                <a:spcPct val="100000"/>
              </a:lnSpc>
              <a:spcBef>
                <a:spcPts val="0"/>
              </a:spcBef>
              <a:spcAft>
                <a:spcPts val="0"/>
              </a:spcAft>
              <a:buSzPts val="1400"/>
              <a:buNone/>
            </a:pPr>
            <a:r>
              <a:rPr lang="en-US" u="sng"/>
              <a:t>What are some examples of organizational strategies (communications, external engagement etc) you’re currently using to interrupt a culture a of silence ?</a:t>
            </a:r>
            <a:endParaRPr/>
          </a:p>
          <a:p>
            <a:pPr indent="0" lvl="0" marL="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Day 1:</a:t>
            </a:r>
            <a:endParaRPr/>
          </a:p>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Welcome</a:t>
            </a:r>
            <a:r>
              <a:rPr lang="en-US"/>
              <a:t> </a:t>
            </a:r>
            <a:endParaRPr/>
          </a:p>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Intro Activity</a:t>
            </a:r>
            <a:r>
              <a:rPr lang="en-US"/>
              <a:t> </a:t>
            </a:r>
            <a:endParaRPr/>
          </a:p>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Overview + Goals</a:t>
            </a:r>
            <a:r>
              <a:rPr lang="en-US"/>
              <a:t> </a:t>
            </a:r>
            <a:endParaRPr/>
          </a:p>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Group Agreements</a:t>
            </a:r>
            <a:r>
              <a:rPr lang="en-US"/>
              <a:t> </a:t>
            </a:r>
            <a:endParaRPr/>
          </a:p>
          <a:p>
            <a:pPr indent="0" lvl="0" marL="0" rtl="0" algn="l">
              <a:lnSpc>
                <a:spcPct val="100000"/>
              </a:lnSpc>
              <a:spcBef>
                <a:spcPts val="0"/>
              </a:spcBef>
              <a:spcAft>
                <a:spcPts val="0"/>
              </a:spcAft>
              <a:buSzPts val="1400"/>
              <a:buNone/>
            </a:pPr>
            <a:r>
              <a:rPr b="0" i="0" lang="en-US" sz="1800" u="none" strike="noStrike">
                <a:solidFill>
                  <a:srgbClr val="000000"/>
                </a:solidFill>
                <a:latin typeface="Calibri"/>
                <a:ea typeface="Calibri"/>
                <a:cs typeface="Calibri"/>
                <a:sym typeface="Calibri"/>
              </a:rPr>
              <a:t>Overview of the Day</a:t>
            </a:r>
            <a:r>
              <a:rPr lang="en-US"/>
              <a:t> </a:t>
            </a:r>
            <a:endParaRPr b="1" u="sng"/>
          </a:p>
          <a:p>
            <a:pPr indent="0" lvl="0" marL="0" marR="0" rtl="0" algn="l">
              <a:lnSpc>
                <a:spcPct val="100000"/>
              </a:lnSpc>
              <a:spcBef>
                <a:spcPts val="0"/>
              </a:spcBef>
              <a:spcAft>
                <a:spcPts val="0"/>
              </a:spcAft>
              <a:buClr>
                <a:srgbClr val="000000"/>
              </a:buClr>
              <a:buSzPts val="1400"/>
              <a:buFont typeface="Arial"/>
              <a:buNone/>
            </a:pPr>
            <a:r>
              <a:t/>
            </a:r>
            <a:endParaRPr b="1" u="sng"/>
          </a:p>
          <a:p>
            <a:pPr indent="0" lvl="0" marL="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None/>
            </a:pPr>
            <a:r>
              <a:rPr b="1" lang="en-US" u="sng"/>
              <a:t>Welcomes from: Eddie from GIA, local funders and RF</a:t>
            </a:r>
            <a:endParaRPr u="none" strike="noStrike"/>
          </a:p>
          <a:p>
            <a:pPr indent="0" lvl="0" marL="0" rtl="0" algn="l">
              <a:lnSpc>
                <a:spcPct val="100000"/>
              </a:lnSpc>
              <a:spcBef>
                <a:spcPts val="0"/>
              </a:spcBef>
              <a:spcAft>
                <a:spcPts val="0"/>
              </a:spcAft>
              <a:buSzPts val="1400"/>
              <a:buNone/>
            </a:pPr>
            <a:r>
              <a:rPr lang="en-US"/>
              <a:t>Understand key concepts related to structural racism.</a:t>
            </a:r>
            <a:endParaRPr/>
          </a:p>
          <a:p>
            <a:pPr indent="0" lvl="0" marL="0" rtl="0" algn="l">
              <a:lnSpc>
                <a:spcPct val="100000"/>
              </a:lnSpc>
              <a:spcBef>
                <a:spcPts val="0"/>
              </a:spcBef>
              <a:spcAft>
                <a:spcPts val="0"/>
              </a:spcAft>
              <a:buSzPts val="1400"/>
              <a:buNone/>
            </a:pPr>
            <a:r>
              <a:rPr lang="en-US"/>
              <a:t>Explore the expression of structural racism in the arts sector.</a:t>
            </a:r>
            <a:endParaRPr/>
          </a:p>
          <a:p>
            <a:pPr indent="0" lvl="0" marL="0" rtl="0" algn="l">
              <a:lnSpc>
                <a:spcPct val="100000"/>
              </a:lnSpc>
              <a:spcBef>
                <a:spcPts val="0"/>
              </a:spcBef>
              <a:spcAft>
                <a:spcPts val="0"/>
              </a:spcAft>
              <a:buSzPts val="1400"/>
              <a:buNone/>
            </a:pPr>
            <a:r>
              <a:rPr lang="en-US"/>
              <a:t>Identify opportunities for further learning and action to </a:t>
            </a:r>
            <a:r>
              <a:rPr lang="en-US" u="none" strike="noStrike"/>
              <a:t>address structural and institutional </a:t>
            </a:r>
            <a:r>
              <a:rPr lang="en-US"/>
              <a:t>racism in your organization or agency.</a:t>
            </a:r>
            <a:endParaRPr/>
          </a:p>
          <a:p>
            <a:pPr indent="0" lvl="0" marL="0" rtl="0" algn="l">
              <a:lnSpc>
                <a:spcPct val="100000"/>
              </a:lnSpc>
              <a:spcBef>
                <a:spcPts val="0"/>
              </a:spcBef>
              <a:spcAft>
                <a:spcPts val="0"/>
              </a:spcAft>
              <a:buSzPts val="1400"/>
              <a:buNone/>
            </a:pPr>
            <a:r>
              <a:rPr lang="en-US"/>
              <a:t>Explore how arts funders can shift resources or find new resources to support artists of </a:t>
            </a:r>
            <a:r>
              <a:rPr lang="en-US" u="none"/>
              <a:t>color/African, Latinx, Asian, </a:t>
            </a:r>
            <a:r>
              <a:rPr lang="en-US"/>
              <a:t>Arab and Native American (ALAANA) artists and arts organizations </a:t>
            </a:r>
            <a:r>
              <a:rPr i="1" lang="en-US"/>
              <a:t>of</a:t>
            </a:r>
            <a:r>
              <a:rPr lang="en-US"/>
              <a:t> people and communities of color. </a:t>
            </a:r>
            <a:endParaRPr/>
          </a:p>
          <a:p>
            <a:pPr indent="0" lvl="0" marL="0" rtl="0" algn="l">
              <a:lnSpc>
                <a:spcPct val="100000"/>
              </a:lnSpc>
              <a:spcBef>
                <a:spcPts val="0"/>
              </a:spcBef>
              <a:spcAft>
                <a:spcPts val="0"/>
              </a:spcAft>
              <a:buSzPts val="1400"/>
              <a:buNone/>
            </a:pPr>
            <a:r>
              <a:rPr lang="en-US"/>
              <a:t>Interventions or strategies, rather than solutions?</a:t>
            </a:r>
            <a:endParaRPr/>
          </a:p>
          <a:p>
            <a:pPr indent="0" lvl="0" marL="0" rtl="0" algn="l">
              <a:lnSpc>
                <a:spcPct val="100000"/>
              </a:lnSpc>
              <a:spcBef>
                <a:spcPts val="0"/>
              </a:spcBef>
              <a:spcAft>
                <a:spcPts val="0"/>
              </a:spcAft>
              <a:buSzPts val="1400"/>
              <a:buNone/>
            </a:pPr>
            <a:r>
              <a:rPr lang="en-US"/>
              <a:t>Option to have informal drinks and mingling instead</a:t>
            </a:r>
            <a:endParaRPr/>
          </a:p>
          <a:p>
            <a:pPr indent="0" lvl="0" marL="0" rtl="0" algn="l">
              <a:lnSpc>
                <a:spcPct val="100000"/>
              </a:lnSpc>
              <a:spcBef>
                <a:spcPts val="0"/>
              </a:spcBef>
              <a:spcAft>
                <a:spcPts val="0"/>
              </a:spcAft>
              <a:buSzPts val="1400"/>
              <a:buNone/>
            </a:pPr>
            <a:r>
              <a:t/>
            </a:r>
            <a:endParaRPr/>
          </a:p>
        </p:txBody>
      </p:sp>
      <p:sp>
        <p:nvSpPr>
          <p:cNvPr id="446" name="Google Shape;446;p1: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1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p10: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NADIA</a:t>
            </a:r>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&amp; goals (3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a:p>
        </p:txBody>
      </p:sp>
      <p:sp>
        <p:nvSpPr>
          <p:cNvPr id="521" name="Google Shape;521;p10: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p9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8" name="Google Shape;1328;p96: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GIA to ask participants to respond to:</a:t>
            </a:r>
            <a:endParaRPr/>
          </a:p>
          <a:p>
            <a:pPr indent="-203170" lvl="0" marL="228567" rtl="0" algn="l">
              <a:lnSpc>
                <a:spcPct val="100000"/>
              </a:lnSpc>
              <a:spcBef>
                <a:spcPts val="0"/>
              </a:spcBef>
              <a:spcAft>
                <a:spcPts val="0"/>
              </a:spcAft>
              <a:buSzPts val="2400"/>
              <a:buFont typeface="Calibri"/>
              <a:buChar char="•"/>
            </a:pPr>
            <a:r>
              <a:rPr lang="en-US"/>
              <a:t>Occupy Brave Space</a:t>
            </a:r>
            <a:endParaRPr/>
          </a:p>
          <a:p>
            <a:pPr indent="-203170" lvl="0" marL="228567" rtl="0" algn="l">
              <a:lnSpc>
                <a:spcPct val="100000"/>
              </a:lnSpc>
              <a:spcBef>
                <a:spcPts val="0"/>
              </a:spcBef>
              <a:spcAft>
                <a:spcPts val="0"/>
              </a:spcAft>
              <a:buSzPts val="2400"/>
              <a:buFont typeface="Calibri"/>
              <a:buChar char="•"/>
            </a:pPr>
            <a:r>
              <a:rPr lang="en-US"/>
              <a:t>Comfort – Stretch – Panic Zones</a:t>
            </a:r>
            <a:endParaRPr/>
          </a:p>
          <a:p>
            <a:pPr indent="-50770" lvl="0" marL="228567" rtl="0" algn="l">
              <a:lnSpc>
                <a:spcPct val="100000"/>
              </a:lnSpc>
              <a:spcBef>
                <a:spcPts val="0"/>
              </a:spcBef>
              <a:spcAft>
                <a:spcPts val="0"/>
              </a:spcAft>
              <a:buSzPts val="2400"/>
              <a:buFont typeface="Calibri"/>
              <a:buNone/>
            </a:pPr>
            <a:r>
              <a:t/>
            </a:r>
            <a:endParaRPr/>
          </a:p>
          <a:p>
            <a:pPr indent="0" lvl="0" marL="25396" rtl="0" algn="l">
              <a:lnSpc>
                <a:spcPct val="100000"/>
              </a:lnSpc>
              <a:spcBef>
                <a:spcPts val="0"/>
              </a:spcBef>
              <a:spcAft>
                <a:spcPts val="0"/>
              </a:spcAft>
              <a:buSzPts val="2400"/>
              <a:buNone/>
            </a:pPr>
            <a:r>
              <a:rPr b="1" lang="en-US"/>
              <a:t>Cardozie to ask group to respond to:</a:t>
            </a:r>
            <a:endParaRPr/>
          </a:p>
          <a:p>
            <a:pPr indent="-203170" lvl="0" marL="228567" rtl="0" algn="l">
              <a:lnSpc>
                <a:spcPct val="100000"/>
              </a:lnSpc>
              <a:spcBef>
                <a:spcPts val="0"/>
              </a:spcBef>
              <a:spcAft>
                <a:spcPts val="0"/>
              </a:spcAft>
              <a:buSzPts val="2400"/>
              <a:buFont typeface="Calibri"/>
              <a:buChar char="•"/>
            </a:pPr>
            <a:r>
              <a:rPr lang="en-US"/>
              <a:t>Selective Vulnerability</a:t>
            </a:r>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b="1" lang="en-US"/>
              <a:t>GIA to ask participants to respond to:</a:t>
            </a:r>
            <a:endParaRPr/>
          </a:p>
          <a:p>
            <a:pPr indent="-203170" lvl="0" marL="228567" rtl="0" algn="l">
              <a:lnSpc>
                <a:spcPct val="100000"/>
              </a:lnSpc>
              <a:spcBef>
                <a:spcPts val="0"/>
              </a:spcBef>
              <a:spcAft>
                <a:spcPts val="0"/>
              </a:spcAft>
              <a:buSzPts val="2400"/>
              <a:buFont typeface="Calibri"/>
              <a:buChar char="•"/>
            </a:pPr>
            <a:r>
              <a:rPr lang="en-US"/>
              <a:t>Other agreements to add?</a:t>
            </a:r>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lang="en-US"/>
              <a:t> </a:t>
            </a:r>
            <a:endParaRPr/>
          </a:p>
        </p:txBody>
      </p:sp>
      <p:sp>
        <p:nvSpPr>
          <p:cNvPr id="1329" name="Google Shape;1329;p96: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g13a5cd4f330_2_1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0" name="Google Shape;1340;g13a5cd4f330_2_10:notes"/>
          <p:cNvSpPr txBox="1"/>
          <p:nvPr>
            <p:ph idx="1" type="body"/>
          </p:nvPr>
        </p:nvSpPr>
        <p:spPr>
          <a:xfrm>
            <a:off x="701676" y="4473575"/>
            <a:ext cx="5607000" cy="3660900"/>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GIA to ask participants to respond to:</a:t>
            </a:r>
            <a:endParaRPr/>
          </a:p>
          <a:p>
            <a:pPr indent="-203169" lvl="0" marL="228566" rtl="0" algn="l">
              <a:lnSpc>
                <a:spcPct val="100000"/>
              </a:lnSpc>
              <a:spcBef>
                <a:spcPts val="0"/>
              </a:spcBef>
              <a:spcAft>
                <a:spcPts val="0"/>
              </a:spcAft>
              <a:buSzPts val="2400"/>
              <a:buFont typeface="Calibri"/>
              <a:buChar char="•"/>
            </a:pPr>
            <a:r>
              <a:rPr lang="en-US"/>
              <a:t>Occupy Brave Space</a:t>
            </a:r>
            <a:endParaRPr/>
          </a:p>
          <a:p>
            <a:pPr indent="-203169" lvl="0" marL="228566" rtl="0" algn="l">
              <a:lnSpc>
                <a:spcPct val="100000"/>
              </a:lnSpc>
              <a:spcBef>
                <a:spcPts val="0"/>
              </a:spcBef>
              <a:spcAft>
                <a:spcPts val="0"/>
              </a:spcAft>
              <a:buSzPts val="2400"/>
              <a:buFont typeface="Calibri"/>
              <a:buChar char="•"/>
            </a:pPr>
            <a:r>
              <a:rPr lang="en-US"/>
              <a:t>Comfort – Stretch – Panic Zones</a:t>
            </a:r>
            <a:endParaRPr/>
          </a:p>
          <a:p>
            <a:pPr indent="-50769" lvl="0" marL="228566" rtl="0" algn="l">
              <a:lnSpc>
                <a:spcPct val="100000"/>
              </a:lnSpc>
              <a:spcBef>
                <a:spcPts val="0"/>
              </a:spcBef>
              <a:spcAft>
                <a:spcPts val="0"/>
              </a:spcAft>
              <a:buSzPts val="2400"/>
              <a:buFont typeface="Calibri"/>
              <a:buNone/>
            </a:pPr>
            <a:r>
              <a:t/>
            </a:r>
            <a:endParaRPr/>
          </a:p>
          <a:p>
            <a:pPr indent="0" lvl="0" marL="25396" rtl="0" algn="l">
              <a:lnSpc>
                <a:spcPct val="100000"/>
              </a:lnSpc>
              <a:spcBef>
                <a:spcPts val="0"/>
              </a:spcBef>
              <a:spcAft>
                <a:spcPts val="0"/>
              </a:spcAft>
              <a:buSzPts val="2400"/>
              <a:buNone/>
            </a:pPr>
            <a:r>
              <a:rPr b="1" lang="en-US"/>
              <a:t>Jonny</a:t>
            </a:r>
            <a:r>
              <a:rPr b="1" lang="en-US"/>
              <a:t> to ask group to respond to:</a:t>
            </a:r>
            <a:endParaRPr/>
          </a:p>
          <a:p>
            <a:pPr indent="-203169" lvl="0" marL="228566" rtl="0" algn="l">
              <a:lnSpc>
                <a:spcPct val="100000"/>
              </a:lnSpc>
              <a:spcBef>
                <a:spcPts val="0"/>
              </a:spcBef>
              <a:spcAft>
                <a:spcPts val="0"/>
              </a:spcAft>
              <a:buSzPts val="2400"/>
              <a:buFont typeface="Calibri"/>
              <a:buChar char="•"/>
            </a:pPr>
            <a:r>
              <a:rPr lang="en-US"/>
              <a:t>Selective Vulnerability</a:t>
            </a:r>
            <a:endParaRPr/>
          </a:p>
          <a:p>
            <a:pPr indent="-50769" lvl="0" marL="228566"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b="1" lang="en-US"/>
              <a:t>GIA to ask participants to respond to:</a:t>
            </a:r>
            <a:endParaRPr/>
          </a:p>
          <a:p>
            <a:pPr indent="-203169" lvl="0" marL="228566" rtl="0" algn="l">
              <a:lnSpc>
                <a:spcPct val="100000"/>
              </a:lnSpc>
              <a:spcBef>
                <a:spcPts val="0"/>
              </a:spcBef>
              <a:spcAft>
                <a:spcPts val="0"/>
              </a:spcAft>
              <a:buSzPts val="2400"/>
              <a:buFont typeface="Calibri"/>
              <a:buChar char="•"/>
            </a:pPr>
            <a:r>
              <a:rPr lang="en-US"/>
              <a:t>Other agreements to add?</a:t>
            </a:r>
            <a:endParaRPr/>
          </a:p>
          <a:p>
            <a:pPr indent="-50769" lvl="0" marL="228566"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lang="en-US"/>
              <a:t> </a:t>
            </a:r>
            <a:endParaRPr/>
          </a:p>
        </p:txBody>
      </p:sp>
      <p:sp>
        <p:nvSpPr>
          <p:cNvPr id="1341" name="Google Shape;1341;g13a5cd4f330_2_10:notes"/>
          <p:cNvSpPr txBox="1"/>
          <p:nvPr>
            <p:ph idx="12" type="sldNum"/>
          </p:nvPr>
        </p:nvSpPr>
        <p:spPr>
          <a:xfrm>
            <a:off x="3970339"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p9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1" name="Google Shape;1351;p98: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7000"/>
              </a:lnSpc>
              <a:spcBef>
                <a:spcPts val="0"/>
              </a:spcBef>
              <a:spcAft>
                <a:spcPts val="0"/>
              </a:spcAft>
              <a:buSzPts val="1400"/>
              <a:buFont typeface="Noto Sans Symbols"/>
              <a:buChar char="∙"/>
            </a:pPr>
            <a:r>
              <a:rPr lang="en-US" sz="3200">
                <a:latin typeface="Arial"/>
                <a:ea typeface="Arial"/>
                <a:cs typeface="Arial"/>
                <a:sym typeface="Arial"/>
              </a:rPr>
              <a:t>Screen share: Overview of the day (3 minutes): Nadia </a:t>
            </a:r>
            <a:endParaRPr/>
          </a:p>
          <a:p>
            <a:pPr indent="-254000" lvl="0" marL="342900" marR="0" rtl="0" algn="l">
              <a:lnSpc>
                <a:spcPct val="107000"/>
              </a:lnSpc>
              <a:spcBef>
                <a:spcPts val="0"/>
              </a:spcBef>
              <a:spcAft>
                <a:spcPts val="0"/>
              </a:spcAft>
              <a:buSzPts val="1400"/>
              <a:buFont typeface="Noto Sans Symbols"/>
              <a:buNone/>
            </a:pPr>
            <a:r>
              <a:t/>
            </a:r>
            <a:endParaRPr sz="3200">
              <a:latin typeface="Arial"/>
              <a:ea typeface="Arial"/>
              <a:cs typeface="Arial"/>
              <a:sym typeface="Arial"/>
            </a:endParaRPr>
          </a:p>
          <a:p>
            <a:pPr indent="0" lvl="0" marL="0" marR="0" rtl="0" algn="l">
              <a:lnSpc>
                <a:spcPct val="100000"/>
              </a:lnSpc>
              <a:spcBef>
                <a:spcPts val="0"/>
              </a:spcBef>
              <a:spcAft>
                <a:spcPts val="0"/>
              </a:spcAft>
              <a:buSzPts val="1400"/>
              <a:buNone/>
            </a:pPr>
            <a:r>
              <a:rPr b="1" lang="en-US" sz="1800">
                <a:latin typeface="Arial"/>
                <a:ea typeface="Arial"/>
                <a:cs typeface="Arial"/>
                <a:sym typeface="Arial"/>
              </a:rPr>
              <a:t>Why lead with race? 20 minutes (12:40 – 1:10) </a:t>
            </a:r>
            <a:endParaRPr sz="2000">
              <a:latin typeface="Calibri"/>
              <a:ea typeface="Calibri"/>
              <a:cs typeface="Calibri"/>
              <a:sym typeface="Calibri"/>
            </a:endParaRPr>
          </a:p>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 </a:t>
            </a:r>
            <a:endParaRPr sz="2000">
              <a:latin typeface="Calibri"/>
              <a:ea typeface="Calibri"/>
              <a:cs typeface="Calibri"/>
              <a:sym typeface="Calibri"/>
            </a:endParaRPr>
          </a:p>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Barriers to Talking about Race: 30 minutes (1 – 1:30) </a:t>
            </a:r>
            <a:endParaRPr sz="2000">
              <a:latin typeface="Calibri"/>
              <a:ea typeface="Calibri"/>
              <a:cs typeface="Calibri"/>
              <a:sym typeface="Calibri"/>
            </a:endParaRPr>
          </a:p>
          <a:p>
            <a:pPr indent="-342900" lvl="0" marL="342900" marR="0" rtl="0" algn="l">
              <a:lnSpc>
                <a:spcPct val="100000"/>
              </a:lnSpc>
              <a:spcBef>
                <a:spcPts val="0"/>
              </a:spcBef>
              <a:spcAft>
                <a:spcPts val="0"/>
              </a:spcAft>
              <a:buSzPts val="1400"/>
              <a:buNone/>
            </a:pPr>
            <a:r>
              <a:rPr lang="en-US" sz="1800">
                <a:latin typeface="Arial"/>
                <a:ea typeface="Arial"/>
                <a:cs typeface="Arial"/>
                <a:sym typeface="Arial"/>
              </a:rPr>
              <a:t> </a:t>
            </a:r>
            <a:endParaRPr sz="2000">
              <a:latin typeface="Calibri"/>
              <a:ea typeface="Calibri"/>
              <a:cs typeface="Calibri"/>
              <a:sym typeface="Calibri"/>
            </a:endParaRPr>
          </a:p>
          <a:p>
            <a:pPr indent="-914400" lvl="0" marL="914400" marR="0" rtl="0" algn="l">
              <a:lnSpc>
                <a:spcPct val="100000"/>
              </a:lnSpc>
              <a:spcBef>
                <a:spcPts val="0"/>
              </a:spcBef>
              <a:spcAft>
                <a:spcPts val="0"/>
              </a:spcAft>
              <a:buSzPts val="1400"/>
              <a:buNone/>
            </a:pPr>
            <a:r>
              <a:rPr b="1" lang="en-US" sz="1800">
                <a:latin typeface="Arial"/>
                <a:ea typeface="Arial"/>
                <a:cs typeface="Arial"/>
                <a:sym typeface="Arial"/>
              </a:rPr>
              <a:t>Key Concepts Related to Race: 30 minutes (1:30 – 2:00)</a:t>
            </a:r>
            <a:endParaRPr sz="2000">
              <a:latin typeface="Calibri"/>
              <a:ea typeface="Calibri"/>
              <a:cs typeface="Calibri"/>
              <a:sym typeface="Calibri"/>
            </a:endParaRPr>
          </a:p>
          <a:p>
            <a:pPr indent="0" lvl="0" marL="0" marR="0" rtl="0" algn="l">
              <a:lnSpc>
                <a:spcPct val="100000"/>
              </a:lnSpc>
              <a:spcBef>
                <a:spcPts val="0"/>
              </a:spcBef>
              <a:spcAft>
                <a:spcPts val="0"/>
              </a:spcAft>
              <a:buSzPts val="1400"/>
              <a:buNone/>
            </a:pPr>
            <a:r>
              <a:rPr lang="en-US" sz="1800">
                <a:solidFill>
                  <a:srgbClr val="000000"/>
                </a:solidFill>
                <a:latin typeface="Arial"/>
                <a:ea typeface="Arial"/>
                <a:cs typeface="Arial"/>
                <a:sym typeface="Arial"/>
              </a:rPr>
              <a:t> </a:t>
            </a:r>
            <a:endParaRPr sz="2000">
              <a:latin typeface="Calibri"/>
              <a:ea typeface="Calibri"/>
              <a:cs typeface="Calibri"/>
              <a:sym typeface="Calibri"/>
            </a:endParaRPr>
          </a:p>
          <a:p>
            <a:pPr indent="0" lvl="0" marL="0" marR="0" rtl="0" algn="l">
              <a:lnSpc>
                <a:spcPct val="100000"/>
              </a:lnSpc>
              <a:spcBef>
                <a:spcPts val="0"/>
              </a:spcBef>
              <a:spcAft>
                <a:spcPts val="0"/>
              </a:spcAft>
              <a:buSzPts val="1400"/>
              <a:buNone/>
            </a:pPr>
            <a:r>
              <a:rPr b="1" lang="en-US" sz="1800">
                <a:solidFill>
                  <a:srgbClr val="000000"/>
                </a:solidFill>
                <a:latin typeface="Arial"/>
                <a:ea typeface="Arial"/>
                <a:cs typeface="Arial"/>
                <a:sym typeface="Arial"/>
              </a:rPr>
              <a:t>Wrap-up and assignments for next Act: 10 minutes (2 – 2:10) </a:t>
            </a:r>
            <a:endParaRPr sz="2000">
              <a:latin typeface="Calibri"/>
              <a:ea typeface="Calibri"/>
              <a:cs typeface="Calibri"/>
              <a:sym typeface="Calibri"/>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lang="en-US"/>
              <a:t> </a:t>
            </a:r>
            <a:endParaRPr/>
          </a:p>
        </p:txBody>
      </p:sp>
      <p:sp>
        <p:nvSpPr>
          <p:cNvPr id="1352" name="Google Shape;1352;p98: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g26841800b90_1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63" name="Google Shape;1363;g26841800b90_1_0: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342900" lvl="0" marL="342900" marR="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364" name="Google Shape;1364;g26841800b90_1_0: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0" name="Shape 1370"/>
        <p:cNvGrpSpPr/>
        <p:nvPr/>
      </p:nvGrpSpPr>
      <p:grpSpPr>
        <a:xfrm>
          <a:off x="0" y="0"/>
          <a:ext cx="0" cy="0"/>
          <a:chOff x="0" y="0"/>
          <a:chExt cx="0" cy="0"/>
        </a:xfrm>
      </p:grpSpPr>
      <p:sp>
        <p:nvSpPr>
          <p:cNvPr id="1371" name="Google Shape;1371;p99: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2" name="Google Shape;1372;p99: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p100: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9" name="Google Shape;1379;p10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p101: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6" name="Google Shape;1386;p101: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1" name="Shape 1391"/>
        <p:cNvGrpSpPr/>
        <p:nvPr/>
      </p:nvGrpSpPr>
      <p:grpSpPr>
        <a:xfrm>
          <a:off x="0" y="0"/>
          <a:ext cx="0" cy="0"/>
          <a:chOff x="0" y="0"/>
          <a:chExt cx="0" cy="0"/>
        </a:xfrm>
      </p:grpSpPr>
      <p:sp>
        <p:nvSpPr>
          <p:cNvPr id="1392" name="Google Shape;1392;p10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3" name="Google Shape;1393;p102: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g2b7efe4ab86_1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0" name="Google Shape;1400;g2b7efe4ab86_1_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5" name="Shape 1405"/>
        <p:cNvGrpSpPr/>
        <p:nvPr/>
      </p:nvGrpSpPr>
      <p:grpSpPr>
        <a:xfrm>
          <a:off x="0" y="0"/>
          <a:ext cx="0" cy="0"/>
          <a:chOff x="0" y="0"/>
          <a:chExt cx="0" cy="0"/>
        </a:xfrm>
      </p:grpSpPr>
      <p:sp>
        <p:nvSpPr>
          <p:cNvPr id="1406" name="Google Shape;1406;p10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7" name="Google Shape;1407;p104: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228600" lvl="0" marL="45720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GIA Case Studies</a:t>
            </a:r>
            <a:r>
              <a:rPr b="0" i="0" lang="en-US" sz="1200" u="none" cap="none" strike="noStrike">
                <a:solidFill>
                  <a:schemeClr val="dk1"/>
                </a:solidFill>
                <a:latin typeface="Calibri"/>
                <a:ea typeface="Calibri"/>
                <a:cs typeface="Calibri"/>
                <a:sym typeface="Calibri"/>
              </a:rPr>
              <a:t> - EDDIE</a:t>
            </a:r>
            <a:endParaRPr b="0" i="0" sz="1200" u="sng"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t/>
            </a:r>
            <a:endParaRPr b="1">
              <a:solidFill>
                <a:schemeClr val="dk1"/>
              </a:solidFill>
            </a:endParaRPr>
          </a:p>
          <a:p>
            <a:pPr indent="-228600" lvl="0" marL="457200" marR="0" rtl="0" algn="l">
              <a:lnSpc>
                <a:spcPct val="100000"/>
              </a:lnSpc>
              <a:spcBef>
                <a:spcPts val="0"/>
              </a:spcBef>
              <a:spcAft>
                <a:spcPts val="0"/>
              </a:spcAft>
              <a:buSzPts val="1400"/>
              <a:buNone/>
            </a:pPr>
            <a:r>
              <a:t/>
            </a:r>
            <a:endParaRPr b="1">
              <a:solidFill>
                <a:schemeClr val="dk1"/>
              </a:solidFill>
            </a:endParaRPr>
          </a:p>
          <a:p>
            <a:pPr indent="-228600" lvl="0" marL="457200" marR="0" rtl="0" algn="l">
              <a:lnSpc>
                <a:spcPct val="100000"/>
              </a:lnSpc>
              <a:spcBef>
                <a:spcPts val="0"/>
              </a:spcBef>
              <a:spcAft>
                <a:spcPts val="0"/>
              </a:spcAft>
              <a:buSzPts val="1400"/>
              <a:buNone/>
            </a:pPr>
            <a:r>
              <a:rPr b="1" lang="en-US">
                <a:solidFill>
                  <a:schemeClr val="dk1"/>
                </a:solidFill>
              </a:rPr>
              <a:t>They switched to an arts strategy as a means to support the health of their communities – </a:t>
            </a:r>
            <a:endParaRPr/>
          </a:p>
          <a:p>
            <a:pPr indent="-228600" lvl="0" marL="457200" marR="0" rtl="0" algn="l">
              <a:lnSpc>
                <a:spcPct val="100000"/>
              </a:lnSpc>
              <a:spcBef>
                <a:spcPts val="0"/>
              </a:spcBef>
              <a:spcAft>
                <a:spcPts val="0"/>
              </a:spcAft>
              <a:buSzPts val="1400"/>
              <a:buNone/>
            </a:pPr>
            <a:r>
              <a:rPr b="1" lang="en-US">
                <a:solidFill>
                  <a:schemeClr val="dk1"/>
                </a:solidFill>
              </a:rPr>
              <a:t>SIAP – education, health, safety </a:t>
            </a:r>
            <a:endParaRPr/>
          </a:p>
          <a:p>
            <a:pPr indent="-228600" lvl="0" marL="457200" marR="0" rtl="0" algn="l">
              <a:lnSpc>
                <a:spcPct val="100000"/>
              </a:lnSpc>
              <a:spcBef>
                <a:spcPts val="0"/>
              </a:spcBef>
              <a:spcAft>
                <a:spcPts val="0"/>
              </a:spcAft>
              <a:buSzPts val="1400"/>
              <a:buNone/>
            </a:pPr>
            <a:r>
              <a:t/>
            </a:r>
            <a:endParaRPr>
              <a:solidFill>
                <a:schemeClr val="dk1"/>
              </a:solidFill>
            </a:endParaRPr>
          </a:p>
          <a:p>
            <a:pPr indent="-228600" lvl="0" marL="457200" marR="0" rtl="0" algn="l">
              <a:lnSpc>
                <a:spcPct val="100000"/>
              </a:lnSpc>
              <a:spcBef>
                <a:spcPts val="0"/>
              </a:spcBef>
              <a:spcAft>
                <a:spcPts val="0"/>
              </a:spcAft>
              <a:buSzPts val="1400"/>
              <a:buNone/>
            </a:pPr>
            <a:r>
              <a:rPr lang="en-US">
                <a:solidFill>
                  <a:schemeClr val="dk1"/>
                </a:solidFill>
              </a:rPr>
              <a:t>Broadened their pool of </a:t>
            </a:r>
            <a:r>
              <a:rPr b="1" lang="en-US">
                <a:solidFill>
                  <a:schemeClr val="dk1"/>
                </a:solidFill>
              </a:rPr>
              <a:t>nominators</a:t>
            </a:r>
            <a:r>
              <a:rPr lang="en-US">
                <a:solidFill>
                  <a:schemeClr val="dk1"/>
                </a:solidFill>
              </a:rPr>
              <a:t> - entirely opened up the </a:t>
            </a:r>
            <a:r>
              <a:rPr b="1" lang="en-US">
                <a:solidFill>
                  <a:schemeClr val="dk1"/>
                </a:solidFill>
              </a:rPr>
              <a:t>nominating process</a:t>
            </a:r>
            <a:endParaRPr/>
          </a:p>
          <a:p>
            <a:pPr indent="-228600" lvl="0" marL="457200" marR="0" rtl="0" algn="l">
              <a:lnSpc>
                <a:spcPct val="100000"/>
              </a:lnSpc>
              <a:spcBef>
                <a:spcPts val="0"/>
              </a:spcBef>
              <a:spcAft>
                <a:spcPts val="0"/>
              </a:spcAft>
              <a:buSzPts val="1400"/>
              <a:buNone/>
            </a:pPr>
            <a:r>
              <a:rPr lang="en-US">
                <a:solidFill>
                  <a:schemeClr val="dk1"/>
                </a:solidFill>
              </a:rPr>
              <a:t>Rotated the selection panel members and ensured a higher proportion of </a:t>
            </a:r>
            <a:r>
              <a:rPr b="1" lang="en-US">
                <a:solidFill>
                  <a:schemeClr val="dk1"/>
                </a:solidFill>
              </a:rPr>
              <a:t>poc individuals on the selection panel</a:t>
            </a:r>
            <a:endParaRPr/>
          </a:p>
          <a:p>
            <a:pPr indent="-228600" lvl="0" marL="457200" marR="0" rtl="0" algn="l">
              <a:lnSpc>
                <a:spcPct val="100000"/>
              </a:lnSpc>
              <a:spcBef>
                <a:spcPts val="0"/>
              </a:spcBef>
              <a:spcAft>
                <a:spcPts val="0"/>
              </a:spcAft>
              <a:buSzPts val="1400"/>
              <a:buNone/>
            </a:pPr>
            <a:r>
              <a:rPr lang="en-US">
                <a:solidFill>
                  <a:schemeClr val="dk1"/>
                </a:solidFill>
              </a:rPr>
              <a:t>Have become more embracing of leaders of smaller organizations, given that a much higher percentage of these groups are primarily serving poc communities and are led by poc individuals</a:t>
            </a:r>
            <a:endParaRPr/>
          </a:p>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Who:</a:t>
            </a:r>
            <a:r>
              <a:rPr b="1" lang="en-US">
                <a:latin typeface="Arial"/>
                <a:ea typeface="Arial"/>
                <a:cs typeface="Arial"/>
                <a:sym typeface="Arial"/>
              </a:rPr>
              <a:t> Bonfils-Stanton Foundation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What: A series of modifications to the foundation’s long-standing practices in order to create more opportunities for funding for people of color (POC)/African, Latinx, Arab, Asian, Native American (ALAANA) organizations and individuals.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Where: Denver, CO</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Interviewee: Gary Steuer, president, Bonfils-Stanton Foundation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Program Description: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 Foundation made a series of changes to the foundation’s long-standing practices in order to create more opportunities for funding for ALAANA/poc organizations and individuals.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 Foundation has made intentional changes in the Livingston Fellowship Program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First, they broadened their pool of nominators.</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They subsequently entirely opened up the nominating process.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They have also rotated the selection panel members and ensured a higher proportion of ALAANA/poc individuals on the panel.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 Foundation have become more embracing of leaders of smaller organizations, given that a much higher percentage of these groups are primarily serving ALAANA communities and are led by ALAANA/poc individuals</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Background: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In 2015 Bonfils-Stanton commissioned Donna Walker-Kuhne, a nationally-recognized leader in building more diverse audiences in the arts, to study audience diversity efforts in Denver.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Her </a:t>
            </a:r>
            <a:r>
              <a:rPr lang="en-US" u="sng">
                <a:solidFill>
                  <a:schemeClr val="hlink"/>
                </a:solidFill>
                <a:latin typeface="Arial"/>
                <a:ea typeface="Arial"/>
                <a:cs typeface="Arial"/>
                <a:sym typeface="Arial"/>
                <a:hlinkClick r:id="rId2"/>
              </a:rPr>
              <a:t>findings</a:t>
            </a:r>
            <a:r>
              <a:rPr lang="en-US">
                <a:latin typeface="Arial"/>
                <a:ea typeface="Arial"/>
                <a:cs typeface="Arial"/>
                <a:sym typeface="Arial"/>
              </a:rPr>
              <a:t> became a valuable tool for many cultural organizations and also led to the formation of an Arts &amp; Diversity Task Force, which continues to meet regularly, and recently came to the Bonfils-Stanton Foundation to support a new effort to build a more diverse cultural workforce in Denver, which we have funded.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A comparable task force has now been formed, also with the support and encouragement of the Foundation, to work on equity issues in the arts for people with disabilities.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Role of Board: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After a preliminary board conversation around diversity, equity and inclusion in April of 2017, Bonfils-Stanton has continued to do research and craft ideas about how they could more formally embrace this work, and these values.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They began educating staff and board members, sharing research and information.</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They had a much deeper full-day board conversation in April of 2018, leading to the formation of a DEI committee.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And after several months of work, the committee and staff together crafted a new integrated governing document, with a linked Mission, Vision and Values/Equity statement.</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Bonfils-Stanton’s Board of Trustees has gone from never having an ALAANA/poc individual on the board since our incorporation in 1962, to now having three out of nine members.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Challenges: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Measuring Outcomes: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Over the past five years, ALAANA/poc Livingston Fellows have gone from a historical level of 20% over the previous ten years, to an average of 50%.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The 2018 class happened to be 80% ALAANA/poc.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 has also encouraged the Fellowship cohort to embrace discussions of equity and racism as a shared value and critical environmental factor among all their organizations.</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In their grantmaking, over the past five years the percentage of Bonfils-Stanton’s dollars going to organizations primarily serving ALAANA/poc or other traditionally marginalized communities has gone from 2.4% to 13.1%, a 275% increase in grant dollars.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Bonfils-Stanton’s Board of Trustees has gone from never having an ALAANA/poc individual on the board since their incorporation in 1962, to now having three out of nine members.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Advice from Bonfils-Stanton Foundation: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Take a broad view of organizations.</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Try to build strong, honest relationship with grantees.</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Work to break down the power differential between the funder and the applicant.</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Give multi-year general operating support.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Provide risk capital to support both artistic risk and administrative/operating risks so that new efforts can be tried without their failure harming the organization so seriously that they can’t recover.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 </a:t>
            </a:r>
            <a:endParaRPr/>
          </a:p>
          <a:p>
            <a:pPr indent="-228600" lvl="0" marL="457200" marR="0" rtl="0" algn="l">
              <a:lnSpc>
                <a:spcPct val="100000"/>
              </a:lnSpc>
              <a:spcBef>
                <a:spcPts val="0"/>
              </a:spcBef>
              <a:spcAft>
                <a:spcPts val="0"/>
              </a:spcAft>
              <a:buSzPts val="1400"/>
              <a:buNone/>
            </a:pPr>
            <a:r>
              <a:t/>
            </a:r>
            <a:endParaRPr/>
          </a:p>
        </p:txBody>
      </p:sp>
      <p:sp>
        <p:nvSpPr>
          <p:cNvPr id="1408" name="Google Shape;1408;p104: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1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p11: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GIA to ask participants to respond to:</a:t>
            </a:r>
            <a:endParaRPr/>
          </a:p>
          <a:p>
            <a:pPr indent="-203170" lvl="0" marL="228567" rtl="0" algn="l">
              <a:lnSpc>
                <a:spcPct val="100000"/>
              </a:lnSpc>
              <a:spcBef>
                <a:spcPts val="0"/>
              </a:spcBef>
              <a:spcAft>
                <a:spcPts val="0"/>
              </a:spcAft>
              <a:buSzPts val="2400"/>
              <a:buFont typeface="Calibri"/>
              <a:buChar char="•"/>
            </a:pPr>
            <a:r>
              <a:rPr lang="en-US"/>
              <a:t>Occupy Brave Space</a:t>
            </a:r>
            <a:endParaRPr/>
          </a:p>
          <a:p>
            <a:pPr indent="-203170" lvl="0" marL="228567" rtl="0" algn="l">
              <a:lnSpc>
                <a:spcPct val="100000"/>
              </a:lnSpc>
              <a:spcBef>
                <a:spcPts val="0"/>
              </a:spcBef>
              <a:spcAft>
                <a:spcPts val="0"/>
              </a:spcAft>
              <a:buSzPts val="2400"/>
              <a:buFont typeface="Calibri"/>
              <a:buChar char="•"/>
            </a:pPr>
            <a:r>
              <a:rPr lang="en-US"/>
              <a:t>Comfort – Stretch – Panic Zones</a:t>
            </a:r>
            <a:endParaRPr/>
          </a:p>
          <a:p>
            <a:pPr indent="-50770" lvl="0" marL="228567" rtl="0" algn="l">
              <a:lnSpc>
                <a:spcPct val="100000"/>
              </a:lnSpc>
              <a:spcBef>
                <a:spcPts val="0"/>
              </a:spcBef>
              <a:spcAft>
                <a:spcPts val="0"/>
              </a:spcAft>
              <a:buSzPts val="2400"/>
              <a:buFont typeface="Calibri"/>
              <a:buNone/>
            </a:pPr>
            <a:r>
              <a:t/>
            </a:r>
            <a:endParaRPr/>
          </a:p>
          <a:p>
            <a:pPr indent="0" lvl="0" marL="25396" rtl="0" algn="l">
              <a:lnSpc>
                <a:spcPct val="100000"/>
              </a:lnSpc>
              <a:spcBef>
                <a:spcPts val="0"/>
              </a:spcBef>
              <a:spcAft>
                <a:spcPts val="0"/>
              </a:spcAft>
              <a:buSzPts val="2400"/>
              <a:buNone/>
            </a:pPr>
            <a:r>
              <a:rPr b="1" lang="en-US"/>
              <a:t>Cardozie to ask group to respond to:</a:t>
            </a:r>
            <a:endParaRPr/>
          </a:p>
          <a:p>
            <a:pPr indent="-203170" lvl="0" marL="228567" rtl="0" algn="l">
              <a:lnSpc>
                <a:spcPct val="100000"/>
              </a:lnSpc>
              <a:spcBef>
                <a:spcPts val="0"/>
              </a:spcBef>
              <a:spcAft>
                <a:spcPts val="0"/>
              </a:spcAft>
              <a:buSzPts val="2400"/>
              <a:buFont typeface="Calibri"/>
              <a:buChar char="•"/>
            </a:pPr>
            <a:r>
              <a:rPr lang="en-US"/>
              <a:t>Selective Vulnerability</a:t>
            </a:r>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b="1" lang="en-US"/>
              <a:t>GIA to ask participants to respond to:</a:t>
            </a:r>
            <a:endParaRPr/>
          </a:p>
          <a:p>
            <a:pPr indent="-203170" lvl="0" marL="228567" rtl="0" algn="l">
              <a:lnSpc>
                <a:spcPct val="100000"/>
              </a:lnSpc>
              <a:spcBef>
                <a:spcPts val="0"/>
              </a:spcBef>
              <a:spcAft>
                <a:spcPts val="0"/>
              </a:spcAft>
              <a:buSzPts val="2400"/>
              <a:buFont typeface="Calibri"/>
              <a:buChar char="•"/>
            </a:pPr>
            <a:r>
              <a:rPr lang="en-US"/>
              <a:t>Other agreements to add?</a:t>
            </a:r>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lang="en-US"/>
              <a:t> </a:t>
            </a:r>
            <a:endParaRPr/>
          </a:p>
        </p:txBody>
      </p:sp>
      <p:sp>
        <p:nvSpPr>
          <p:cNvPr id="529" name="Google Shape;529;p11: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p10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5" name="Google Shape;1415;p105: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228600" lvl="0" marL="45720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GIA Case Studies</a:t>
            </a:r>
            <a:r>
              <a:rPr b="0" i="0" lang="en-US" sz="1200" u="none" cap="none" strike="noStrike">
                <a:solidFill>
                  <a:schemeClr val="dk1"/>
                </a:solidFill>
                <a:latin typeface="Calibri"/>
                <a:ea typeface="Calibri"/>
                <a:cs typeface="Calibri"/>
                <a:sym typeface="Calibri"/>
              </a:rPr>
              <a:t> - EDDIE</a:t>
            </a:r>
            <a:endParaRPr b="0" i="0" sz="1200" u="sng" cap="none" strike="noStrike">
              <a:solidFill>
                <a:schemeClr val="dk1"/>
              </a:solidFill>
              <a:latin typeface="Calibri"/>
              <a:ea typeface="Calibri"/>
              <a:cs typeface="Calibri"/>
              <a:sym typeface="Calibri"/>
            </a:endParaRPr>
          </a:p>
          <a:p>
            <a:pPr indent="-228600" lvl="0" marL="457200" marR="0" rtl="0" algn="l">
              <a:lnSpc>
                <a:spcPct val="100000"/>
              </a:lnSpc>
              <a:spcBef>
                <a:spcPts val="0"/>
              </a:spcBef>
              <a:spcAft>
                <a:spcPts val="0"/>
              </a:spcAft>
              <a:buSzPts val="1400"/>
              <a:buNone/>
            </a:pPr>
            <a:r>
              <a:t/>
            </a:r>
            <a:endParaRPr>
              <a:solidFill>
                <a:schemeClr val="dk1"/>
              </a:solidFill>
            </a:endParaRPr>
          </a:p>
          <a:p>
            <a:pPr indent="-228600" lvl="0" marL="457200" marR="0" rtl="0" algn="l">
              <a:lnSpc>
                <a:spcPct val="100000"/>
              </a:lnSpc>
              <a:spcBef>
                <a:spcPts val="0"/>
              </a:spcBef>
              <a:spcAft>
                <a:spcPts val="0"/>
              </a:spcAft>
              <a:buSzPts val="1400"/>
              <a:buNone/>
            </a:pPr>
            <a:r>
              <a:rPr lang="en-US">
                <a:solidFill>
                  <a:schemeClr val="dk1"/>
                </a:solidFill>
              </a:rPr>
              <a:t>Broadened their pool of </a:t>
            </a:r>
            <a:r>
              <a:rPr b="1" lang="en-US">
                <a:solidFill>
                  <a:schemeClr val="dk1"/>
                </a:solidFill>
              </a:rPr>
              <a:t>nominators</a:t>
            </a:r>
            <a:r>
              <a:rPr lang="en-US">
                <a:solidFill>
                  <a:schemeClr val="dk1"/>
                </a:solidFill>
              </a:rPr>
              <a:t> - entirely opened up the </a:t>
            </a:r>
            <a:r>
              <a:rPr b="1" lang="en-US">
                <a:solidFill>
                  <a:schemeClr val="dk1"/>
                </a:solidFill>
              </a:rPr>
              <a:t>nominating process</a:t>
            </a:r>
            <a:endParaRPr/>
          </a:p>
          <a:p>
            <a:pPr indent="-228600" lvl="0" marL="457200" marR="0" rtl="0" algn="l">
              <a:lnSpc>
                <a:spcPct val="100000"/>
              </a:lnSpc>
              <a:spcBef>
                <a:spcPts val="0"/>
              </a:spcBef>
              <a:spcAft>
                <a:spcPts val="0"/>
              </a:spcAft>
              <a:buSzPts val="1400"/>
              <a:buNone/>
            </a:pPr>
            <a:r>
              <a:rPr lang="en-US">
                <a:solidFill>
                  <a:schemeClr val="dk1"/>
                </a:solidFill>
              </a:rPr>
              <a:t>Rotated the selection panel members and ensured a higher proportion of </a:t>
            </a:r>
            <a:r>
              <a:rPr b="1" lang="en-US">
                <a:solidFill>
                  <a:schemeClr val="dk1"/>
                </a:solidFill>
              </a:rPr>
              <a:t>poc individuals on the selection panel</a:t>
            </a:r>
            <a:endParaRPr/>
          </a:p>
          <a:p>
            <a:pPr indent="-228600" lvl="0" marL="457200" marR="0" rtl="0" algn="l">
              <a:lnSpc>
                <a:spcPct val="100000"/>
              </a:lnSpc>
              <a:spcBef>
                <a:spcPts val="0"/>
              </a:spcBef>
              <a:spcAft>
                <a:spcPts val="0"/>
              </a:spcAft>
              <a:buSzPts val="1400"/>
              <a:buNone/>
            </a:pPr>
            <a:r>
              <a:rPr lang="en-US">
                <a:solidFill>
                  <a:schemeClr val="dk1"/>
                </a:solidFill>
              </a:rPr>
              <a:t>Have become more embracing of leaders of smaller organizations, given that a much higher percentage of these groups are primarily serving poc communities and are led by poc individuals</a:t>
            </a:r>
            <a:endParaRPr/>
          </a:p>
          <a:p>
            <a:pPr indent="-228600" lvl="0" marL="457200" marR="0" rtl="0" algn="l">
              <a:lnSpc>
                <a:spcPct val="100000"/>
              </a:lnSpc>
              <a:spcBef>
                <a:spcPts val="0"/>
              </a:spcBef>
              <a:spcAft>
                <a:spcPts val="0"/>
              </a:spcAft>
              <a:buSzPts val="1400"/>
              <a:buNone/>
            </a:pPr>
            <a:r>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Who:</a:t>
            </a:r>
            <a:r>
              <a:rPr b="1" lang="en-US">
                <a:latin typeface="Arial"/>
                <a:ea typeface="Arial"/>
                <a:cs typeface="Arial"/>
                <a:sym typeface="Arial"/>
              </a:rPr>
              <a:t> Bonfils-Stanton Foundation </a:t>
            </a:r>
            <a:endParaRPr>
              <a:latin typeface="Arial"/>
              <a:ea typeface="Arial"/>
              <a:cs typeface="Arial"/>
              <a:sym typeface="Arial"/>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What: A series of modifications to the foundation’s long-standing practices in order to create more opportunities for funding for people of color (POC)/African, Latinx, Arab, Asian, Native American (ALAANA) organizations and individuals.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Where: Denver, CO</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Interviewee: Gary Steuer, president, Bonfils-Stanton Foundation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Program Description: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 Foundation made a series of changes to the foundation’s long-standing practices in order to create more opportunities for funding for ALAANA/poc organizations and individuals.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 Foundation has made intentional changes in the Livingston Fellowship Program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First, they broadened their pool of nominators.</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They subsequently entirely opened up the nominating process.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They have also rotated the selection panel members and ensured a higher proportion of ALAANA/poc individuals on the panel.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 Foundation have become more embracing of leaders of smaller organizations, given that a much higher percentage of these groups are primarily serving ALAANA communities and are led by ALAANA/poc individuals</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Background: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In 2015 Bonfils-Stanton commissioned Donna Walker-Kuhne, a nationally-recognized leader in building more diverse audiences in the arts, to study audience diversity efforts in Denver.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Her </a:t>
            </a:r>
            <a:r>
              <a:rPr lang="en-US" u="sng">
                <a:solidFill>
                  <a:schemeClr val="hlink"/>
                </a:solidFill>
                <a:latin typeface="Arial"/>
                <a:ea typeface="Arial"/>
                <a:cs typeface="Arial"/>
                <a:sym typeface="Arial"/>
                <a:hlinkClick r:id="rId2"/>
              </a:rPr>
              <a:t>findings</a:t>
            </a:r>
            <a:r>
              <a:rPr lang="en-US">
                <a:latin typeface="Arial"/>
                <a:ea typeface="Arial"/>
                <a:cs typeface="Arial"/>
                <a:sym typeface="Arial"/>
              </a:rPr>
              <a:t> became a valuable tool for many cultural organizations and also led to the formation of an Arts &amp; Diversity Task Force, which continues to meet regularly, and recently came to the Bonfils-Stanton Foundation to support a new effort to build a more diverse cultural workforce in Denver, which we have funded.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A comparable task force has now been formed, also with the support and encouragement of the Foundation, to work on equity issues in the arts for people with disabilities.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Role of Board: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After a preliminary board conversation around diversity, equity and inclusion in April of 2017, Bonfils-Stanton has continued to do research and craft ideas about how they could more formally embrace this work, and these values.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They began educating staff and board members, sharing research and information.</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They had a much deeper full-day board conversation in April of 2018, leading to the formation of a DEI committee.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And after several months of work, the committee and staff together crafted a new integrated governing document, with a linked Mission, Vision and Values/Equity statement.</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Bonfils-Stanton’s Board of Trustees has gone from never having an ALAANA/poc individual on the board since our incorporation in 1962, to now having three out of nine members.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Challenges: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Measuring Outcomes: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Over the past five years, ALAANA/poc Livingston Fellows have gone from a historical level of 20% over the previous ten years, to an average of 50%.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The 2018 class happened to be 80% ALAANA/poc.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 has also encouraged the Fellowship cohort to embrace discussions of equity and racism as a shared value and critical environmental factor among all their organizations.</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In their grantmaking, over the past five years the percentage of Bonfils-Stanton’s dollars going to organizations primarily serving ALAANA/poc or other traditionally marginalized communities has gone from 2.4% to 13.1%, a 275% increase in grant dollars.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Bonfils-Stanton’s Board of Trustees has gone from never having an ALAANA/poc individual on the board since their incorporation in 1962, to now having three out of nine members.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Advice from Bonfils-Stanton Foundation: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Take a broad view of organizations.</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Try to build strong, honest relationship with grantees.</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Work to break down the power differential between the funder and the applicant.</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Give multi-year general operating support. </a:t>
            </a:r>
            <a:endParaRPr/>
          </a:p>
          <a:p>
            <a:pPr indent="-228600" lvl="0" marL="457200" rtl="0" algn="l">
              <a:lnSpc>
                <a:spcPct val="100000"/>
              </a:lnSpc>
              <a:spcBef>
                <a:spcPts val="0"/>
              </a:spcBef>
              <a:spcAft>
                <a:spcPts val="0"/>
              </a:spcAft>
              <a:buSzPts val="1400"/>
              <a:buNone/>
            </a:pPr>
            <a:r>
              <a:rPr lang="en-US">
                <a:latin typeface="Arial"/>
                <a:ea typeface="Arial"/>
                <a:cs typeface="Arial"/>
                <a:sym typeface="Arial"/>
              </a:rPr>
              <a:t>Provide risk capital to support both artistic risk and administrative/operating risks so that new efforts can be tried without their failure harming the organization so seriously that they can’t recover.  </a:t>
            </a:r>
            <a:endParaRPr/>
          </a:p>
          <a:p>
            <a:pPr indent="-228600" lvl="0" marL="457200" marR="0" rtl="0" algn="l">
              <a:lnSpc>
                <a:spcPct val="100000"/>
              </a:lnSpc>
              <a:spcBef>
                <a:spcPts val="0"/>
              </a:spcBef>
              <a:spcAft>
                <a:spcPts val="0"/>
              </a:spcAft>
              <a:buSzPts val="1400"/>
              <a:buNone/>
            </a:pPr>
            <a:r>
              <a:rPr lang="en-US">
                <a:latin typeface="Arial"/>
                <a:ea typeface="Arial"/>
                <a:cs typeface="Arial"/>
                <a:sym typeface="Arial"/>
              </a:rPr>
              <a:t> </a:t>
            </a:r>
            <a:endParaRPr/>
          </a:p>
          <a:p>
            <a:pPr indent="-228600" lvl="0" marL="457200" marR="0" rtl="0" algn="l">
              <a:lnSpc>
                <a:spcPct val="100000"/>
              </a:lnSpc>
              <a:spcBef>
                <a:spcPts val="0"/>
              </a:spcBef>
              <a:spcAft>
                <a:spcPts val="0"/>
              </a:spcAft>
              <a:buSzPts val="1400"/>
              <a:buNone/>
            </a:pPr>
            <a:r>
              <a:t/>
            </a:r>
            <a:endParaRPr/>
          </a:p>
        </p:txBody>
      </p:sp>
      <p:sp>
        <p:nvSpPr>
          <p:cNvPr id="1416" name="Google Shape;1416;p105: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1" name="Shape 1421"/>
        <p:cNvGrpSpPr/>
        <p:nvPr/>
      </p:nvGrpSpPr>
      <p:grpSpPr>
        <a:xfrm>
          <a:off x="0" y="0"/>
          <a:ext cx="0" cy="0"/>
          <a:chOff x="0" y="0"/>
          <a:chExt cx="0" cy="0"/>
        </a:xfrm>
      </p:grpSpPr>
      <p:sp>
        <p:nvSpPr>
          <p:cNvPr id="1422" name="Google Shape;1422;p10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3" name="Google Shape;1423;p107: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228600" lvl="0" marL="45720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GIA Case Studies</a:t>
            </a:r>
            <a:r>
              <a:rPr b="0" i="0" lang="en-US" sz="1200" u="none" cap="none" strike="noStrike">
                <a:solidFill>
                  <a:schemeClr val="dk1"/>
                </a:solidFill>
                <a:latin typeface="Calibri"/>
                <a:ea typeface="Calibri"/>
                <a:cs typeface="Calibri"/>
                <a:sym typeface="Calibri"/>
              </a:rPr>
              <a:t> - EDDIE</a:t>
            </a:r>
            <a:endParaRPr b="0" i="0" sz="1200" u="sng" cap="none" strike="noStrike">
              <a:solidFill>
                <a:schemeClr val="dk1"/>
              </a:solidFill>
              <a:latin typeface="Calibri"/>
              <a:ea typeface="Calibri"/>
              <a:cs typeface="Calibri"/>
              <a:sym typeface="Calibri"/>
            </a:endParaRPr>
          </a:p>
          <a:p>
            <a:pPr indent="-228567" lvl="0" marL="457133" rtl="0" algn="l">
              <a:lnSpc>
                <a:spcPct val="100000"/>
              </a:lnSpc>
              <a:spcBef>
                <a:spcPts val="0"/>
              </a:spcBef>
              <a:spcAft>
                <a:spcPts val="0"/>
              </a:spcAft>
              <a:buSzPts val="1400"/>
              <a:buNone/>
            </a:pPr>
            <a:r>
              <a:t/>
            </a:r>
            <a:endParaRPr/>
          </a:p>
          <a:p>
            <a:pPr indent="-228567" lvl="0" marL="457133" rtl="0" algn="l">
              <a:lnSpc>
                <a:spcPct val="100000"/>
              </a:lnSpc>
              <a:spcBef>
                <a:spcPts val="0"/>
              </a:spcBef>
              <a:spcAft>
                <a:spcPts val="0"/>
              </a:spcAft>
              <a:buSzPts val="1400"/>
              <a:buNone/>
            </a:pPr>
            <a:r>
              <a:rPr lang="en-US"/>
              <a:t>In 2012, the commission did an evaluation of the program and found that </a:t>
            </a:r>
            <a:r>
              <a:rPr b="1" lang="en-US"/>
              <a:t>only 2% of the roster </a:t>
            </a:r>
            <a:r>
              <a:rPr lang="en-US"/>
              <a:t>of their largest grant category were ALAANA organizations/orgs of color. </a:t>
            </a:r>
            <a:endParaRPr/>
          </a:p>
        </p:txBody>
      </p:sp>
      <p:sp>
        <p:nvSpPr>
          <p:cNvPr id="1424" name="Google Shape;1424;p107: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p10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1" name="Google Shape;1431;p108: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228567" lvl="0" marL="457133"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GIA Case Studies</a:t>
            </a:r>
            <a:r>
              <a:rPr b="0" i="0" lang="en-US" sz="1200" u="none" cap="none" strike="noStrike">
                <a:solidFill>
                  <a:schemeClr val="dk1"/>
                </a:solidFill>
                <a:latin typeface="Calibri"/>
                <a:ea typeface="Calibri"/>
                <a:cs typeface="Calibri"/>
                <a:sym typeface="Calibri"/>
              </a:rPr>
              <a:t> - EDDIE</a:t>
            </a:r>
            <a:endParaRPr b="0" i="0" sz="1200" u="sng" cap="none" strike="noStrike">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en-US"/>
              <a:t>Monitor the General Operating Support grant category: New organizations of color onto the grantee roster?</a:t>
            </a:r>
            <a:endParaRPr b="0"/>
          </a:p>
          <a:p>
            <a:pPr indent="-228600" lvl="0" marL="457200" marR="0" rtl="0" algn="l">
              <a:lnSpc>
                <a:spcPct val="100000"/>
              </a:lnSpc>
              <a:spcBef>
                <a:spcPts val="0"/>
              </a:spcBef>
              <a:spcAft>
                <a:spcPts val="0"/>
              </a:spcAft>
              <a:buSzPts val="1400"/>
              <a:buNone/>
            </a:pPr>
            <a:br>
              <a:rPr lang="en-US"/>
            </a:br>
            <a:endParaRPr>
              <a:latin typeface="Arial"/>
              <a:ea typeface="Arial"/>
              <a:cs typeface="Arial"/>
              <a:sym typeface="Arial"/>
            </a:endParaRPr>
          </a:p>
        </p:txBody>
      </p:sp>
      <p:sp>
        <p:nvSpPr>
          <p:cNvPr id="1432" name="Google Shape;1432;p108: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7" name="Shape 1437"/>
        <p:cNvGrpSpPr/>
        <p:nvPr/>
      </p:nvGrpSpPr>
      <p:grpSpPr>
        <a:xfrm>
          <a:off x="0" y="0"/>
          <a:ext cx="0" cy="0"/>
          <a:chOff x="0" y="0"/>
          <a:chExt cx="0" cy="0"/>
        </a:xfrm>
      </p:grpSpPr>
      <p:sp>
        <p:nvSpPr>
          <p:cNvPr id="1438" name="Google Shape;1438;p11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9" name="Google Shape;1439;p111: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228600" lvl="0" marL="45720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GIA Case Studies</a:t>
            </a:r>
            <a:r>
              <a:rPr b="0" i="0" lang="en-US" sz="1200" u="none" cap="none" strike="noStrike">
                <a:solidFill>
                  <a:schemeClr val="dk1"/>
                </a:solidFill>
                <a:latin typeface="Calibri"/>
                <a:ea typeface="Calibri"/>
                <a:cs typeface="Calibri"/>
                <a:sym typeface="Calibri"/>
              </a:rPr>
              <a:t> - EDDIE</a:t>
            </a:r>
            <a:endParaRPr b="0" i="0" sz="1200" u="sng" cap="none" strike="noStrike">
              <a:solidFill>
                <a:schemeClr val="dk1"/>
              </a:solidFill>
              <a:latin typeface="Calibri"/>
              <a:ea typeface="Calibri"/>
              <a:cs typeface="Calibri"/>
              <a:sym typeface="Calibri"/>
            </a:endParaRPr>
          </a:p>
          <a:p>
            <a:pPr indent="-228567" lvl="0" marL="457133" rtl="0" algn="l">
              <a:lnSpc>
                <a:spcPct val="100000"/>
              </a:lnSpc>
              <a:spcBef>
                <a:spcPts val="0"/>
              </a:spcBef>
              <a:spcAft>
                <a:spcPts val="0"/>
              </a:spcAft>
              <a:buSzPts val="1400"/>
              <a:buNone/>
            </a:pPr>
            <a:r>
              <a:t/>
            </a:r>
            <a:endParaRPr/>
          </a:p>
        </p:txBody>
      </p:sp>
      <p:sp>
        <p:nvSpPr>
          <p:cNvPr id="1440" name="Google Shape;1440;p111: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p11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8" name="Google Shape;1448;p112: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139679" marR="0" rtl="0" algn="l">
              <a:lnSpc>
                <a:spcPct val="115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GIA Case Studies</a:t>
            </a:r>
            <a:r>
              <a:rPr b="0" i="0" lang="en-US" sz="1200" u="none" cap="none" strike="noStrike">
                <a:solidFill>
                  <a:schemeClr val="dk1"/>
                </a:solidFill>
                <a:latin typeface="Calibri"/>
                <a:ea typeface="Calibri"/>
                <a:cs typeface="Calibri"/>
                <a:sym typeface="Calibri"/>
              </a:rPr>
              <a:t> - EDDIE</a:t>
            </a:r>
            <a:endParaRPr b="0" i="0" sz="1200" u="sng" cap="none" strike="noStrike">
              <a:solidFill>
                <a:schemeClr val="dk1"/>
              </a:solidFill>
              <a:latin typeface="Calibri"/>
              <a:ea typeface="Calibri"/>
              <a:cs typeface="Calibri"/>
              <a:sym typeface="Calibri"/>
            </a:endParaRPr>
          </a:p>
          <a:p>
            <a:pPr indent="0" lvl="0" marL="139679" rtl="0" algn="l">
              <a:lnSpc>
                <a:spcPct val="115000"/>
              </a:lnSpc>
              <a:spcBef>
                <a:spcPts val="0"/>
              </a:spcBef>
              <a:spcAft>
                <a:spcPts val="0"/>
              </a:spcAft>
              <a:buSzPts val="1400"/>
              <a:buNone/>
            </a:pPr>
            <a:r>
              <a:t/>
            </a:r>
            <a:endParaRPr/>
          </a:p>
          <a:p>
            <a:pPr indent="-317454" lvl="0" marL="457133" rtl="0" algn="l">
              <a:lnSpc>
                <a:spcPct val="115000"/>
              </a:lnSpc>
              <a:spcBef>
                <a:spcPts val="0"/>
              </a:spcBef>
              <a:spcAft>
                <a:spcPts val="0"/>
              </a:spcAft>
              <a:buSzPts val="1400"/>
              <a:buChar char="•"/>
            </a:pPr>
            <a:r>
              <a:rPr lang="en-US"/>
              <a:t>Who: </a:t>
            </a:r>
            <a:r>
              <a:rPr b="1" lang="en-US"/>
              <a:t>National Performance Network and Visual Artists Network</a:t>
            </a:r>
            <a:endParaRPr b="1"/>
          </a:p>
          <a:p>
            <a:pPr indent="-317454" lvl="0" marL="457133" rtl="0" algn="l">
              <a:lnSpc>
                <a:spcPct val="115000"/>
              </a:lnSpc>
              <a:spcBef>
                <a:spcPts val="0"/>
              </a:spcBef>
              <a:spcAft>
                <a:spcPts val="0"/>
              </a:spcAft>
              <a:buSzPts val="1400"/>
              <a:buChar char="•"/>
            </a:pPr>
            <a:r>
              <a:rPr lang="en-US"/>
              <a:t>What: Leveraging a Network for Equity (LANE)</a:t>
            </a:r>
            <a:endParaRPr/>
          </a:p>
          <a:p>
            <a:pPr indent="-317454" lvl="0" marL="457133" rtl="0" algn="l">
              <a:lnSpc>
                <a:spcPct val="115000"/>
              </a:lnSpc>
              <a:spcBef>
                <a:spcPts val="0"/>
              </a:spcBef>
              <a:spcAft>
                <a:spcPts val="0"/>
              </a:spcAft>
              <a:buSzPts val="1400"/>
              <a:buChar char="•"/>
            </a:pPr>
            <a:r>
              <a:rPr lang="en-US"/>
              <a:t>Where: National</a:t>
            </a:r>
            <a:endParaRPr/>
          </a:p>
          <a:p>
            <a:pPr indent="-317454" lvl="0" marL="457133" rtl="0" algn="l">
              <a:lnSpc>
                <a:spcPct val="115000"/>
              </a:lnSpc>
              <a:spcBef>
                <a:spcPts val="0"/>
              </a:spcBef>
              <a:spcAft>
                <a:spcPts val="0"/>
              </a:spcAft>
              <a:buSzPts val="1400"/>
              <a:buChar char="•"/>
            </a:pPr>
            <a:r>
              <a:rPr lang="en-US"/>
              <a:t>Interviewees: Caitlin Strokosch, President and CEO; Stanlyn Breve, Director of National Programs; and Sage Crump, LANE Program Specialist</a:t>
            </a:r>
            <a:endParaRPr/>
          </a:p>
          <a:p>
            <a:pPr indent="-317454" lvl="0" marL="457133" rtl="0" algn="l">
              <a:lnSpc>
                <a:spcPct val="115000"/>
              </a:lnSpc>
              <a:spcBef>
                <a:spcPts val="0"/>
              </a:spcBef>
              <a:spcAft>
                <a:spcPts val="0"/>
              </a:spcAft>
              <a:buSzPts val="1400"/>
              <a:buChar char="•"/>
            </a:pPr>
            <a:r>
              <a:rPr lang="en-US"/>
              <a:t>Program Description:</a:t>
            </a:r>
            <a:endParaRPr/>
          </a:p>
          <a:p>
            <a:pPr indent="-317454" lvl="0" marL="457133" rtl="0" algn="l">
              <a:lnSpc>
                <a:spcPct val="115000"/>
              </a:lnSpc>
              <a:spcBef>
                <a:spcPts val="0"/>
              </a:spcBef>
              <a:spcAft>
                <a:spcPts val="0"/>
              </a:spcAft>
              <a:buSzPts val="1400"/>
              <a:buChar char="•"/>
            </a:pPr>
            <a:r>
              <a:rPr lang="en-US"/>
              <a:t>Leveraging a Network for Equity (LANE) </a:t>
            </a:r>
            <a:r>
              <a:rPr b="1" lang="en-US"/>
              <a:t>addresses systemic financial inequities</a:t>
            </a:r>
            <a:r>
              <a:rPr lang="en-US"/>
              <a:t> in the nonprofit arts sector by delivering methodology and resources to </a:t>
            </a:r>
            <a:r>
              <a:rPr b="1" lang="en-US"/>
              <a:t>strengthen the financial and organizational health</a:t>
            </a:r>
            <a:r>
              <a:rPr lang="en-US"/>
              <a:t> of NPN/VAN Network Partners.</a:t>
            </a:r>
            <a:endParaRPr/>
          </a:p>
          <a:p>
            <a:pPr indent="-317454" lvl="0" marL="457133" rtl="0" algn="l">
              <a:lnSpc>
                <a:spcPct val="115000"/>
              </a:lnSpc>
              <a:spcBef>
                <a:spcPts val="0"/>
              </a:spcBef>
              <a:spcAft>
                <a:spcPts val="0"/>
              </a:spcAft>
              <a:buSzPts val="1400"/>
              <a:buChar char="•"/>
            </a:pPr>
            <a:r>
              <a:rPr lang="en-US"/>
              <a:t>The LANE model uses a mix of </a:t>
            </a:r>
            <a:r>
              <a:rPr b="1" lang="en-US"/>
              <a:t>convening, consultancy</a:t>
            </a:r>
            <a:r>
              <a:rPr lang="en-US"/>
              <a:t>, and </a:t>
            </a:r>
            <a:r>
              <a:rPr b="1" lang="en-US"/>
              <a:t>financial capital </a:t>
            </a:r>
            <a:r>
              <a:rPr lang="en-US"/>
              <a:t>to </a:t>
            </a:r>
            <a:r>
              <a:rPr b="1" lang="en-US"/>
              <a:t>remediate</a:t>
            </a:r>
            <a:r>
              <a:rPr lang="en-US"/>
              <a:t> years of divestment.</a:t>
            </a:r>
            <a:endParaRPr/>
          </a:p>
          <a:p>
            <a:pPr indent="-317454" lvl="0" marL="457133" rtl="0" algn="l">
              <a:lnSpc>
                <a:spcPct val="115000"/>
              </a:lnSpc>
              <a:spcBef>
                <a:spcPts val="0"/>
              </a:spcBef>
              <a:spcAft>
                <a:spcPts val="0"/>
              </a:spcAft>
              <a:buSzPts val="1400"/>
              <a:buChar char="•"/>
            </a:pPr>
            <a:r>
              <a:rPr lang="en-US"/>
              <a:t>The program specifically focuses on organizations of color, and geographically isolated and/or small- to mid-sized community groups.</a:t>
            </a:r>
            <a:endParaRPr/>
          </a:p>
          <a:p>
            <a:pPr indent="-317454" lvl="0" marL="457133" rtl="0" algn="l">
              <a:lnSpc>
                <a:spcPct val="115000"/>
              </a:lnSpc>
              <a:spcBef>
                <a:spcPts val="0"/>
              </a:spcBef>
              <a:spcAft>
                <a:spcPts val="0"/>
              </a:spcAft>
              <a:buSzPts val="1400"/>
              <a:buChar char="•"/>
            </a:pPr>
            <a:r>
              <a:rPr lang="en-US"/>
              <a:t>LANE is grounded in the idea that we are stronger as a network and field when we can </a:t>
            </a:r>
            <a:r>
              <a:rPr b="1" lang="en-US"/>
              <a:t>learn from</a:t>
            </a:r>
            <a:r>
              <a:rPr lang="en-US"/>
              <a:t> the resourcefulness and adaptability exhibited by these organizations.</a:t>
            </a:r>
            <a:endParaRPr/>
          </a:p>
          <a:p>
            <a:pPr indent="-317454" lvl="0" marL="457133" rtl="0" algn="l">
              <a:lnSpc>
                <a:spcPct val="115000"/>
              </a:lnSpc>
              <a:spcBef>
                <a:spcPts val="0"/>
              </a:spcBef>
              <a:spcAft>
                <a:spcPts val="0"/>
              </a:spcAft>
              <a:buSzPts val="1400"/>
              <a:buChar char="•"/>
            </a:pPr>
            <a:r>
              <a:rPr lang="en-US"/>
              <a:t>LANE positions these skills as necessary for all arts organization to create an infrastructure where all participants are able to thrive.</a:t>
            </a:r>
            <a:endParaRPr/>
          </a:p>
          <a:p>
            <a:pPr indent="-317454" lvl="0" marL="457133" rtl="0" algn="l">
              <a:lnSpc>
                <a:spcPct val="115000"/>
              </a:lnSpc>
              <a:spcBef>
                <a:spcPts val="0"/>
              </a:spcBef>
              <a:spcAft>
                <a:spcPts val="0"/>
              </a:spcAft>
              <a:buSzPts val="1400"/>
              <a:buChar char="•"/>
            </a:pPr>
            <a:r>
              <a:rPr lang="en-US"/>
              <a:t>A collaboration between NPN/VAN, the Andrew W. Mellon Foundation, Nonprofit Finance Fund (NFF), and the participating organizations, LANE is a ten-year initiative with three phases.</a:t>
            </a:r>
            <a:endParaRPr/>
          </a:p>
          <a:p>
            <a:pPr indent="-317454" lvl="0" marL="457133" rtl="0" algn="l">
              <a:lnSpc>
                <a:spcPct val="115000"/>
              </a:lnSpc>
              <a:spcBef>
                <a:spcPts val="0"/>
              </a:spcBef>
              <a:spcAft>
                <a:spcPts val="0"/>
              </a:spcAft>
              <a:buSzPts val="1400"/>
              <a:buChar char="•"/>
            </a:pPr>
            <a:r>
              <a:rPr lang="en-US"/>
              <a:t>Phase 1 (2015–16) involved diagnostics, education, and planning.</a:t>
            </a:r>
            <a:endParaRPr/>
          </a:p>
          <a:p>
            <a:pPr indent="-317454" lvl="0" marL="457133" rtl="0" algn="l">
              <a:lnSpc>
                <a:spcPct val="115000"/>
              </a:lnSpc>
              <a:spcBef>
                <a:spcPts val="0"/>
              </a:spcBef>
              <a:spcAft>
                <a:spcPts val="0"/>
              </a:spcAft>
              <a:buSzPts val="1400"/>
              <a:buChar char="•"/>
            </a:pPr>
            <a:r>
              <a:rPr lang="en-US"/>
              <a:t>Phases 2 and 3 (2016–24) engage cohorts of six organizations each in a process of convening together and designing individual road maps for sustainability.</a:t>
            </a:r>
            <a:endParaRPr/>
          </a:p>
          <a:p>
            <a:pPr indent="-317454" lvl="0" marL="457133" rtl="0" algn="l">
              <a:lnSpc>
                <a:spcPct val="115000"/>
              </a:lnSpc>
              <a:spcBef>
                <a:spcPts val="0"/>
              </a:spcBef>
              <a:spcAft>
                <a:spcPts val="0"/>
              </a:spcAft>
              <a:buSzPts val="1400"/>
              <a:buChar char="•"/>
            </a:pPr>
            <a:r>
              <a:rPr lang="en-US"/>
              <a:t>Each organizational participant receives:</a:t>
            </a:r>
            <a:endParaRPr/>
          </a:p>
          <a:p>
            <a:pPr indent="-317454" lvl="0" marL="457133" rtl="0" algn="l">
              <a:lnSpc>
                <a:spcPct val="115000"/>
              </a:lnSpc>
              <a:spcBef>
                <a:spcPts val="0"/>
              </a:spcBef>
              <a:spcAft>
                <a:spcPts val="0"/>
              </a:spcAft>
              <a:buSzPts val="1400"/>
              <a:buChar char="•"/>
            </a:pPr>
            <a:r>
              <a:rPr lang="en-US"/>
              <a:t>up to $100,000 in recovery capital and additional general operating support</a:t>
            </a:r>
            <a:endParaRPr/>
          </a:p>
          <a:p>
            <a:pPr indent="-317454" lvl="0" marL="457133" rtl="0" algn="l">
              <a:lnSpc>
                <a:spcPct val="115000"/>
              </a:lnSpc>
              <a:spcBef>
                <a:spcPts val="0"/>
              </a:spcBef>
              <a:spcAft>
                <a:spcPts val="0"/>
              </a:spcAft>
              <a:buSzPts val="1400"/>
              <a:buChar char="•"/>
            </a:pPr>
            <a:r>
              <a:rPr lang="en-US"/>
              <a:t>up to $800,000 in change/risk capital</a:t>
            </a:r>
            <a:endParaRPr/>
          </a:p>
          <a:p>
            <a:pPr indent="-317454" lvl="0" marL="457133" rtl="0" algn="l">
              <a:lnSpc>
                <a:spcPct val="115000"/>
              </a:lnSpc>
              <a:spcBef>
                <a:spcPts val="0"/>
              </a:spcBef>
              <a:spcAft>
                <a:spcPts val="0"/>
              </a:spcAft>
              <a:buSzPts val="1400"/>
              <a:buChar char="•"/>
            </a:pPr>
            <a:r>
              <a:rPr lang="en-US"/>
              <a:t>access to an intentional community of peers strategically considering similar questions, through ongoing and in-person convenings</a:t>
            </a:r>
            <a:endParaRPr/>
          </a:p>
          <a:p>
            <a:pPr indent="-317454" lvl="0" marL="457133" rtl="0" algn="l">
              <a:lnSpc>
                <a:spcPct val="115000"/>
              </a:lnSpc>
              <a:spcBef>
                <a:spcPts val="0"/>
              </a:spcBef>
              <a:spcAft>
                <a:spcPts val="0"/>
              </a:spcAft>
              <a:buSzPts val="1400"/>
              <a:buChar char="•"/>
            </a:pPr>
            <a:r>
              <a:rPr lang="en-US"/>
              <a:t>a customized plan outlining potential shifts in their business model and infrastructure</a:t>
            </a:r>
            <a:endParaRPr/>
          </a:p>
          <a:p>
            <a:pPr indent="-317454" lvl="0" marL="457133" rtl="0" algn="l">
              <a:lnSpc>
                <a:spcPct val="115000"/>
              </a:lnSpc>
              <a:spcBef>
                <a:spcPts val="0"/>
              </a:spcBef>
              <a:spcAft>
                <a:spcPts val="0"/>
              </a:spcAft>
              <a:buSzPts val="1400"/>
              <a:buChar char="•"/>
            </a:pPr>
            <a:r>
              <a:rPr lang="en-US"/>
              <a:t>continued professional development and culturally competent consulting</a:t>
            </a:r>
            <a:endParaRPr/>
          </a:p>
          <a:p>
            <a:pPr indent="-317454" lvl="0" marL="457133" rtl="0" algn="l">
              <a:lnSpc>
                <a:spcPct val="115000"/>
              </a:lnSpc>
              <a:spcBef>
                <a:spcPts val="0"/>
              </a:spcBef>
              <a:spcAft>
                <a:spcPts val="0"/>
              </a:spcAft>
              <a:buSzPts val="1400"/>
              <a:buChar char="•"/>
            </a:pPr>
            <a:r>
              <a:rPr lang="en-US"/>
              <a:t>general operating funds to increase capacity while they undertake this initiative</a:t>
            </a:r>
            <a:endParaRPr/>
          </a:p>
          <a:p>
            <a:pPr indent="-317454" lvl="0" marL="457133" rtl="0" algn="l">
              <a:lnSpc>
                <a:spcPct val="115000"/>
              </a:lnSpc>
              <a:spcBef>
                <a:spcPts val="0"/>
              </a:spcBef>
              <a:spcAft>
                <a:spcPts val="0"/>
              </a:spcAft>
              <a:buSzPts val="1400"/>
              <a:buChar char="•"/>
            </a:pPr>
            <a:r>
              <a:rPr lang="en-US"/>
              <a:t>By 2024, NPN/VAN’s intent through LANE is to infuse up to twenty-four of the most vulnerable members of its network with up to $15M in total </a:t>
            </a:r>
            <a:r>
              <a:rPr b="1" lang="en-US"/>
              <a:t>capital</a:t>
            </a:r>
            <a:r>
              <a:rPr lang="en-US"/>
              <a:t>, and to </a:t>
            </a:r>
            <a:r>
              <a:rPr b="1" lang="en-US"/>
              <a:t>develop new business models</a:t>
            </a:r>
            <a:r>
              <a:rPr lang="en-US"/>
              <a:t> that can adapt to changing landscapes, ensuring cultural diversity within the network and growing leadership in the field.</a:t>
            </a:r>
            <a:endParaRPr/>
          </a:p>
          <a:p>
            <a:pPr indent="-317454" lvl="0" marL="457133" rtl="0" algn="l">
              <a:lnSpc>
                <a:spcPct val="115000"/>
              </a:lnSpc>
              <a:spcBef>
                <a:spcPts val="0"/>
              </a:spcBef>
              <a:spcAft>
                <a:spcPts val="0"/>
              </a:spcAft>
              <a:buSzPts val="1400"/>
              <a:buChar char="•"/>
            </a:pPr>
            <a:r>
              <a:rPr lang="en-US"/>
              <a:t>Background:</a:t>
            </a:r>
            <a:endParaRPr/>
          </a:p>
          <a:p>
            <a:pPr indent="-317454" lvl="0" marL="457133" rtl="0" algn="l">
              <a:lnSpc>
                <a:spcPct val="115000"/>
              </a:lnSpc>
              <a:spcBef>
                <a:spcPts val="0"/>
              </a:spcBef>
              <a:spcAft>
                <a:spcPts val="0"/>
              </a:spcAft>
              <a:buSzPts val="1400"/>
              <a:buChar char="•"/>
            </a:pPr>
            <a:r>
              <a:rPr lang="en-US"/>
              <a:t>NPN/VAN supports performing and visual artists in the creation and touring of new work, through an intentional network of presenting organizations engaged in risk-taking, community engagement, and the sharing of ideas and knowledge.</a:t>
            </a:r>
            <a:endParaRPr/>
          </a:p>
          <a:p>
            <a:pPr indent="-317454" lvl="0" marL="457133" rtl="0" algn="l">
              <a:lnSpc>
                <a:spcPct val="115000"/>
              </a:lnSpc>
              <a:spcBef>
                <a:spcPts val="0"/>
              </a:spcBef>
              <a:spcAft>
                <a:spcPts val="0"/>
              </a:spcAft>
              <a:buSzPts val="1400"/>
              <a:buChar char="•"/>
            </a:pPr>
            <a:r>
              <a:rPr lang="en-US"/>
              <a:t>Begun in 1985 as a program of Dance Theatre Workshop in New York City, NPN/VAN was founded to </a:t>
            </a:r>
            <a:r>
              <a:rPr b="1" lang="en-US"/>
              <a:t>address issues of artist isolation</a:t>
            </a:r>
            <a:r>
              <a:rPr lang="en-US"/>
              <a:t> as well as the </a:t>
            </a:r>
            <a:r>
              <a:rPr b="1" lang="en-US"/>
              <a:t>economic constraints</a:t>
            </a:r>
            <a:r>
              <a:rPr lang="en-US"/>
              <a:t> of moving art around the country and the sharing of artist and community voices.</a:t>
            </a:r>
            <a:endParaRPr/>
          </a:p>
          <a:p>
            <a:pPr indent="-317454" lvl="0" marL="457133" rtl="0" algn="l">
              <a:lnSpc>
                <a:spcPct val="115000"/>
              </a:lnSpc>
              <a:spcBef>
                <a:spcPts val="0"/>
              </a:spcBef>
              <a:spcAft>
                <a:spcPts val="0"/>
              </a:spcAft>
              <a:buSzPts val="1400"/>
              <a:buChar char="•"/>
            </a:pPr>
            <a:r>
              <a:rPr lang="en-US"/>
              <a:t>The organization’s </a:t>
            </a:r>
            <a:r>
              <a:rPr b="1" lang="en-US"/>
              <a:t>commitment to cultural equity and social justice</a:t>
            </a:r>
            <a:r>
              <a:rPr lang="en-US"/>
              <a:t> has been fundamental and evolving throughout its more than thirty-year history, advocating for artists, arts leaders, and organizations historically marginalized, and building the visibility, skills, learning environments, and resources for a more diverse and equitable sector.</a:t>
            </a:r>
            <a:endParaRPr/>
          </a:p>
          <a:p>
            <a:pPr indent="-317454" lvl="0" marL="457133" rtl="0" algn="l">
              <a:lnSpc>
                <a:spcPct val="115000"/>
              </a:lnSpc>
              <a:spcBef>
                <a:spcPts val="0"/>
              </a:spcBef>
              <a:spcAft>
                <a:spcPts val="0"/>
              </a:spcAft>
              <a:buSzPts val="1400"/>
              <a:buChar char="•"/>
            </a:pPr>
            <a:r>
              <a:rPr lang="en-US"/>
              <a:t>Role of Board and Staff:</a:t>
            </a:r>
            <a:endParaRPr/>
          </a:p>
          <a:p>
            <a:pPr indent="-317454" lvl="0" marL="457133" rtl="0" algn="l">
              <a:lnSpc>
                <a:spcPct val="115000"/>
              </a:lnSpc>
              <a:spcBef>
                <a:spcPts val="0"/>
              </a:spcBef>
              <a:spcAft>
                <a:spcPts val="0"/>
              </a:spcAft>
              <a:buSzPts val="1400"/>
              <a:buChar char="•"/>
            </a:pPr>
            <a:r>
              <a:rPr lang="en-US"/>
              <a:t>NPN/VAN’s Board of Directors, comprised of a majority of constituency representatives, fully supports LANE. LANE is </a:t>
            </a:r>
            <a:r>
              <a:rPr b="1" lang="en-US"/>
              <a:t>staffed at NPN/VAN by a dedicated program specialist</a:t>
            </a:r>
            <a:r>
              <a:rPr lang="en-US"/>
              <a:t>, under the department of National Programs and a part-time program assistant, and receives </a:t>
            </a:r>
            <a:r>
              <a:rPr b="1" lang="en-US"/>
              <a:t>support from additional staff</a:t>
            </a:r>
            <a:r>
              <a:rPr lang="en-US"/>
              <a:t>.</a:t>
            </a:r>
            <a:endParaRPr/>
          </a:p>
          <a:p>
            <a:pPr indent="-317454" lvl="0" marL="457133" rtl="0" algn="l">
              <a:lnSpc>
                <a:spcPct val="115000"/>
              </a:lnSpc>
              <a:spcBef>
                <a:spcPts val="0"/>
              </a:spcBef>
              <a:spcAft>
                <a:spcPts val="0"/>
              </a:spcAft>
              <a:buSzPts val="1400"/>
              <a:buChar char="•"/>
            </a:pPr>
            <a:r>
              <a:rPr lang="en-US"/>
              <a:t>LANE also engages a </a:t>
            </a:r>
            <a:r>
              <a:rPr b="1" lang="en-US"/>
              <a:t>curated pool of consultants</a:t>
            </a:r>
            <a:r>
              <a:rPr lang="en-US"/>
              <a:t> who work directly with the participating organizations.</a:t>
            </a:r>
            <a:endParaRPr/>
          </a:p>
          <a:p>
            <a:pPr indent="-317454" lvl="0" marL="457133" rtl="0" algn="l">
              <a:lnSpc>
                <a:spcPct val="115000"/>
              </a:lnSpc>
              <a:spcBef>
                <a:spcPts val="0"/>
              </a:spcBef>
              <a:spcAft>
                <a:spcPts val="0"/>
              </a:spcAft>
              <a:buSzPts val="1400"/>
              <a:buChar char="•"/>
            </a:pPr>
            <a:r>
              <a:rPr lang="en-US"/>
              <a:t>As a collaborator, </a:t>
            </a:r>
            <a:r>
              <a:rPr b="1" lang="en-US"/>
              <a:t>NFF staff provide financial expertise</a:t>
            </a:r>
            <a:r>
              <a:rPr lang="en-US"/>
              <a:t> as well as the </a:t>
            </a:r>
            <a:r>
              <a:rPr b="1" lang="en-US"/>
              <a:t>analytical base, requisite data, training, and planning</a:t>
            </a:r>
            <a:r>
              <a:rPr lang="en-US"/>
              <a:t> to better address the financial capacity and capitalization needs for the long-term durability of these critical arts organizations.</a:t>
            </a:r>
            <a:endParaRPr/>
          </a:p>
          <a:p>
            <a:pPr indent="-317454" lvl="0" marL="457133" rtl="0" algn="l">
              <a:lnSpc>
                <a:spcPct val="115000"/>
              </a:lnSpc>
              <a:spcBef>
                <a:spcPts val="0"/>
              </a:spcBef>
              <a:spcAft>
                <a:spcPts val="0"/>
              </a:spcAft>
              <a:buSzPts val="1400"/>
              <a:buChar char="•"/>
            </a:pPr>
            <a:r>
              <a:rPr lang="en-US"/>
              <a:t>Finally, </a:t>
            </a:r>
            <a:r>
              <a:rPr b="1" lang="en-US"/>
              <a:t>staff from the Mellon Foundation are deeply engaged</a:t>
            </a:r>
            <a:r>
              <a:rPr lang="en-US"/>
              <a:t> in the process, not merely as funders but as thought partners as well as participants in many of the convenings and trainings with the LANE cohort.</a:t>
            </a:r>
            <a:endParaRPr/>
          </a:p>
          <a:p>
            <a:pPr indent="-317454" lvl="0" marL="457133" rtl="0" algn="l">
              <a:lnSpc>
                <a:spcPct val="115000"/>
              </a:lnSpc>
              <a:spcBef>
                <a:spcPts val="0"/>
              </a:spcBef>
              <a:spcAft>
                <a:spcPts val="0"/>
              </a:spcAft>
              <a:buSzPts val="1400"/>
              <a:buChar char="•"/>
            </a:pPr>
            <a:r>
              <a:rPr lang="en-US"/>
              <a:t>Challenges:</a:t>
            </a:r>
            <a:endParaRPr/>
          </a:p>
          <a:p>
            <a:pPr indent="-317454" lvl="0" marL="457133" rtl="0" algn="l">
              <a:lnSpc>
                <a:spcPct val="115000"/>
              </a:lnSpc>
              <a:spcBef>
                <a:spcPts val="0"/>
              </a:spcBef>
              <a:spcAft>
                <a:spcPts val="0"/>
              </a:spcAft>
              <a:buSzPts val="1400"/>
              <a:buChar char="•"/>
            </a:pPr>
            <a:r>
              <a:rPr lang="en-US"/>
              <a:t>Over the past decade, the number of organizations of color leaving NPN/VAN’s network and/or closing their doors has increased dramatically.</a:t>
            </a:r>
            <a:endParaRPr/>
          </a:p>
          <a:p>
            <a:pPr indent="-317454" lvl="0" marL="457133" rtl="0" algn="l">
              <a:lnSpc>
                <a:spcPct val="115000"/>
              </a:lnSpc>
              <a:spcBef>
                <a:spcPts val="0"/>
              </a:spcBef>
              <a:spcAft>
                <a:spcPts val="0"/>
              </a:spcAft>
              <a:buSzPts val="1400"/>
              <a:buChar char="•"/>
            </a:pPr>
            <a:r>
              <a:rPr lang="en-US"/>
              <a:t>There are many contributing factors, but </a:t>
            </a:r>
            <a:r>
              <a:rPr b="1" lang="en-US"/>
              <a:t>financial instability and organizational capacity </a:t>
            </a:r>
            <a:r>
              <a:rPr lang="en-US"/>
              <a:t>are the primary reasons for their departure, and financial challenges of these organizations represent decades of marginalization by the arts-funding infrastructure in this country.</a:t>
            </a:r>
            <a:endParaRPr/>
          </a:p>
          <a:p>
            <a:pPr indent="-317454" lvl="0" marL="457133" rtl="0" algn="l">
              <a:lnSpc>
                <a:spcPct val="115000"/>
              </a:lnSpc>
              <a:spcBef>
                <a:spcPts val="0"/>
              </a:spcBef>
              <a:spcAft>
                <a:spcPts val="0"/>
              </a:spcAft>
              <a:buSzPts val="1400"/>
              <a:buChar char="•"/>
            </a:pPr>
            <a:r>
              <a:rPr lang="en-US"/>
              <a:t>This </a:t>
            </a:r>
            <a:r>
              <a:rPr b="1" lang="en-US"/>
              <a:t>lack of investment</a:t>
            </a:r>
            <a:r>
              <a:rPr lang="en-US"/>
              <a:t> mirrors the field’s underlying racist assumptions about the value of these organizations of color and their work.</a:t>
            </a:r>
            <a:endParaRPr/>
          </a:p>
          <a:p>
            <a:pPr indent="-317454" lvl="0" marL="457133" rtl="0" algn="l">
              <a:lnSpc>
                <a:spcPct val="115000"/>
              </a:lnSpc>
              <a:spcBef>
                <a:spcPts val="0"/>
              </a:spcBef>
              <a:spcAft>
                <a:spcPts val="0"/>
              </a:spcAft>
              <a:buSzPts val="1400"/>
              <a:buChar char="•"/>
            </a:pPr>
            <a:r>
              <a:rPr lang="en-US"/>
              <a:t>NPN/VAN recognizes that the significant loss of these organizations weakens the network and the field’s ability to provide relevant and inspiring cultural content to a significant number of communities.</a:t>
            </a:r>
            <a:endParaRPr/>
          </a:p>
          <a:p>
            <a:pPr indent="-317454" lvl="0" marL="457133" rtl="0" algn="l">
              <a:lnSpc>
                <a:spcPct val="115000"/>
              </a:lnSpc>
              <a:spcBef>
                <a:spcPts val="0"/>
              </a:spcBef>
              <a:spcAft>
                <a:spcPts val="0"/>
              </a:spcAft>
              <a:buSzPts val="1400"/>
              <a:buChar char="•"/>
            </a:pPr>
            <a:r>
              <a:rPr lang="en-US"/>
              <a:t>As a result, voices are silenced, and the hegemonic picture of art and culture in America is maintained.</a:t>
            </a:r>
            <a:endParaRPr/>
          </a:p>
          <a:p>
            <a:pPr indent="-317454" lvl="0" marL="457133" rtl="0" algn="l">
              <a:lnSpc>
                <a:spcPct val="115000"/>
              </a:lnSpc>
              <a:spcBef>
                <a:spcPts val="0"/>
              </a:spcBef>
              <a:spcAft>
                <a:spcPts val="0"/>
              </a:spcAft>
              <a:buSzPts val="1400"/>
              <a:buChar char="•"/>
            </a:pPr>
            <a:r>
              <a:rPr lang="en-US"/>
              <a:t>While LANE engages a limited number of organizations in its cohorts, the program is designed to develop knowledge, experience, processes, and models that support NPN/VAN’s entire network and other marginalized arts organizations through the field.</a:t>
            </a:r>
            <a:endParaRPr/>
          </a:p>
          <a:p>
            <a:pPr indent="-317454" lvl="0" marL="457133" rtl="0" algn="l">
              <a:lnSpc>
                <a:spcPct val="115000"/>
              </a:lnSpc>
              <a:spcBef>
                <a:spcPts val="0"/>
              </a:spcBef>
              <a:spcAft>
                <a:spcPts val="0"/>
              </a:spcAft>
              <a:buSzPts val="1400"/>
              <a:buChar char="•"/>
            </a:pPr>
            <a:r>
              <a:rPr lang="en-US"/>
              <a:t>By partnering with NFF, LANE not only intends to </a:t>
            </a:r>
            <a:r>
              <a:rPr b="1" lang="en-US"/>
              <a:t>shape how arts philanthropy</a:t>
            </a:r>
            <a:r>
              <a:rPr lang="en-US"/>
              <a:t> can more responsibly support such organizations but to </a:t>
            </a:r>
            <a:r>
              <a:rPr b="1" lang="en-US"/>
              <a:t>influence NFF’s practices</a:t>
            </a:r>
            <a:r>
              <a:rPr lang="en-US"/>
              <a:t> nationwide throughout the nonprofit sector, by reshaping frameworks and resources through an equity lens.</a:t>
            </a:r>
            <a:endParaRPr/>
          </a:p>
          <a:p>
            <a:pPr indent="-317454" lvl="0" marL="457133" rtl="0" algn="l">
              <a:lnSpc>
                <a:spcPct val="115000"/>
              </a:lnSpc>
              <a:spcBef>
                <a:spcPts val="0"/>
              </a:spcBef>
              <a:spcAft>
                <a:spcPts val="0"/>
              </a:spcAft>
              <a:buSzPts val="1400"/>
              <a:buChar char="•"/>
            </a:pPr>
            <a:r>
              <a:rPr lang="en-US"/>
              <a:t>Advice from NPN:</a:t>
            </a:r>
            <a:endParaRPr/>
          </a:p>
          <a:p>
            <a:pPr indent="-317454" lvl="0" marL="457133" rtl="0" algn="l">
              <a:lnSpc>
                <a:spcPct val="115000"/>
              </a:lnSpc>
              <a:spcBef>
                <a:spcPts val="0"/>
              </a:spcBef>
              <a:spcAft>
                <a:spcPts val="0"/>
              </a:spcAft>
              <a:buSzPts val="1400"/>
              <a:buChar char="•"/>
            </a:pPr>
            <a:r>
              <a:rPr lang="en-US"/>
              <a:t>The first step in addressing historical inequities is </a:t>
            </a:r>
            <a:r>
              <a:rPr b="1" lang="en-US"/>
              <a:t>individual work</a:t>
            </a:r>
            <a:r>
              <a:rPr lang="en-US"/>
              <a:t>: how do you personally walk through the world as an antiracist?</a:t>
            </a:r>
            <a:endParaRPr/>
          </a:p>
          <a:p>
            <a:pPr indent="-317454" lvl="0" marL="457133" rtl="0" algn="l">
              <a:lnSpc>
                <a:spcPct val="115000"/>
              </a:lnSpc>
              <a:spcBef>
                <a:spcPts val="0"/>
              </a:spcBef>
              <a:spcAft>
                <a:spcPts val="0"/>
              </a:spcAft>
              <a:buSzPts val="1400"/>
              <a:buChar char="•"/>
            </a:pPr>
            <a:r>
              <a:rPr lang="en-US"/>
              <a:t>Meaning, what are you actively doing to </a:t>
            </a:r>
            <a:r>
              <a:rPr b="1" lang="en-US"/>
              <a:t>question the norms and hidden biases</a:t>
            </a:r>
            <a:r>
              <a:rPr lang="en-US"/>
              <a:t> in your life and work?</a:t>
            </a:r>
            <a:endParaRPr/>
          </a:p>
          <a:p>
            <a:pPr indent="-317454" lvl="0" marL="457133" rtl="0" algn="l">
              <a:lnSpc>
                <a:spcPct val="115000"/>
              </a:lnSpc>
              <a:spcBef>
                <a:spcPts val="0"/>
              </a:spcBef>
              <a:spcAft>
                <a:spcPts val="0"/>
              </a:spcAft>
              <a:buSzPts val="1400"/>
              <a:buChar char="•"/>
            </a:pPr>
            <a:r>
              <a:rPr lang="en-US"/>
              <a:t>Step two: get out of this field.</a:t>
            </a:r>
            <a:endParaRPr/>
          </a:p>
          <a:p>
            <a:pPr indent="-317454" lvl="0" marL="457133" rtl="0" algn="l">
              <a:lnSpc>
                <a:spcPct val="115000"/>
              </a:lnSpc>
              <a:spcBef>
                <a:spcPts val="0"/>
              </a:spcBef>
              <a:spcAft>
                <a:spcPts val="0"/>
              </a:spcAft>
              <a:buSzPts val="1400"/>
              <a:buChar char="•"/>
            </a:pPr>
            <a:r>
              <a:rPr lang="en-US"/>
              <a:t>People in </a:t>
            </a:r>
            <a:r>
              <a:rPr b="1" lang="en-US"/>
              <a:t>other sectors</a:t>
            </a:r>
            <a:r>
              <a:rPr lang="en-US"/>
              <a:t> have been doing social justice work for a long time, and there are all these frames and theories that should be applied to our field.</a:t>
            </a:r>
            <a:endParaRPr/>
          </a:p>
          <a:p>
            <a:pPr indent="-317454" lvl="0" marL="457133" rtl="0" algn="l">
              <a:lnSpc>
                <a:spcPct val="115000"/>
              </a:lnSpc>
              <a:spcBef>
                <a:spcPts val="0"/>
              </a:spcBef>
              <a:spcAft>
                <a:spcPts val="0"/>
              </a:spcAft>
              <a:buSzPts val="1400"/>
              <a:buChar char="•"/>
            </a:pPr>
            <a:r>
              <a:rPr lang="en-US"/>
              <a:t>We do not need to reinvent the wheel; we need to </a:t>
            </a:r>
            <a:r>
              <a:rPr b="1" lang="en-US"/>
              <a:t>engage </a:t>
            </a:r>
            <a:r>
              <a:rPr lang="en-US"/>
              <a:t>with folks who have been doing it better and longer.</a:t>
            </a:r>
            <a:endParaRPr/>
          </a:p>
          <a:p>
            <a:pPr indent="-317454" lvl="0" marL="457133" rtl="0" algn="l">
              <a:lnSpc>
                <a:spcPct val="115000"/>
              </a:lnSpc>
              <a:spcBef>
                <a:spcPts val="0"/>
              </a:spcBef>
              <a:spcAft>
                <a:spcPts val="0"/>
              </a:spcAft>
              <a:buSzPts val="1400"/>
              <a:buChar char="•"/>
            </a:pPr>
            <a:r>
              <a:rPr lang="en-US"/>
              <a:t>Cross-sector </a:t>
            </a:r>
            <a:r>
              <a:rPr b="1" lang="en-US"/>
              <a:t>collaborations </a:t>
            </a:r>
            <a:r>
              <a:rPr lang="en-US"/>
              <a:t>are essential to the development of a just and equitable world.</a:t>
            </a:r>
            <a:endParaRPr/>
          </a:p>
          <a:p>
            <a:pPr indent="-317454" lvl="0" marL="457133" rtl="0" algn="l">
              <a:lnSpc>
                <a:spcPct val="115000"/>
              </a:lnSpc>
              <a:spcBef>
                <a:spcPts val="0"/>
              </a:spcBef>
              <a:spcAft>
                <a:spcPts val="0"/>
              </a:spcAft>
              <a:buSzPts val="1400"/>
              <a:buChar char="•"/>
            </a:pPr>
            <a:r>
              <a:rPr lang="en-US"/>
              <a:t>— Sage Crump</a:t>
            </a:r>
            <a:endParaRPr/>
          </a:p>
          <a:p>
            <a:pPr indent="-82525" lvl="0" marL="171425" rtl="0" algn="l">
              <a:lnSpc>
                <a:spcPct val="100000"/>
              </a:lnSpc>
              <a:spcBef>
                <a:spcPts val="0"/>
              </a:spcBef>
              <a:spcAft>
                <a:spcPts val="0"/>
              </a:spcAft>
              <a:buSzPts val="1400"/>
              <a:buFont typeface="Helvetica Neue Light"/>
              <a:buNone/>
            </a:pPr>
            <a:r>
              <a:t/>
            </a:r>
            <a:endParaRPr>
              <a:latin typeface="Helvetica Neue Light"/>
              <a:ea typeface="Helvetica Neue Light"/>
              <a:cs typeface="Helvetica Neue Light"/>
              <a:sym typeface="Helvetica Neue Light"/>
            </a:endParaRPr>
          </a:p>
          <a:p>
            <a:pPr indent="-171425" lvl="0" marL="171425" rtl="0" algn="l">
              <a:lnSpc>
                <a:spcPct val="100000"/>
              </a:lnSpc>
              <a:spcBef>
                <a:spcPts val="0"/>
              </a:spcBef>
              <a:spcAft>
                <a:spcPts val="0"/>
              </a:spcAft>
              <a:buSzPts val="1400"/>
              <a:buFont typeface="Arial"/>
              <a:buChar char="•"/>
            </a:pPr>
            <a:r>
              <a:rPr lang="en-US">
                <a:latin typeface="Helvetica Neue Light"/>
                <a:ea typeface="Helvetica Neue Light"/>
                <a:cs typeface="Helvetica Neue Light"/>
                <a:sym typeface="Helvetica Neue Light"/>
              </a:rPr>
              <a:t>Debt consolidation.</a:t>
            </a:r>
            <a:endParaRPr/>
          </a:p>
          <a:p>
            <a:pPr indent="-228567" lvl="0" marL="457133" rtl="0" algn="l">
              <a:lnSpc>
                <a:spcPct val="100000"/>
              </a:lnSpc>
              <a:spcBef>
                <a:spcPts val="0"/>
              </a:spcBef>
              <a:spcAft>
                <a:spcPts val="0"/>
              </a:spcAft>
              <a:buSzPts val="1400"/>
              <a:buNone/>
            </a:pPr>
            <a:r>
              <a:rPr lang="en-US">
                <a:latin typeface="Helvetica Neue Light"/>
                <a:ea typeface="Helvetica Neue Light"/>
                <a:cs typeface="Helvetica Neue Light"/>
                <a:sym typeface="Helvetica Neue Light"/>
              </a:rPr>
              <a:t>Maximum loan amount is $50,000, however, the approved loan amount is determined by an organization’s capacity to take on debt.</a:t>
            </a:r>
            <a:endParaRPr/>
          </a:p>
          <a:p>
            <a:pPr indent="-228567" lvl="0" marL="457133" rtl="0" algn="l">
              <a:lnSpc>
                <a:spcPct val="100000"/>
              </a:lnSpc>
              <a:spcBef>
                <a:spcPts val="0"/>
              </a:spcBef>
              <a:spcAft>
                <a:spcPts val="0"/>
              </a:spcAft>
              <a:buSzPts val="1400"/>
              <a:buNone/>
            </a:pPr>
            <a:r>
              <a:rPr lang="en-US">
                <a:latin typeface="Helvetica Neue Light"/>
                <a:ea typeface="Helvetica Neue Light"/>
                <a:cs typeface="Helvetica Neue Light"/>
                <a:sym typeface="Helvetica Neue Light"/>
              </a:rPr>
              <a:t>Current interest rate is 4.5% for “Secured” loans and 6.5% for “Unsecured Loans.”</a:t>
            </a:r>
            <a:endParaRPr/>
          </a:p>
          <a:p>
            <a:pPr indent="-228567" lvl="0" marL="457133" rtl="0" algn="l">
              <a:lnSpc>
                <a:spcPct val="100000"/>
              </a:lnSpc>
              <a:spcBef>
                <a:spcPts val="0"/>
              </a:spcBef>
              <a:spcAft>
                <a:spcPts val="0"/>
              </a:spcAft>
              <a:buSzPts val="1400"/>
              <a:buNone/>
            </a:pPr>
            <a:r>
              <a:t/>
            </a:r>
            <a:endParaRPr>
              <a:latin typeface="Arial"/>
              <a:ea typeface="Arial"/>
              <a:cs typeface="Arial"/>
              <a:sym typeface="Arial"/>
            </a:endParaRPr>
          </a:p>
        </p:txBody>
      </p:sp>
      <p:sp>
        <p:nvSpPr>
          <p:cNvPr id="1449" name="Google Shape;1449;p112: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4" name="Shape 1454"/>
        <p:cNvGrpSpPr/>
        <p:nvPr/>
      </p:nvGrpSpPr>
      <p:grpSpPr>
        <a:xfrm>
          <a:off x="0" y="0"/>
          <a:ext cx="0" cy="0"/>
          <a:chOff x="0" y="0"/>
          <a:chExt cx="0" cy="0"/>
        </a:xfrm>
      </p:grpSpPr>
      <p:sp>
        <p:nvSpPr>
          <p:cNvPr id="1455" name="Google Shape;1455;g206d12cee02_2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6" name="Google Shape;1456;g206d12cee02_2_0: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228567" lvl="0" marL="457132"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GIA Case Studies</a:t>
            </a:r>
            <a:r>
              <a:rPr b="0" i="0" lang="en-US" sz="1200" u="none" cap="none" strike="noStrike">
                <a:solidFill>
                  <a:schemeClr val="dk1"/>
                </a:solidFill>
                <a:latin typeface="Calibri"/>
                <a:ea typeface="Calibri"/>
                <a:cs typeface="Calibri"/>
                <a:sym typeface="Calibri"/>
              </a:rPr>
              <a:t> -</a:t>
            </a:r>
            <a:r>
              <a:rPr lang="en-US"/>
              <a:t> Nadia</a:t>
            </a:r>
            <a:endParaRPr b="0" i="0" sz="1200" u="sng" cap="none" strike="noStrike">
              <a:solidFill>
                <a:schemeClr val="dk1"/>
              </a:solidFill>
              <a:latin typeface="Calibri"/>
              <a:ea typeface="Calibri"/>
              <a:cs typeface="Calibri"/>
              <a:sym typeface="Calibri"/>
            </a:endParaRPr>
          </a:p>
          <a:p>
            <a:pPr indent="-228567" lvl="0" marL="457132" rtl="0" algn="l">
              <a:lnSpc>
                <a:spcPct val="100000"/>
              </a:lnSpc>
              <a:spcBef>
                <a:spcPts val="0"/>
              </a:spcBef>
              <a:spcAft>
                <a:spcPts val="0"/>
              </a:spcAft>
              <a:buSzPts val="1400"/>
              <a:buNone/>
            </a:pPr>
            <a:r>
              <a:t/>
            </a:r>
            <a:endParaRPr>
              <a:latin typeface="Arial"/>
              <a:ea typeface="Arial"/>
              <a:cs typeface="Arial"/>
              <a:sym typeface="Arial"/>
            </a:endParaRPr>
          </a:p>
          <a:p>
            <a:pPr indent="-228567" lvl="0" marL="457132" rtl="0" algn="l">
              <a:lnSpc>
                <a:spcPct val="100000"/>
              </a:lnSpc>
              <a:spcBef>
                <a:spcPts val="0"/>
              </a:spcBef>
              <a:spcAft>
                <a:spcPts val="0"/>
              </a:spcAft>
              <a:buSzPts val="1400"/>
              <a:buNone/>
            </a:pPr>
            <a:r>
              <a:t/>
            </a:r>
            <a:endParaRPr>
              <a:latin typeface="Arial"/>
              <a:ea typeface="Arial"/>
              <a:cs typeface="Arial"/>
              <a:sym typeface="Arial"/>
            </a:endParaRPr>
          </a:p>
        </p:txBody>
      </p:sp>
      <p:sp>
        <p:nvSpPr>
          <p:cNvPr id="1457" name="Google Shape;1457;g206d12cee02_2_0: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g206d12cee02_2_9: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5" name="Google Shape;1465;g206d12cee02_2_9: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228567" lvl="0" marL="457132"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GIA Case Studies</a:t>
            </a:r>
            <a:r>
              <a:rPr b="0" i="0" lang="en-US" sz="1200" u="none" cap="none" strike="noStrike">
                <a:solidFill>
                  <a:schemeClr val="dk1"/>
                </a:solidFill>
                <a:latin typeface="Calibri"/>
                <a:ea typeface="Calibri"/>
                <a:cs typeface="Calibri"/>
                <a:sym typeface="Calibri"/>
              </a:rPr>
              <a:t> -</a:t>
            </a:r>
            <a:r>
              <a:rPr lang="en-US"/>
              <a:t>Nadia</a:t>
            </a:r>
            <a:endParaRPr b="0" i="0" sz="1200" u="sng" cap="none" strike="noStrike">
              <a:solidFill>
                <a:schemeClr val="dk1"/>
              </a:solidFill>
              <a:latin typeface="Calibri"/>
              <a:ea typeface="Calibri"/>
              <a:cs typeface="Calibri"/>
              <a:sym typeface="Calibri"/>
            </a:endParaRPr>
          </a:p>
          <a:p>
            <a:pPr indent="-228567" lvl="0" marL="457132" rtl="0" algn="l">
              <a:lnSpc>
                <a:spcPct val="100000"/>
              </a:lnSpc>
              <a:spcBef>
                <a:spcPts val="0"/>
              </a:spcBef>
              <a:spcAft>
                <a:spcPts val="0"/>
              </a:spcAft>
              <a:buSzPts val="1400"/>
              <a:buNone/>
            </a:pPr>
            <a:r>
              <a:t/>
            </a:r>
            <a:endParaRPr>
              <a:latin typeface="Arial"/>
              <a:ea typeface="Arial"/>
              <a:cs typeface="Arial"/>
              <a:sym typeface="Arial"/>
            </a:endParaRPr>
          </a:p>
          <a:p>
            <a:pPr indent="-228567" lvl="0" marL="457132" rtl="0" algn="l">
              <a:lnSpc>
                <a:spcPct val="100000"/>
              </a:lnSpc>
              <a:spcBef>
                <a:spcPts val="0"/>
              </a:spcBef>
              <a:spcAft>
                <a:spcPts val="0"/>
              </a:spcAft>
              <a:buSzPts val="1400"/>
              <a:buNone/>
            </a:pPr>
            <a:r>
              <a:t/>
            </a:r>
            <a:endParaRPr>
              <a:latin typeface="Arial"/>
              <a:ea typeface="Arial"/>
              <a:cs typeface="Arial"/>
              <a:sym typeface="Arial"/>
            </a:endParaRPr>
          </a:p>
        </p:txBody>
      </p:sp>
      <p:sp>
        <p:nvSpPr>
          <p:cNvPr id="1466" name="Google Shape;1466;g206d12cee02_2_9: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2" name="Shape 1472"/>
        <p:cNvGrpSpPr/>
        <p:nvPr/>
      </p:nvGrpSpPr>
      <p:grpSpPr>
        <a:xfrm>
          <a:off x="0" y="0"/>
          <a:ext cx="0" cy="0"/>
          <a:chOff x="0" y="0"/>
          <a:chExt cx="0" cy="0"/>
        </a:xfrm>
      </p:grpSpPr>
      <p:sp>
        <p:nvSpPr>
          <p:cNvPr id="1473" name="Google Shape;1473;g119af69c618_0_31: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4" name="Google Shape;1474;g119af69c618_0_31: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228567" lvl="0" marL="457132"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GIA Case Studies</a:t>
            </a:r>
            <a:r>
              <a:rPr b="0" i="0" lang="en-US" sz="1200" u="none" cap="none" strike="noStrike">
                <a:solidFill>
                  <a:schemeClr val="dk1"/>
                </a:solidFill>
                <a:latin typeface="Calibri"/>
                <a:ea typeface="Calibri"/>
                <a:cs typeface="Calibri"/>
                <a:sym typeface="Calibri"/>
              </a:rPr>
              <a:t> - </a:t>
            </a:r>
            <a:r>
              <a:rPr lang="en-US"/>
              <a:t>Nadia</a:t>
            </a:r>
            <a:endParaRPr b="0" i="0" sz="1200" u="sng" cap="none" strike="noStrike">
              <a:solidFill>
                <a:schemeClr val="dk1"/>
              </a:solidFill>
              <a:latin typeface="Calibri"/>
              <a:ea typeface="Calibri"/>
              <a:cs typeface="Calibri"/>
              <a:sym typeface="Calibri"/>
            </a:endParaRPr>
          </a:p>
          <a:p>
            <a:pPr indent="-228567" lvl="0" marL="457132" rtl="0" algn="l">
              <a:lnSpc>
                <a:spcPct val="100000"/>
              </a:lnSpc>
              <a:spcBef>
                <a:spcPts val="0"/>
              </a:spcBef>
              <a:spcAft>
                <a:spcPts val="0"/>
              </a:spcAft>
              <a:buSzPts val="1400"/>
              <a:buNone/>
            </a:pPr>
            <a:r>
              <a:t/>
            </a:r>
            <a:endParaRPr>
              <a:latin typeface="Arial"/>
              <a:ea typeface="Arial"/>
              <a:cs typeface="Arial"/>
              <a:sym typeface="Arial"/>
            </a:endParaRPr>
          </a:p>
          <a:p>
            <a:pPr indent="-228567" lvl="0" marL="457132" rtl="0" algn="l">
              <a:lnSpc>
                <a:spcPct val="100000"/>
              </a:lnSpc>
              <a:spcBef>
                <a:spcPts val="0"/>
              </a:spcBef>
              <a:spcAft>
                <a:spcPts val="0"/>
              </a:spcAft>
              <a:buSzPts val="1400"/>
              <a:buNone/>
            </a:pPr>
            <a:r>
              <a:t/>
            </a:r>
            <a:endParaRPr>
              <a:latin typeface="Arial"/>
              <a:ea typeface="Arial"/>
              <a:cs typeface="Arial"/>
              <a:sym typeface="Arial"/>
            </a:endParaRPr>
          </a:p>
        </p:txBody>
      </p:sp>
      <p:sp>
        <p:nvSpPr>
          <p:cNvPr id="1475" name="Google Shape;1475;g119af69c618_0_31: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3" name="Shape 1483"/>
        <p:cNvGrpSpPr/>
        <p:nvPr/>
      </p:nvGrpSpPr>
      <p:grpSpPr>
        <a:xfrm>
          <a:off x="0" y="0"/>
          <a:ext cx="0" cy="0"/>
          <a:chOff x="0" y="0"/>
          <a:chExt cx="0" cy="0"/>
        </a:xfrm>
      </p:grpSpPr>
      <p:sp>
        <p:nvSpPr>
          <p:cNvPr id="1484" name="Google Shape;1484;g11a275a4bc9_2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5" name="Google Shape;1485;g11a275a4bc9_2_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6" name="Google Shape;1486;g11a275a4bc9_2_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0" name="Shape 1490"/>
        <p:cNvGrpSpPr/>
        <p:nvPr/>
      </p:nvGrpSpPr>
      <p:grpSpPr>
        <a:xfrm>
          <a:off x="0" y="0"/>
          <a:ext cx="0" cy="0"/>
          <a:chOff x="0" y="0"/>
          <a:chExt cx="0" cy="0"/>
        </a:xfrm>
      </p:grpSpPr>
      <p:sp>
        <p:nvSpPr>
          <p:cNvPr id="1491" name="Google Shape;1491;g11a275a4bc9_2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2" name="Google Shape;1492;g11a275a4bc9_2_1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3" name="Google Shape;1493;g11a275a4bc9_2_1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1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p12: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GIA to ask participants to respond to:</a:t>
            </a:r>
            <a:endParaRPr/>
          </a:p>
          <a:p>
            <a:pPr indent="-203170" lvl="0" marL="228567" rtl="0" algn="l">
              <a:lnSpc>
                <a:spcPct val="100000"/>
              </a:lnSpc>
              <a:spcBef>
                <a:spcPts val="0"/>
              </a:spcBef>
              <a:spcAft>
                <a:spcPts val="0"/>
              </a:spcAft>
              <a:buSzPts val="2400"/>
              <a:buFont typeface="Calibri"/>
              <a:buChar char="•"/>
            </a:pPr>
            <a:r>
              <a:rPr lang="en-US"/>
              <a:t>Occupy Brave Space</a:t>
            </a:r>
            <a:endParaRPr/>
          </a:p>
          <a:p>
            <a:pPr indent="-203170" lvl="0" marL="228567" rtl="0" algn="l">
              <a:lnSpc>
                <a:spcPct val="100000"/>
              </a:lnSpc>
              <a:spcBef>
                <a:spcPts val="0"/>
              </a:spcBef>
              <a:spcAft>
                <a:spcPts val="0"/>
              </a:spcAft>
              <a:buSzPts val="2400"/>
              <a:buFont typeface="Calibri"/>
              <a:buChar char="•"/>
            </a:pPr>
            <a:r>
              <a:rPr lang="en-US"/>
              <a:t>Comfort – Stretch – Panic Zones</a:t>
            </a:r>
            <a:endParaRPr/>
          </a:p>
          <a:p>
            <a:pPr indent="-50770" lvl="0" marL="228567" rtl="0" algn="l">
              <a:lnSpc>
                <a:spcPct val="100000"/>
              </a:lnSpc>
              <a:spcBef>
                <a:spcPts val="0"/>
              </a:spcBef>
              <a:spcAft>
                <a:spcPts val="0"/>
              </a:spcAft>
              <a:buSzPts val="2400"/>
              <a:buFont typeface="Calibri"/>
              <a:buNone/>
            </a:pPr>
            <a:r>
              <a:t/>
            </a:r>
            <a:endParaRPr/>
          </a:p>
          <a:p>
            <a:pPr indent="0" lvl="0" marL="25396" rtl="0" algn="l">
              <a:lnSpc>
                <a:spcPct val="100000"/>
              </a:lnSpc>
              <a:spcBef>
                <a:spcPts val="0"/>
              </a:spcBef>
              <a:spcAft>
                <a:spcPts val="0"/>
              </a:spcAft>
              <a:buSzPts val="2400"/>
              <a:buNone/>
            </a:pPr>
            <a:r>
              <a:rPr b="1" lang="en-US"/>
              <a:t>Cardozie to ask group to respond to:</a:t>
            </a:r>
            <a:endParaRPr/>
          </a:p>
          <a:p>
            <a:pPr indent="-203170" lvl="0" marL="228567" rtl="0" algn="l">
              <a:lnSpc>
                <a:spcPct val="100000"/>
              </a:lnSpc>
              <a:spcBef>
                <a:spcPts val="0"/>
              </a:spcBef>
              <a:spcAft>
                <a:spcPts val="0"/>
              </a:spcAft>
              <a:buSzPts val="2400"/>
              <a:buFont typeface="Calibri"/>
              <a:buChar char="•"/>
            </a:pPr>
            <a:r>
              <a:rPr lang="en-US"/>
              <a:t>Selective Vulnerability</a:t>
            </a:r>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b="1" lang="en-US"/>
              <a:t>GIA to ask participants to respond to:</a:t>
            </a:r>
            <a:endParaRPr/>
          </a:p>
          <a:p>
            <a:pPr indent="-203170" lvl="0" marL="228567" rtl="0" algn="l">
              <a:lnSpc>
                <a:spcPct val="100000"/>
              </a:lnSpc>
              <a:spcBef>
                <a:spcPts val="0"/>
              </a:spcBef>
              <a:spcAft>
                <a:spcPts val="0"/>
              </a:spcAft>
              <a:buSzPts val="2400"/>
              <a:buFont typeface="Calibri"/>
              <a:buChar char="•"/>
            </a:pPr>
            <a:r>
              <a:rPr lang="en-US"/>
              <a:t>Other agreements to add?</a:t>
            </a:r>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lang="en-US"/>
              <a:t> </a:t>
            </a:r>
            <a:endParaRPr/>
          </a:p>
        </p:txBody>
      </p:sp>
      <p:sp>
        <p:nvSpPr>
          <p:cNvPr id="541" name="Google Shape;541;p12: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6" name="Shape 1496"/>
        <p:cNvGrpSpPr/>
        <p:nvPr/>
      </p:nvGrpSpPr>
      <p:grpSpPr>
        <a:xfrm>
          <a:off x="0" y="0"/>
          <a:ext cx="0" cy="0"/>
          <a:chOff x="0" y="0"/>
          <a:chExt cx="0" cy="0"/>
        </a:xfrm>
      </p:grpSpPr>
      <p:sp>
        <p:nvSpPr>
          <p:cNvPr id="1497" name="Google Shape;1497;g11a275a4bc9_2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8" name="Google Shape;1498;g11a275a4bc9_2_1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9" name="Google Shape;1499;g11a275a4bc9_2_1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2" name="Shape 1502"/>
        <p:cNvGrpSpPr/>
        <p:nvPr/>
      </p:nvGrpSpPr>
      <p:grpSpPr>
        <a:xfrm>
          <a:off x="0" y="0"/>
          <a:ext cx="0" cy="0"/>
          <a:chOff x="0" y="0"/>
          <a:chExt cx="0" cy="0"/>
        </a:xfrm>
      </p:grpSpPr>
      <p:sp>
        <p:nvSpPr>
          <p:cNvPr id="1503" name="Google Shape;1503;g11a275a4bc9_2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4" name="Google Shape;1504;g11a275a4bc9_2_1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5" name="Google Shape;1505;g11a275a4bc9_2_1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8" name="Shape 1508"/>
        <p:cNvGrpSpPr/>
        <p:nvPr/>
      </p:nvGrpSpPr>
      <p:grpSpPr>
        <a:xfrm>
          <a:off x="0" y="0"/>
          <a:ext cx="0" cy="0"/>
          <a:chOff x="0" y="0"/>
          <a:chExt cx="0" cy="0"/>
        </a:xfrm>
      </p:grpSpPr>
      <p:sp>
        <p:nvSpPr>
          <p:cNvPr id="1509" name="Google Shape;1509;g11a275a4bc9_2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0" name="Google Shape;1510;g11a275a4bc9_2_1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1" name="Google Shape;1511;g11a275a4bc9_2_1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6" name="Shape 1516"/>
        <p:cNvGrpSpPr/>
        <p:nvPr/>
      </p:nvGrpSpPr>
      <p:grpSpPr>
        <a:xfrm>
          <a:off x="0" y="0"/>
          <a:ext cx="0" cy="0"/>
          <a:chOff x="0" y="0"/>
          <a:chExt cx="0" cy="0"/>
        </a:xfrm>
      </p:grpSpPr>
      <p:sp>
        <p:nvSpPr>
          <p:cNvPr id="1517" name="Google Shape;1517;g115361fd86e_0_1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18" name="Google Shape;1518;g115361fd86e_0_10: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Introduction: 30 minutes (12 – 12:30):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Welcome, intro facilitators + presenters, land acknowledgement (Share link: To learn more about Native land, https://native-land.ca/), community accountability (3 minutes): Eddie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Jam Board/Break out Groups: Introductory activity/Getting to know each other in small break-outs: (15 minutes): Cardozie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&amp; goals (3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519" name="Google Shape;1519;g115361fd86e_0_10: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5" name="Shape 1525"/>
        <p:cNvGrpSpPr/>
        <p:nvPr/>
      </p:nvGrpSpPr>
      <p:grpSpPr>
        <a:xfrm>
          <a:off x="0" y="0"/>
          <a:ext cx="0" cy="0"/>
          <a:chOff x="0" y="0"/>
          <a:chExt cx="0" cy="0"/>
        </a:xfrm>
      </p:grpSpPr>
      <p:sp>
        <p:nvSpPr>
          <p:cNvPr id="1526" name="Google Shape;1526;g13d705c0f2c_3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7" name="Google Shape;1527;g13d705c0f2c_3_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Nadia: Break out groups</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3" name="Shape 1533"/>
        <p:cNvGrpSpPr/>
        <p:nvPr/>
      </p:nvGrpSpPr>
      <p:grpSpPr>
        <a:xfrm>
          <a:off x="0" y="0"/>
          <a:ext cx="0" cy="0"/>
          <a:chOff x="0" y="0"/>
          <a:chExt cx="0" cy="0"/>
        </a:xfrm>
      </p:grpSpPr>
      <p:sp>
        <p:nvSpPr>
          <p:cNvPr id="1534" name="Google Shape;1534;g13d705c0f2c_3_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535" name="Google Shape;1535;g13d705c0f2c_3_7: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342900" lvl="0" marL="342900" marR="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536" name="Google Shape;1536;g13d705c0f2c_3_7: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g2c484d52ab9_2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4" name="Google Shape;1544;g2c484d52ab9_2_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u="sng">
                <a:solidFill>
                  <a:schemeClr val="hlink"/>
                </a:solidFill>
                <a:latin typeface="Arial"/>
                <a:ea typeface="Arial"/>
                <a:cs typeface="Arial"/>
                <a:sym typeface="Arial"/>
                <a:hlinkClick r:id="rId2"/>
              </a:rPr>
              <a:t>Associated worksheet</a:t>
            </a:r>
            <a:r>
              <a:rPr lang="en-US"/>
              <a:t>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0" name="Shape 1550"/>
        <p:cNvGrpSpPr/>
        <p:nvPr/>
      </p:nvGrpSpPr>
      <p:grpSpPr>
        <a:xfrm>
          <a:off x="0" y="0"/>
          <a:ext cx="0" cy="0"/>
          <a:chOff x="0" y="0"/>
          <a:chExt cx="0" cy="0"/>
        </a:xfrm>
      </p:grpSpPr>
      <p:sp>
        <p:nvSpPr>
          <p:cNvPr id="1551" name="Google Shape;1551;g2c484d52ab9_2_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2" name="Google Shape;1552;g2c484d52ab9_2_7: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7000"/>
              </a:lnSpc>
              <a:spcBef>
                <a:spcPts val="0"/>
              </a:spcBef>
              <a:spcAft>
                <a:spcPts val="0"/>
              </a:spcAft>
              <a:buNone/>
            </a:pPr>
            <a:r>
              <a:t/>
            </a:r>
            <a:endParaRPr sz="11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7" name="Shape 1557"/>
        <p:cNvGrpSpPr/>
        <p:nvPr/>
      </p:nvGrpSpPr>
      <p:grpSpPr>
        <a:xfrm>
          <a:off x="0" y="0"/>
          <a:ext cx="0" cy="0"/>
          <a:chOff x="0" y="0"/>
          <a:chExt cx="0" cy="0"/>
        </a:xfrm>
      </p:grpSpPr>
      <p:sp>
        <p:nvSpPr>
          <p:cNvPr id="1558" name="Google Shape;1558;g2c484d52ab9_2_13: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9" name="Google Shape;1559;g2c484d52ab9_2_13: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Centralization - the more top down teh decision making (paternalism) the greater the burden for those towards the top of the reporting structure, but also the less ownership staff have and with a lack of transparency or participatory decision making the less trust there is within the organization.</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Formalization - too much and orgs lose the flexibility to deal with new challenges or changes in their environment, too little and orgs become inconsistent and unregulated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Complexity-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Power distance - how large is the distance between the most and least powerful within the organization? High power distance orgs value and desire hierarchies and there are few attempts to change power imbalances and inequities</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Interdependence -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Uncertainty Avoidance - In cultures with high uncertainty avoidance, there is a greater preference for stiff rules and formal struutre. There may be a greater believe in “objective” reality or truth. “this or that”</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Failure Avoidance - High failure avoidance cultures are often perfectionist, and offer little patience for errors or mistakes, and do not honor learning through failure</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Strategy is the wildcard. While strategy is typically defined as the rationale or intentions behind those in and with power, in this context we can see it as the choices themselves that people with power make.</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g2c484d52ab9_2_19: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6" name="Google Shape;1566;g2c484d52ab9_2_19: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When we can reverse engineer outcomes in the context of an orgs structure, culture, and strategy, we start togain insights into how you might use power to create different outcomes, or more equitable outcomes.The first step is to know which kind of org your in. We’ll do this next session as we gear up towards putting our learnings into practice.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1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p13: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7000"/>
              </a:lnSpc>
              <a:spcBef>
                <a:spcPts val="0"/>
              </a:spcBef>
              <a:spcAft>
                <a:spcPts val="0"/>
              </a:spcAft>
              <a:buSzPts val="1400"/>
              <a:buFont typeface="Noto Sans Symbols"/>
              <a:buChar char="∙"/>
            </a:pPr>
            <a:r>
              <a:rPr lang="en-US" sz="3200">
                <a:latin typeface="Arial"/>
                <a:ea typeface="Arial"/>
                <a:cs typeface="Arial"/>
                <a:sym typeface="Arial"/>
              </a:rPr>
              <a:t>Screen share: Overview of the day (3 minutes): Nadia </a:t>
            </a:r>
            <a:endParaRPr/>
          </a:p>
          <a:p>
            <a:pPr indent="-254000" lvl="0" marL="342900" marR="0" rtl="0" algn="l">
              <a:lnSpc>
                <a:spcPct val="107000"/>
              </a:lnSpc>
              <a:spcBef>
                <a:spcPts val="0"/>
              </a:spcBef>
              <a:spcAft>
                <a:spcPts val="0"/>
              </a:spcAft>
              <a:buSzPts val="1400"/>
              <a:buFont typeface="Noto Sans Symbols"/>
              <a:buNone/>
            </a:pPr>
            <a:r>
              <a:t/>
            </a:r>
            <a:endParaRPr sz="3200">
              <a:latin typeface="Arial"/>
              <a:ea typeface="Arial"/>
              <a:cs typeface="Arial"/>
              <a:sym typeface="Arial"/>
            </a:endParaRPr>
          </a:p>
          <a:p>
            <a:pPr indent="0" lvl="0" marL="0" marR="0" rtl="0" algn="l">
              <a:lnSpc>
                <a:spcPct val="100000"/>
              </a:lnSpc>
              <a:spcBef>
                <a:spcPts val="0"/>
              </a:spcBef>
              <a:spcAft>
                <a:spcPts val="0"/>
              </a:spcAft>
              <a:buSzPts val="1400"/>
              <a:buNone/>
            </a:pPr>
            <a:r>
              <a:rPr b="1" lang="en-US" sz="1800">
                <a:latin typeface="Arial"/>
                <a:ea typeface="Arial"/>
                <a:cs typeface="Arial"/>
                <a:sym typeface="Arial"/>
              </a:rPr>
              <a:t>Why lead with race? 20 minutes (12:40 – 1:10) </a:t>
            </a:r>
            <a:endParaRPr sz="2000">
              <a:latin typeface="Calibri"/>
              <a:ea typeface="Calibri"/>
              <a:cs typeface="Calibri"/>
              <a:sym typeface="Calibri"/>
            </a:endParaRPr>
          </a:p>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 </a:t>
            </a:r>
            <a:endParaRPr sz="2000">
              <a:latin typeface="Calibri"/>
              <a:ea typeface="Calibri"/>
              <a:cs typeface="Calibri"/>
              <a:sym typeface="Calibri"/>
            </a:endParaRPr>
          </a:p>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Barriers to Talking about Race: 30 minutes (1 – 1:30) </a:t>
            </a:r>
            <a:endParaRPr sz="2000">
              <a:latin typeface="Calibri"/>
              <a:ea typeface="Calibri"/>
              <a:cs typeface="Calibri"/>
              <a:sym typeface="Calibri"/>
            </a:endParaRPr>
          </a:p>
          <a:p>
            <a:pPr indent="-342900" lvl="0" marL="342900" marR="0" rtl="0" algn="l">
              <a:lnSpc>
                <a:spcPct val="100000"/>
              </a:lnSpc>
              <a:spcBef>
                <a:spcPts val="0"/>
              </a:spcBef>
              <a:spcAft>
                <a:spcPts val="0"/>
              </a:spcAft>
              <a:buSzPts val="1400"/>
              <a:buNone/>
            </a:pPr>
            <a:r>
              <a:rPr lang="en-US" sz="1800">
                <a:latin typeface="Arial"/>
                <a:ea typeface="Arial"/>
                <a:cs typeface="Arial"/>
                <a:sym typeface="Arial"/>
              </a:rPr>
              <a:t> </a:t>
            </a:r>
            <a:endParaRPr sz="2000">
              <a:latin typeface="Calibri"/>
              <a:ea typeface="Calibri"/>
              <a:cs typeface="Calibri"/>
              <a:sym typeface="Calibri"/>
            </a:endParaRPr>
          </a:p>
          <a:p>
            <a:pPr indent="-914400" lvl="0" marL="914400" marR="0" rtl="0" algn="l">
              <a:lnSpc>
                <a:spcPct val="100000"/>
              </a:lnSpc>
              <a:spcBef>
                <a:spcPts val="0"/>
              </a:spcBef>
              <a:spcAft>
                <a:spcPts val="0"/>
              </a:spcAft>
              <a:buSzPts val="1400"/>
              <a:buNone/>
            </a:pPr>
            <a:r>
              <a:rPr b="1" lang="en-US" sz="1800">
                <a:latin typeface="Arial"/>
                <a:ea typeface="Arial"/>
                <a:cs typeface="Arial"/>
                <a:sym typeface="Arial"/>
              </a:rPr>
              <a:t>Key Concepts Related to Race: 30 minutes (1:30 – 2:00)</a:t>
            </a:r>
            <a:endParaRPr sz="2000">
              <a:latin typeface="Calibri"/>
              <a:ea typeface="Calibri"/>
              <a:cs typeface="Calibri"/>
              <a:sym typeface="Calibri"/>
            </a:endParaRPr>
          </a:p>
          <a:p>
            <a:pPr indent="0" lvl="0" marL="0" marR="0" rtl="0" algn="l">
              <a:lnSpc>
                <a:spcPct val="100000"/>
              </a:lnSpc>
              <a:spcBef>
                <a:spcPts val="0"/>
              </a:spcBef>
              <a:spcAft>
                <a:spcPts val="0"/>
              </a:spcAft>
              <a:buSzPts val="1400"/>
              <a:buNone/>
            </a:pPr>
            <a:r>
              <a:rPr lang="en-US" sz="1800">
                <a:solidFill>
                  <a:srgbClr val="000000"/>
                </a:solidFill>
                <a:latin typeface="Arial"/>
                <a:ea typeface="Arial"/>
                <a:cs typeface="Arial"/>
                <a:sym typeface="Arial"/>
              </a:rPr>
              <a:t> </a:t>
            </a:r>
            <a:endParaRPr sz="2000">
              <a:latin typeface="Calibri"/>
              <a:ea typeface="Calibri"/>
              <a:cs typeface="Calibri"/>
              <a:sym typeface="Calibri"/>
            </a:endParaRPr>
          </a:p>
          <a:p>
            <a:pPr indent="0" lvl="0" marL="0" marR="0" rtl="0" algn="l">
              <a:lnSpc>
                <a:spcPct val="100000"/>
              </a:lnSpc>
              <a:spcBef>
                <a:spcPts val="0"/>
              </a:spcBef>
              <a:spcAft>
                <a:spcPts val="0"/>
              </a:spcAft>
              <a:buSzPts val="1400"/>
              <a:buNone/>
            </a:pPr>
            <a:r>
              <a:rPr b="1" lang="en-US" sz="1800">
                <a:solidFill>
                  <a:srgbClr val="000000"/>
                </a:solidFill>
                <a:latin typeface="Arial"/>
                <a:ea typeface="Arial"/>
                <a:cs typeface="Arial"/>
                <a:sym typeface="Arial"/>
              </a:rPr>
              <a:t>Wrap-up and assignments for next Act: 10 minutes (2 – 2:10) </a:t>
            </a:r>
            <a:endParaRPr sz="2000">
              <a:latin typeface="Calibri"/>
              <a:ea typeface="Calibri"/>
              <a:cs typeface="Calibri"/>
              <a:sym typeface="Calibri"/>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lang="en-US"/>
              <a:t> </a:t>
            </a:r>
            <a:endParaRPr/>
          </a:p>
        </p:txBody>
      </p:sp>
      <p:sp>
        <p:nvSpPr>
          <p:cNvPr id="552" name="Google Shape;552;p13: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1" name="Shape 1571"/>
        <p:cNvGrpSpPr/>
        <p:nvPr/>
      </p:nvGrpSpPr>
      <p:grpSpPr>
        <a:xfrm>
          <a:off x="0" y="0"/>
          <a:ext cx="0" cy="0"/>
          <a:chOff x="0" y="0"/>
          <a:chExt cx="0" cy="0"/>
        </a:xfrm>
      </p:grpSpPr>
      <p:sp>
        <p:nvSpPr>
          <p:cNvPr id="1572" name="Google Shape;1572;g2c484d52ab9_2_25: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3" name="Google Shape;1573;g2c484d52ab9_2_25: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Sherylynn</a:t>
            </a:r>
            <a:endParaRPr/>
          </a:p>
          <a:p>
            <a:pPr indent="0" lvl="0" marL="0" marR="0" rtl="0" algn="l">
              <a:lnSpc>
                <a:spcPct val="100000"/>
              </a:lnSpc>
              <a:spcBef>
                <a:spcPts val="0"/>
              </a:spcBef>
              <a:spcAft>
                <a:spcPts val="0"/>
              </a:spcAft>
              <a:buSzPts val="1400"/>
              <a:buNone/>
            </a:pPr>
            <a:r>
              <a:rPr lang="en-US"/>
              <a:t>Intro Small Group Share//Challenge Discussion;</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 Have the person who started be the same as the person who ended; not about advice...mainly about what you see; resist need to fix the problem</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rPr lang="en-US"/>
              <a:t>Breakout group discussion: Discuss and articulate possible solutions:</a:t>
            </a:r>
            <a:endParaRPr/>
          </a:p>
          <a:p>
            <a:pPr indent="0" lvl="0" marL="0" marR="0" rtl="0" algn="l">
              <a:lnSpc>
                <a:spcPct val="100000"/>
              </a:lnSpc>
              <a:spcBef>
                <a:spcPts val="0"/>
              </a:spcBef>
              <a:spcAft>
                <a:spcPts val="0"/>
              </a:spcAft>
              <a:buSzPts val="1400"/>
              <a:buNone/>
            </a:pPr>
            <a:r>
              <a:rPr lang="en-US"/>
              <a:t>How can the places to intervene and possible types of interventions be applied to the case?  </a:t>
            </a:r>
            <a:endParaRPr/>
          </a:p>
          <a:p>
            <a:pPr indent="0" lvl="0" marL="0" marR="0" rtl="0" algn="l">
              <a:lnSpc>
                <a:spcPct val="100000"/>
              </a:lnSpc>
              <a:spcBef>
                <a:spcPts val="0"/>
              </a:spcBef>
              <a:spcAft>
                <a:spcPts val="0"/>
              </a:spcAft>
              <a:buSzPts val="1400"/>
              <a:buNone/>
            </a:pPr>
            <a:r>
              <a:rPr lang="en-US"/>
              <a:t>·       How can the examples GIA has shared provide possible strategies?  </a:t>
            </a:r>
            <a:endParaRPr/>
          </a:p>
          <a:p>
            <a:pPr indent="0" lvl="0" marL="0" marR="0" rtl="0" algn="l">
              <a:lnSpc>
                <a:spcPct val="100000"/>
              </a:lnSpc>
              <a:spcBef>
                <a:spcPts val="0"/>
              </a:spcBef>
              <a:spcAft>
                <a:spcPts val="0"/>
              </a:spcAft>
              <a:buSzPts val="1400"/>
              <a:buNone/>
            </a:pPr>
            <a:r>
              <a:rPr lang="en-US"/>
              <a:t>·       How can the experiences of my peers in this room provide possible strategies?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g2c484d52ab9_2_3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0" name="Google Shape;1580;g2c484d52ab9_2_31: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5" name="Shape 1585"/>
        <p:cNvGrpSpPr/>
        <p:nvPr/>
      </p:nvGrpSpPr>
      <p:grpSpPr>
        <a:xfrm>
          <a:off x="0" y="0"/>
          <a:ext cx="0" cy="0"/>
          <a:chOff x="0" y="0"/>
          <a:chExt cx="0" cy="0"/>
        </a:xfrm>
      </p:grpSpPr>
      <p:sp>
        <p:nvSpPr>
          <p:cNvPr id="1586" name="Google Shape;1586;g2c484d52ab9_2_3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7" name="Google Shape;1587;g2c484d52ab9_2_37: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p123: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3" name="Google Shape;1593;p123: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Nadia: Break out groups</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8" name="Shape 1598"/>
        <p:cNvGrpSpPr/>
        <p:nvPr/>
      </p:nvGrpSpPr>
      <p:grpSpPr>
        <a:xfrm>
          <a:off x="0" y="0"/>
          <a:ext cx="0" cy="0"/>
          <a:chOff x="0" y="0"/>
          <a:chExt cx="0" cy="0"/>
        </a:xfrm>
      </p:grpSpPr>
      <p:sp>
        <p:nvSpPr>
          <p:cNvPr id="1599" name="Google Shape;1599;g13d705c0f2c_3_1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00" name="Google Shape;1600;g13d705c0f2c_3_16: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rtl="0" algn="l">
              <a:lnSpc>
                <a:spcPct val="100000"/>
              </a:lnSpc>
              <a:spcBef>
                <a:spcPts val="0"/>
              </a:spcBef>
              <a:spcAft>
                <a:spcPts val="0"/>
              </a:spcAft>
              <a:buSzPts val="1400"/>
              <a:buNone/>
            </a:pPr>
            <a:r>
              <a:rPr lang="en-US"/>
              <a:t>Sherylynn</a:t>
            </a:r>
            <a:endParaRPr/>
          </a:p>
          <a:p>
            <a:pPr indent="0" lvl="0" marL="0" rtl="0" algn="l">
              <a:lnSpc>
                <a:spcPct val="100000"/>
              </a:lnSpc>
              <a:spcBef>
                <a:spcPts val="0"/>
              </a:spcBef>
              <a:spcAft>
                <a:spcPts val="0"/>
              </a:spcAft>
              <a:buSzPts val="1400"/>
              <a:buNone/>
            </a:pPr>
            <a:r>
              <a:rPr lang="en-US"/>
              <a:t>Goal for participants: </a:t>
            </a:r>
            <a:endParaRPr/>
          </a:p>
          <a:p>
            <a:pPr indent="0" lvl="0" marL="0" rtl="0" algn="l">
              <a:lnSpc>
                <a:spcPct val="100000"/>
              </a:lnSpc>
              <a:spcBef>
                <a:spcPts val="0"/>
              </a:spcBef>
              <a:spcAft>
                <a:spcPts val="0"/>
              </a:spcAft>
              <a:buSzPts val="1400"/>
              <a:buNone/>
            </a:pPr>
            <a:r>
              <a:t/>
            </a:r>
            <a:endParaRPr>
              <a:highlight>
                <a:srgbClr val="FFFFFF"/>
              </a:highlight>
              <a:latin typeface="Roboto"/>
              <a:ea typeface="Roboto"/>
              <a:cs typeface="Roboto"/>
              <a:sym typeface="Roboto"/>
            </a:endParaRPr>
          </a:p>
          <a:p>
            <a:pPr indent="0" lvl="0" marL="0" rtl="0" algn="l">
              <a:lnSpc>
                <a:spcPct val="100000"/>
              </a:lnSpc>
              <a:spcBef>
                <a:spcPts val="0"/>
              </a:spcBef>
              <a:spcAft>
                <a:spcPts val="0"/>
              </a:spcAft>
              <a:buSzPts val="1400"/>
              <a:buNone/>
            </a:pPr>
            <a:r>
              <a:rPr lang="en-US">
                <a:highlight>
                  <a:srgbClr val="FFFFFF"/>
                </a:highlight>
                <a:latin typeface="Roboto"/>
                <a:ea typeface="Roboto"/>
                <a:cs typeface="Roboto"/>
                <a:sym typeface="Roboto"/>
              </a:rPr>
              <a:t>What can we learn from these case studies to apply to our own work in advancing racial equity in arts funding?</a:t>
            </a:r>
            <a:endParaRPr>
              <a:latin typeface="Calibri"/>
              <a:ea typeface="Calibri"/>
              <a:cs typeface="Calibri"/>
              <a:sym typeface="Calibri"/>
            </a:endParaRPr>
          </a:p>
        </p:txBody>
      </p:sp>
      <p:sp>
        <p:nvSpPr>
          <p:cNvPr id="1601" name="Google Shape;1601;g13d705c0f2c_3_16: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7" name="Shape 1607"/>
        <p:cNvGrpSpPr/>
        <p:nvPr/>
      </p:nvGrpSpPr>
      <p:grpSpPr>
        <a:xfrm>
          <a:off x="0" y="0"/>
          <a:ext cx="0" cy="0"/>
          <a:chOff x="0" y="0"/>
          <a:chExt cx="0" cy="0"/>
        </a:xfrm>
      </p:grpSpPr>
      <p:sp>
        <p:nvSpPr>
          <p:cNvPr id="1608" name="Google Shape;1608;p128: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9" name="Google Shape;1609;p128: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4" name="Shape 1614"/>
        <p:cNvGrpSpPr/>
        <p:nvPr/>
      </p:nvGrpSpPr>
      <p:grpSpPr>
        <a:xfrm>
          <a:off x="0" y="0"/>
          <a:ext cx="0" cy="0"/>
          <a:chOff x="0" y="0"/>
          <a:chExt cx="0" cy="0"/>
        </a:xfrm>
      </p:grpSpPr>
      <p:sp>
        <p:nvSpPr>
          <p:cNvPr id="1615" name="Google Shape;1615;p129: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6" name="Google Shape;1616;p129: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Jonny </a:t>
            </a:r>
            <a:endParaRPr/>
          </a:p>
          <a:p>
            <a:pPr indent="0" lvl="0" marL="0" marR="0" rtl="0" algn="l">
              <a:lnSpc>
                <a:spcPct val="100000"/>
              </a:lnSpc>
              <a:spcBef>
                <a:spcPts val="0"/>
              </a:spcBef>
              <a:spcAft>
                <a:spcPts val="0"/>
              </a:spcAft>
              <a:buSzPts val="1400"/>
              <a:buNone/>
            </a:pPr>
            <a:r>
              <a:rPr lang="en-US"/>
              <a:t>Intro Small Group Share//Challenge Discussion;</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 Have the person who started be the same as the person who ended; not about advice...mainly about what you see; resist need to fix the problem</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rPr lang="en-US"/>
              <a:t>Breakout group discussion: Discuss and articulate possible solutions:</a:t>
            </a:r>
            <a:endParaRPr/>
          </a:p>
          <a:p>
            <a:pPr indent="0" lvl="0" marL="0" marR="0" rtl="0" algn="l">
              <a:lnSpc>
                <a:spcPct val="100000"/>
              </a:lnSpc>
              <a:spcBef>
                <a:spcPts val="0"/>
              </a:spcBef>
              <a:spcAft>
                <a:spcPts val="0"/>
              </a:spcAft>
              <a:buSzPts val="1400"/>
              <a:buNone/>
            </a:pPr>
            <a:r>
              <a:rPr lang="en-US"/>
              <a:t>How can the places to intervene and possible types of interventions be applied to the case?  </a:t>
            </a:r>
            <a:endParaRPr/>
          </a:p>
          <a:p>
            <a:pPr indent="0" lvl="0" marL="0" marR="0" rtl="0" algn="l">
              <a:lnSpc>
                <a:spcPct val="100000"/>
              </a:lnSpc>
              <a:spcBef>
                <a:spcPts val="0"/>
              </a:spcBef>
              <a:spcAft>
                <a:spcPts val="0"/>
              </a:spcAft>
              <a:buSzPts val="1400"/>
              <a:buNone/>
            </a:pPr>
            <a:r>
              <a:rPr lang="en-US"/>
              <a:t>·       How can the examples GIA has shared provide possible strategies?  </a:t>
            </a:r>
            <a:endParaRPr/>
          </a:p>
          <a:p>
            <a:pPr indent="0" lvl="0" marL="0" marR="0" rtl="0" algn="l">
              <a:lnSpc>
                <a:spcPct val="100000"/>
              </a:lnSpc>
              <a:spcBef>
                <a:spcPts val="0"/>
              </a:spcBef>
              <a:spcAft>
                <a:spcPts val="0"/>
              </a:spcAft>
              <a:buSzPts val="1400"/>
              <a:buNone/>
            </a:pPr>
            <a:r>
              <a:rPr lang="en-US"/>
              <a:t>·       How can the experiences of my peers in this room provide possible strategies?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1" name="Shape 1621"/>
        <p:cNvGrpSpPr/>
        <p:nvPr/>
      </p:nvGrpSpPr>
      <p:grpSpPr>
        <a:xfrm>
          <a:off x="0" y="0"/>
          <a:ext cx="0" cy="0"/>
          <a:chOff x="0" y="0"/>
          <a:chExt cx="0" cy="0"/>
        </a:xfrm>
      </p:grpSpPr>
      <p:sp>
        <p:nvSpPr>
          <p:cNvPr id="1622" name="Google Shape;1622;p130: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3" name="Google Shape;1623;p13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8" name="Shape 1628"/>
        <p:cNvGrpSpPr/>
        <p:nvPr/>
      </p:nvGrpSpPr>
      <p:grpSpPr>
        <a:xfrm>
          <a:off x="0" y="0"/>
          <a:ext cx="0" cy="0"/>
          <a:chOff x="0" y="0"/>
          <a:chExt cx="0" cy="0"/>
        </a:xfrm>
      </p:grpSpPr>
      <p:sp>
        <p:nvSpPr>
          <p:cNvPr id="1629" name="Google Shape;1629;p13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0" name="Google Shape;1630;p131: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b="1" lang="en-US"/>
              <a:t>Assignments in advance of participation: </a:t>
            </a:r>
            <a:endParaRPr/>
          </a:p>
          <a:p>
            <a:pPr indent="0" lvl="0" marL="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None/>
            </a:pPr>
            <a:r>
              <a:rPr b="1" lang="en-US" u="sng"/>
              <a:t>Watch the August 2018 Race Forward webinar on race on GIA’s website</a:t>
            </a:r>
            <a:endParaRPr/>
          </a:p>
          <a:p>
            <a:pPr indent="0" lvl="0" marL="0" rtl="0" algn="l">
              <a:lnSpc>
                <a:spcPct val="100000"/>
              </a:lnSpc>
              <a:spcBef>
                <a:spcPts val="0"/>
              </a:spcBef>
              <a:spcAft>
                <a:spcPts val="0"/>
              </a:spcAft>
              <a:buSzPts val="1400"/>
              <a:buNone/>
            </a:pPr>
            <a:r>
              <a:rPr lang="en-US"/>
              <a:t>Consider a possible vision of racial equity that could be manifest in your organization or entity in 25 years and bring to the workshop</a:t>
            </a:r>
            <a:endParaRPr/>
          </a:p>
          <a:p>
            <a:pPr indent="0" lvl="0" marL="0" rtl="0" algn="l">
              <a:lnSpc>
                <a:spcPct val="100000"/>
              </a:lnSpc>
              <a:spcBef>
                <a:spcPts val="0"/>
              </a:spcBef>
              <a:spcAft>
                <a:spcPts val="0"/>
              </a:spcAft>
              <a:buSzPts val="1400"/>
              <a:buNone/>
            </a:pPr>
            <a:r>
              <a:rPr lang="en-US"/>
              <a:t>Consider the challenges you’ve experienced related to racial equity in your organization or agency </a:t>
            </a:r>
            <a:endParaRPr/>
          </a:p>
          <a:p>
            <a:pPr indent="0" lvl="0" marL="0" rtl="0" algn="l">
              <a:lnSpc>
                <a:spcPct val="100000"/>
              </a:lnSpc>
              <a:spcBef>
                <a:spcPts val="0"/>
              </a:spcBef>
              <a:spcAft>
                <a:spcPts val="0"/>
              </a:spcAft>
              <a:buSzPts val="1400"/>
              <a:buNone/>
            </a:pPr>
            <a:r>
              <a:rPr lang="en-US"/>
              <a:t>Consider</a:t>
            </a:r>
            <a:r>
              <a:rPr lang="en-US" u="sng"/>
              <a:t> efforts or interventions</a:t>
            </a:r>
            <a:r>
              <a:rPr lang="en-US" strike="sngStrike"/>
              <a:t> solutions</a:t>
            </a:r>
            <a:r>
              <a:rPr lang="en-US"/>
              <a:t>  to these kinds of challenges you have executed, experienced, observed or heard of </a:t>
            </a:r>
            <a:endParaRPr/>
          </a:p>
          <a:p>
            <a:pPr indent="0" lvl="0" marL="0" rtl="0" algn="l">
              <a:lnSpc>
                <a:spcPct val="100000"/>
              </a:lnSpc>
              <a:spcBef>
                <a:spcPts val="0"/>
              </a:spcBef>
              <a:spcAft>
                <a:spcPts val="0"/>
              </a:spcAft>
              <a:buSzPts val="1400"/>
              <a:buNone/>
            </a:pPr>
            <a:r>
              <a:rPr lang="en-US" u="sng"/>
              <a:t>Questions to share while they watch the webinar: </a:t>
            </a:r>
            <a:endParaRPr/>
          </a:p>
          <a:p>
            <a:pPr indent="0" lvl="1" marL="457133" rtl="0" algn="l">
              <a:lnSpc>
                <a:spcPct val="100000"/>
              </a:lnSpc>
              <a:spcBef>
                <a:spcPts val="0"/>
              </a:spcBef>
              <a:spcAft>
                <a:spcPts val="0"/>
              </a:spcAft>
              <a:buSzPts val="1400"/>
              <a:buNone/>
            </a:pPr>
            <a:r>
              <a:rPr lang="en-US" u="sng"/>
              <a:t>How does your organization or agency contribute to a culture of silence?</a:t>
            </a:r>
            <a:endParaRPr/>
          </a:p>
          <a:p>
            <a:pPr indent="0" lvl="1" marL="457133" rtl="0" algn="l">
              <a:lnSpc>
                <a:spcPct val="100000"/>
              </a:lnSpc>
              <a:spcBef>
                <a:spcPts val="0"/>
              </a:spcBef>
              <a:spcAft>
                <a:spcPts val="0"/>
              </a:spcAft>
              <a:buSzPts val="1400"/>
              <a:buNone/>
            </a:pPr>
            <a:r>
              <a:rPr lang="en-US" u="sng"/>
              <a:t>Interrupt a culture of silence?</a:t>
            </a:r>
            <a:endParaRPr/>
          </a:p>
          <a:p>
            <a:pPr indent="0" lvl="1" marL="457133" rtl="0" algn="l">
              <a:lnSpc>
                <a:spcPct val="100000"/>
              </a:lnSpc>
              <a:spcBef>
                <a:spcPts val="0"/>
              </a:spcBef>
              <a:spcAft>
                <a:spcPts val="0"/>
              </a:spcAft>
              <a:buSzPts val="1400"/>
              <a:buNone/>
            </a:pPr>
            <a:r>
              <a:rPr lang="en-US" u="sng"/>
              <a:t>What are some examples of organizational strategies (communications, external engagement etc) you’re currently using to interrupt a culture a of silence ?</a:t>
            </a:r>
            <a:endParaRPr/>
          </a:p>
          <a:p>
            <a:pPr indent="0" lvl="0" marL="0" rtl="0" algn="l">
              <a:lnSpc>
                <a:spcPct val="100000"/>
              </a:lnSpc>
              <a:spcBef>
                <a:spcPts val="0"/>
              </a:spcBef>
              <a:spcAft>
                <a:spcPts val="0"/>
              </a:spcAft>
              <a:buSzPts val="1400"/>
              <a:buNone/>
            </a:pPr>
            <a:r>
              <a:rPr lang="en-US"/>
              <a:t> </a:t>
            </a:r>
            <a:endParaRPr/>
          </a:p>
          <a:p>
            <a:pPr indent="0" lvl="0" marL="0" marR="0" rtl="0" algn="l">
              <a:lnSpc>
                <a:spcPct val="100000"/>
              </a:lnSpc>
              <a:spcBef>
                <a:spcPts val="0"/>
              </a:spcBef>
              <a:spcAft>
                <a:spcPts val="0"/>
              </a:spcAft>
              <a:buClr>
                <a:srgbClr val="000000"/>
              </a:buClr>
              <a:buSzPts val="1400"/>
              <a:buFont typeface="Arial"/>
              <a:buNone/>
            </a:pPr>
            <a:r>
              <a:rPr b="1" lang="en-US" u="sng"/>
              <a:t>8:30: Food and coffee</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Day 1: 9am – 5:30pm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9:00 – 9:10:</a:t>
            </a:r>
            <a:r>
              <a:rPr b="1" lang="en-US"/>
              <a:t> Welcome from hosts and facilitator introductions</a:t>
            </a:r>
            <a:endParaRPr/>
          </a:p>
          <a:p>
            <a:pPr indent="0" lvl="0" marL="0" rtl="0" algn="l">
              <a:lnSpc>
                <a:spcPct val="100000"/>
              </a:lnSpc>
              <a:spcBef>
                <a:spcPts val="0"/>
              </a:spcBef>
              <a:spcAft>
                <a:spcPts val="0"/>
              </a:spcAft>
              <a:buSzPts val="1400"/>
              <a:buNone/>
            </a:pPr>
            <a:r>
              <a:rPr b="0" lang="en-US"/>
              <a:t>9:15 – 9:25: </a:t>
            </a:r>
            <a:r>
              <a:rPr b="1" lang="en-US"/>
              <a:t>Participant intros with “story huddle”</a:t>
            </a:r>
            <a:endParaRPr/>
          </a:p>
          <a:p>
            <a:pPr indent="0" lvl="0" marL="0" rtl="0" algn="l">
              <a:lnSpc>
                <a:spcPct val="100000"/>
              </a:lnSpc>
              <a:spcBef>
                <a:spcPts val="0"/>
              </a:spcBef>
              <a:spcAft>
                <a:spcPts val="0"/>
              </a:spcAft>
              <a:buSzPts val="1400"/>
              <a:buNone/>
            </a:pPr>
            <a:r>
              <a:rPr lang="en-US"/>
              <a:t>9:25 – 9:27:</a:t>
            </a:r>
            <a:r>
              <a:rPr b="1" lang="en-US"/>
              <a:t> Overview and goals</a:t>
            </a:r>
            <a:endParaRPr/>
          </a:p>
          <a:p>
            <a:pPr indent="0" lvl="0" marL="0" marR="0" rtl="0" algn="l">
              <a:lnSpc>
                <a:spcPct val="100000"/>
              </a:lnSpc>
              <a:spcBef>
                <a:spcPts val="0"/>
              </a:spcBef>
              <a:spcAft>
                <a:spcPts val="0"/>
              </a:spcAft>
              <a:buClr>
                <a:srgbClr val="000000"/>
              </a:buClr>
              <a:buSzPts val="1400"/>
              <a:buFont typeface="Arial"/>
              <a:buNone/>
            </a:pPr>
            <a:r>
              <a:rPr lang="en-US"/>
              <a:t>9:27 – 9:35:</a:t>
            </a:r>
            <a:r>
              <a:rPr b="1" lang="en-US"/>
              <a:t> Community agreements</a:t>
            </a:r>
            <a:endParaRPr/>
          </a:p>
          <a:p>
            <a:pPr indent="0" lvl="0" marL="0" marR="0" rtl="0" algn="l">
              <a:lnSpc>
                <a:spcPct val="100000"/>
              </a:lnSpc>
              <a:spcBef>
                <a:spcPts val="0"/>
              </a:spcBef>
              <a:spcAft>
                <a:spcPts val="0"/>
              </a:spcAft>
              <a:buClr>
                <a:srgbClr val="000000"/>
              </a:buClr>
              <a:buSzPts val="1400"/>
              <a:buFont typeface="Arial"/>
              <a:buNone/>
            </a:pPr>
            <a:r>
              <a:rPr lang="en-US"/>
              <a:t>9:35 – 9:40:</a:t>
            </a:r>
            <a:r>
              <a:rPr b="1" lang="en-US"/>
              <a:t> Overview of day</a:t>
            </a:r>
            <a:endParaRPr/>
          </a:p>
          <a:p>
            <a:pPr indent="0" lvl="0" marL="0" marR="0" rtl="0" algn="l">
              <a:lnSpc>
                <a:spcPct val="100000"/>
              </a:lnSpc>
              <a:spcBef>
                <a:spcPts val="0"/>
              </a:spcBef>
              <a:spcAft>
                <a:spcPts val="0"/>
              </a:spcAft>
              <a:buClr>
                <a:srgbClr val="000000"/>
              </a:buClr>
              <a:buSzPts val="1400"/>
              <a:buFont typeface="Arial"/>
              <a:buNone/>
            </a:pPr>
            <a:r>
              <a:rPr lang="en-US"/>
              <a:t>9:40 – 9:55:</a:t>
            </a:r>
            <a:r>
              <a:rPr b="1" lang="en-US"/>
              <a:t> Questions and observations on the webinar</a:t>
            </a:r>
            <a:endParaRPr b="1" u="sng"/>
          </a:p>
          <a:p>
            <a:pPr indent="0" lvl="0" marL="0" marR="0" rtl="0" algn="l">
              <a:lnSpc>
                <a:spcPct val="100000"/>
              </a:lnSpc>
              <a:spcBef>
                <a:spcPts val="0"/>
              </a:spcBef>
              <a:spcAft>
                <a:spcPts val="0"/>
              </a:spcAft>
              <a:buClr>
                <a:srgbClr val="000000"/>
              </a:buClr>
              <a:buSzPts val="1400"/>
              <a:buFont typeface="Arial"/>
              <a:buNone/>
            </a:pPr>
            <a:r>
              <a:t/>
            </a:r>
            <a:endParaRPr b="1" u="sng"/>
          </a:p>
          <a:p>
            <a:pPr indent="0" lvl="0" marL="0" marR="0" rtl="0" algn="l">
              <a:lnSpc>
                <a:spcPct val="100000"/>
              </a:lnSpc>
              <a:spcBef>
                <a:spcPts val="0"/>
              </a:spcBef>
              <a:spcAft>
                <a:spcPts val="0"/>
              </a:spcAft>
              <a:buClr>
                <a:srgbClr val="000000"/>
              </a:buClr>
              <a:buSzPts val="1400"/>
              <a:buFont typeface="Arial"/>
              <a:buNone/>
            </a:pPr>
            <a:r>
              <a:t/>
            </a:r>
            <a:endParaRPr b="1" u="sng"/>
          </a:p>
          <a:p>
            <a:pPr indent="0" lvl="0" marL="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None/>
            </a:pPr>
            <a:r>
              <a:rPr b="1" lang="en-US" u="sng"/>
              <a:t>Welcomes from: Eddie from GIA, local funders and RF</a:t>
            </a:r>
            <a:endParaRPr u="none" strike="noStrike"/>
          </a:p>
          <a:p>
            <a:pPr indent="0" lvl="0" marL="0" rtl="0" algn="l">
              <a:lnSpc>
                <a:spcPct val="100000"/>
              </a:lnSpc>
              <a:spcBef>
                <a:spcPts val="0"/>
              </a:spcBef>
              <a:spcAft>
                <a:spcPts val="0"/>
              </a:spcAft>
              <a:buSzPts val="1400"/>
              <a:buNone/>
            </a:pPr>
            <a:r>
              <a:rPr lang="en-US"/>
              <a:t>Understand key concepts related to structural racism.</a:t>
            </a:r>
            <a:endParaRPr/>
          </a:p>
          <a:p>
            <a:pPr indent="0" lvl="0" marL="0" rtl="0" algn="l">
              <a:lnSpc>
                <a:spcPct val="100000"/>
              </a:lnSpc>
              <a:spcBef>
                <a:spcPts val="0"/>
              </a:spcBef>
              <a:spcAft>
                <a:spcPts val="0"/>
              </a:spcAft>
              <a:buSzPts val="1400"/>
              <a:buNone/>
            </a:pPr>
            <a:r>
              <a:rPr lang="en-US"/>
              <a:t>Explore the expression of structural racism in the arts sector.</a:t>
            </a:r>
            <a:endParaRPr/>
          </a:p>
          <a:p>
            <a:pPr indent="0" lvl="0" marL="0" rtl="0" algn="l">
              <a:lnSpc>
                <a:spcPct val="100000"/>
              </a:lnSpc>
              <a:spcBef>
                <a:spcPts val="0"/>
              </a:spcBef>
              <a:spcAft>
                <a:spcPts val="0"/>
              </a:spcAft>
              <a:buSzPts val="1400"/>
              <a:buNone/>
            </a:pPr>
            <a:r>
              <a:rPr lang="en-US"/>
              <a:t>Identify opportunities for further learning and action to </a:t>
            </a:r>
            <a:r>
              <a:rPr lang="en-US" u="none" strike="noStrike"/>
              <a:t>address structural and institutional </a:t>
            </a:r>
            <a:r>
              <a:rPr lang="en-US"/>
              <a:t>racism in your organization or agency.</a:t>
            </a:r>
            <a:endParaRPr/>
          </a:p>
          <a:p>
            <a:pPr indent="0" lvl="0" marL="0" rtl="0" algn="l">
              <a:lnSpc>
                <a:spcPct val="100000"/>
              </a:lnSpc>
              <a:spcBef>
                <a:spcPts val="0"/>
              </a:spcBef>
              <a:spcAft>
                <a:spcPts val="0"/>
              </a:spcAft>
              <a:buSzPts val="1400"/>
              <a:buNone/>
            </a:pPr>
            <a:r>
              <a:rPr lang="en-US"/>
              <a:t>Explore how arts funders can shift resources or find new resources to support artists of </a:t>
            </a:r>
            <a:r>
              <a:rPr lang="en-US" u="none"/>
              <a:t>color/African, Latinx, Asian, </a:t>
            </a:r>
            <a:r>
              <a:rPr lang="en-US"/>
              <a:t>Arab and Native American (ALAANA) artists and arts organizations </a:t>
            </a:r>
            <a:r>
              <a:rPr i="1" lang="en-US"/>
              <a:t>of</a:t>
            </a:r>
            <a:r>
              <a:rPr lang="en-US"/>
              <a:t> people and communities of color. </a:t>
            </a:r>
            <a:endParaRPr/>
          </a:p>
          <a:p>
            <a:pPr indent="0" lvl="0" marL="0" rtl="0" algn="l">
              <a:lnSpc>
                <a:spcPct val="100000"/>
              </a:lnSpc>
              <a:spcBef>
                <a:spcPts val="0"/>
              </a:spcBef>
              <a:spcAft>
                <a:spcPts val="0"/>
              </a:spcAft>
              <a:buSzPts val="1400"/>
              <a:buNone/>
            </a:pPr>
            <a:r>
              <a:rPr lang="en-US"/>
              <a:t>Interventions or strategies, rather than solutions?</a:t>
            </a:r>
            <a:endParaRPr/>
          </a:p>
          <a:p>
            <a:pPr indent="0" lvl="0" marL="0" rtl="0" algn="l">
              <a:lnSpc>
                <a:spcPct val="100000"/>
              </a:lnSpc>
              <a:spcBef>
                <a:spcPts val="0"/>
              </a:spcBef>
              <a:spcAft>
                <a:spcPts val="0"/>
              </a:spcAft>
              <a:buSzPts val="1400"/>
              <a:buNone/>
            </a:pPr>
            <a:r>
              <a:rPr lang="en-US"/>
              <a:t>Option to have informal drinks and mingling instead</a:t>
            </a:r>
            <a:endParaRPr/>
          </a:p>
          <a:p>
            <a:pPr indent="0" lvl="0" marL="0" rtl="0" algn="l">
              <a:lnSpc>
                <a:spcPct val="100000"/>
              </a:lnSpc>
              <a:spcBef>
                <a:spcPts val="0"/>
              </a:spcBef>
              <a:spcAft>
                <a:spcPts val="0"/>
              </a:spcAft>
              <a:buSzPts val="1400"/>
              <a:buNone/>
            </a:pPr>
            <a:r>
              <a:t/>
            </a:r>
            <a:endParaRPr/>
          </a:p>
        </p:txBody>
      </p:sp>
      <p:sp>
        <p:nvSpPr>
          <p:cNvPr id="1631" name="Google Shape;1631;p131: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5" name="Shape 1635"/>
        <p:cNvGrpSpPr/>
        <p:nvPr/>
      </p:nvGrpSpPr>
      <p:grpSpPr>
        <a:xfrm>
          <a:off x="0" y="0"/>
          <a:ext cx="0" cy="0"/>
          <a:chOff x="0" y="0"/>
          <a:chExt cx="0" cy="0"/>
        </a:xfrm>
      </p:grpSpPr>
      <p:sp>
        <p:nvSpPr>
          <p:cNvPr id="1636" name="Google Shape;1636;p13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37" name="Google Shape;1637;p132: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Introduction: 30 minutes (12 – 12:30):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Welcome, intro facilitators + presenters, land acknowledgement (Share link: To learn more about Native land, https://native-land.ca/), community accountability (3 minutes): Eddie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Jam Board/Break out Groups: Introductory activity/Getting to know each other in small break-outs: (15 minutes): Cardozie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&amp; goals (3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638" name="Google Shape;1638;p132: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14: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63" name="Google Shape;563;p14: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u="sng"/>
              <a:t>EDDIE &amp; SHERYLYNN</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564" name="Google Shape;564;p14: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4" name="Shape 1644"/>
        <p:cNvGrpSpPr/>
        <p:nvPr/>
      </p:nvGrpSpPr>
      <p:grpSpPr>
        <a:xfrm>
          <a:off x="0" y="0"/>
          <a:ext cx="0" cy="0"/>
          <a:chOff x="0" y="0"/>
          <a:chExt cx="0" cy="0"/>
        </a:xfrm>
      </p:grpSpPr>
      <p:sp>
        <p:nvSpPr>
          <p:cNvPr id="1645" name="Google Shape;1645;p13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6" name="Google Shape;1646;p133: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Eddie </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GIA is headquartered on the unceded land of the Lenape and Wappinger peoples.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We ask you to join in acknowledging the Lenape and Wappinger communities, their elders both past and present, as well as future generations.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This acknowledgement demonstrates a commitment to beginning the process of working to dismantle the ongoing legacies of settler colonialism.</a:t>
            </a:r>
            <a:endParaRPr>
              <a:latin typeface="Calibri"/>
              <a:ea typeface="Calibri"/>
              <a:cs typeface="Calibri"/>
              <a:sym typeface="Calibri"/>
            </a:endParaRPr>
          </a:p>
          <a:p>
            <a:pPr indent="0" lvl="0" marL="0" marR="0" rtl="0" algn="l">
              <a:lnSpc>
                <a:spcPct val="100000"/>
              </a:lnSpc>
              <a:spcBef>
                <a:spcPts val="800"/>
              </a:spcBef>
              <a:spcAft>
                <a:spcPts val="0"/>
              </a:spcAft>
              <a:buClr>
                <a:srgbClr val="000000"/>
              </a:buClr>
              <a:buSzPts val="14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647" name="Google Shape;1647;p133: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p13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4" name="Google Shape;1654;p134: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NADIA</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400"/>
              <a:buFont typeface="Arial"/>
              <a:buChar char="•"/>
            </a:pPr>
            <a:r>
              <a:rPr b="0" i="0" lang="en-US" sz="1200" u="none" cap="none" strike="noStrike">
                <a:solidFill>
                  <a:schemeClr val="dk1"/>
                </a:solidFill>
                <a:latin typeface="Calibri"/>
                <a:ea typeface="Calibri"/>
                <a:cs typeface="Calibri"/>
                <a:sym typeface="Calibri"/>
              </a:rPr>
              <a:t>Initial introductions for the room go-around: </a:t>
            </a:r>
            <a:r>
              <a:rPr b="1" i="0" lang="en-US" sz="1200" u="none" cap="none" strike="noStrike">
                <a:solidFill>
                  <a:schemeClr val="dk1"/>
                </a:solidFill>
                <a:latin typeface="Calibri"/>
                <a:ea typeface="Calibri"/>
                <a:cs typeface="Calibri"/>
                <a:sym typeface="Calibri"/>
              </a:rPr>
              <a:t>name</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organization</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gender pronouns </a:t>
            </a:r>
            <a:endParaRPr/>
          </a:p>
          <a:p>
            <a:pPr indent="0" lvl="0" marL="0" marR="0" rtl="0" algn="l">
              <a:lnSpc>
                <a:spcPct val="100000"/>
              </a:lnSpc>
              <a:spcBef>
                <a:spcPts val="0"/>
              </a:spcBef>
              <a:spcAft>
                <a:spcPts val="0"/>
              </a:spcAft>
              <a:buClr>
                <a:srgbClr val="000000"/>
              </a:buClr>
              <a:buSzPts val="14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655" name="Google Shape;1655;p134: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0" name="Shape 1660"/>
        <p:cNvGrpSpPr/>
        <p:nvPr/>
      </p:nvGrpSpPr>
      <p:grpSpPr>
        <a:xfrm>
          <a:off x="0" y="0"/>
          <a:ext cx="0" cy="0"/>
          <a:chOff x="0" y="0"/>
          <a:chExt cx="0" cy="0"/>
        </a:xfrm>
      </p:grpSpPr>
      <p:sp>
        <p:nvSpPr>
          <p:cNvPr id="1661" name="Google Shape;1661;p135: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662" name="Google Shape;1662;p135: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a:t>NADIA</a:t>
            </a:r>
            <a:endParaRPr b="1"/>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663" name="Google Shape;1663;p135: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9" name="Shape 1669"/>
        <p:cNvGrpSpPr/>
        <p:nvPr/>
      </p:nvGrpSpPr>
      <p:grpSpPr>
        <a:xfrm>
          <a:off x="0" y="0"/>
          <a:ext cx="0" cy="0"/>
          <a:chOff x="0" y="0"/>
          <a:chExt cx="0" cy="0"/>
        </a:xfrm>
      </p:grpSpPr>
      <p:sp>
        <p:nvSpPr>
          <p:cNvPr id="1670" name="Google Shape;1670;p13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1" name="Google Shape;1671;p136: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GIA to ask participants to respond to:</a:t>
            </a:r>
            <a:endParaRPr/>
          </a:p>
          <a:p>
            <a:pPr indent="-203170" lvl="0" marL="228567" rtl="0" algn="l">
              <a:lnSpc>
                <a:spcPct val="100000"/>
              </a:lnSpc>
              <a:spcBef>
                <a:spcPts val="0"/>
              </a:spcBef>
              <a:spcAft>
                <a:spcPts val="0"/>
              </a:spcAft>
              <a:buSzPts val="2400"/>
              <a:buFont typeface="Calibri"/>
              <a:buChar char="•"/>
            </a:pPr>
            <a:r>
              <a:rPr lang="en-US"/>
              <a:t>Occupy Brave Space</a:t>
            </a:r>
            <a:endParaRPr/>
          </a:p>
          <a:p>
            <a:pPr indent="-203170" lvl="0" marL="228567" rtl="0" algn="l">
              <a:lnSpc>
                <a:spcPct val="100000"/>
              </a:lnSpc>
              <a:spcBef>
                <a:spcPts val="0"/>
              </a:spcBef>
              <a:spcAft>
                <a:spcPts val="0"/>
              </a:spcAft>
              <a:buSzPts val="2400"/>
              <a:buFont typeface="Calibri"/>
              <a:buChar char="•"/>
            </a:pPr>
            <a:r>
              <a:rPr lang="en-US"/>
              <a:t>Comfort – Stretch – Panic Zones</a:t>
            </a:r>
            <a:endParaRPr/>
          </a:p>
          <a:p>
            <a:pPr indent="-50770" lvl="0" marL="228567" rtl="0" algn="l">
              <a:lnSpc>
                <a:spcPct val="100000"/>
              </a:lnSpc>
              <a:spcBef>
                <a:spcPts val="0"/>
              </a:spcBef>
              <a:spcAft>
                <a:spcPts val="0"/>
              </a:spcAft>
              <a:buSzPts val="2400"/>
              <a:buFont typeface="Calibri"/>
              <a:buNone/>
            </a:pPr>
            <a:r>
              <a:t/>
            </a:r>
            <a:endParaRPr/>
          </a:p>
          <a:p>
            <a:pPr indent="0" lvl="0" marL="25396" rtl="0" algn="l">
              <a:lnSpc>
                <a:spcPct val="100000"/>
              </a:lnSpc>
              <a:spcBef>
                <a:spcPts val="0"/>
              </a:spcBef>
              <a:spcAft>
                <a:spcPts val="0"/>
              </a:spcAft>
              <a:buSzPts val="2400"/>
              <a:buNone/>
            </a:pPr>
            <a:r>
              <a:rPr b="1" lang="en-US"/>
              <a:t>Cardozie to ask group to respond to:</a:t>
            </a:r>
            <a:endParaRPr/>
          </a:p>
          <a:p>
            <a:pPr indent="-203170" lvl="0" marL="228567" rtl="0" algn="l">
              <a:lnSpc>
                <a:spcPct val="100000"/>
              </a:lnSpc>
              <a:spcBef>
                <a:spcPts val="0"/>
              </a:spcBef>
              <a:spcAft>
                <a:spcPts val="0"/>
              </a:spcAft>
              <a:buSzPts val="2400"/>
              <a:buFont typeface="Calibri"/>
              <a:buChar char="•"/>
            </a:pPr>
            <a:r>
              <a:rPr lang="en-US"/>
              <a:t>Selective Vulnerability</a:t>
            </a:r>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b="1" lang="en-US"/>
              <a:t>GIA to ask participants to respond to:</a:t>
            </a:r>
            <a:endParaRPr/>
          </a:p>
          <a:p>
            <a:pPr indent="-203170" lvl="0" marL="228567" rtl="0" algn="l">
              <a:lnSpc>
                <a:spcPct val="100000"/>
              </a:lnSpc>
              <a:spcBef>
                <a:spcPts val="0"/>
              </a:spcBef>
              <a:spcAft>
                <a:spcPts val="0"/>
              </a:spcAft>
              <a:buSzPts val="2400"/>
              <a:buFont typeface="Calibri"/>
              <a:buChar char="•"/>
            </a:pPr>
            <a:r>
              <a:rPr lang="en-US"/>
              <a:t>Other agreements to add?</a:t>
            </a:r>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lang="en-US"/>
              <a:t> </a:t>
            </a:r>
            <a:endParaRPr/>
          </a:p>
        </p:txBody>
      </p:sp>
      <p:sp>
        <p:nvSpPr>
          <p:cNvPr id="1672" name="Google Shape;1672;p136: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1" name="Shape 1681"/>
        <p:cNvGrpSpPr/>
        <p:nvPr/>
      </p:nvGrpSpPr>
      <p:grpSpPr>
        <a:xfrm>
          <a:off x="0" y="0"/>
          <a:ext cx="0" cy="0"/>
          <a:chOff x="0" y="0"/>
          <a:chExt cx="0" cy="0"/>
        </a:xfrm>
      </p:grpSpPr>
      <p:sp>
        <p:nvSpPr>
          <p:cNvPr id="1682" name="Google Shape;1682;g13a5cd4f330_2_2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3" name="Google Shape;1683;g13a5cd4f330_2_20:notes"/>
          <p:cNvSpPr txBox="1"/>
          <p:nvPr>
            <p:ph idx="1" type="body"/>
          </p:nvPr>
        </p:nvSpPr>
        <p:spPr>
          <a:xfrm>
            <a:off x="701676" y="4473575"/>
            <a:ext cx="5607000" cy="3660900"/>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GIA to ask participants to respond to:</a:t>
            </a:r>
            <a:endParaRPr/>
          </a:p>
          <a:p>
            <a:pPr indent="-203169" lvl="0" marL="228566" rtl="0" algn="l">
              <a:lnSpc>
                <a:spcPct val="100000"/>
              </a:lnSpc>
              <a:spcBef>
                <a:spcPts val="0"/>
              </a:spcBef>
              <a:spcAft>
                <a:spcPts val="0"/>
              </a:spcAft>
              <a:buSzPts val="2400"/>
              <a:buFont typeface="Calibri"/>
              <a:buChar char="•"/>
            </a:pPr>
            <a:r>
              <a:rPr lang="en-US"/>
              <a:t>Occupy Brave Space</a:t>
            </a:r>
            <a:endParaRPr/>
          </a:p>
          <a:p>
            <a:pPr indent="-203169" lvl="0" marL="228566" rtl="0" algn="l">
              <a:lnSpc>
                <a:spcPct val="100000"/>
              </a:lnSpc>
              <a:spcBef>
                <a:spcPts val="0"/>
              </a:spcBef>
              <a:spcAft>
                <a:spcPts val="0"/>
              </a:spcAft>
              <a:buSzPts val="2400"/>
              <a:buFont typeface="Calibri"/>
              <a:buChar char="•"/>
            </a:pPr>
            <a:r>
              <a:rPr lang="en-US"/>
              <a:t>Comfort – Stretch – Panic Zones</a:t>
            </a:r>
            <a:endParaRPr/>
          </a:p>
          <a:p>
            <a:pPr indent="-50769" lvl="0" marL="228566" rtl="0" algn="l">
              <a:lnSpc>
                <a:spcPct val="100000"/>
              </a:lnSpc>
              <a:spcBef>
                <a:spcPts val="0"/>
              </a:spcBef>
              <a:spcAft>
                <a:spcPts val="0"/>
              </a:spcAft>
              <a:buSzPts val="2400"/>
              <a:buFont typeface="Calibri"/>
              <a:buNone/>
            </a:pPr>
            <a:r>
              <a:t/>
            </a:r>
            <a:endParaRPr/>
          </a:p>
          <a:p>
            <a:pPr indent="0" lvl="0" marL="25396" rtl="0" algn="l">
              <a:lnSpc>
                <a:spcPct val="100000"/>
              </a:lnSpc>
              <a:spcBef>
                <a:spcPts val="0"/>
              </a:spcBef>
              <a:spcAft>
                <a:spcPts val="0"/>
              </a:spcAft>
              <a:buSzPts val="2400"/>
              <a:buNone/>
            </a:pPr>
            <a:r>
              <a:rPr b="1" lang="en-US"/>
              <a:t>Cardozie to ask group to respond to:</a:t>
            </a:r>
            <a:endParaRPr/>
          </a:p>
          <a:p>
            <a:pPr indent="-203169" lvl="0" marL="228566" rtl="0" algn="l">
              <a:lnSpc>
                <a:spcPct val="100000"/>
              </a:lnSpc>
              <a:spcBef>
                <a:spcPts val="0"/>
              </a:spcBef>
              <a:spcAft>
                <a:spcPts val="0"/>
              </a:spcAft>
              <a:buSzPts val="2400"/>
              <a:buFont typeface="Calibri"/>
              <a:buChar char="•"/>
            </a:pPr>
            <a:r>
              <a:rPr lang="en-US"/>
              <a:t>Selective Vulnerability</a:t>
            </a:r>
            <a:endParaRPr/>
          </a:p>
          <a:p>
            <a:pPr indent="-50769" lvl="0" marL="228566"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b="1" lang="en-US"/>
              <a:t>GIA to ask participants to respond to:</a:t>
            </a:r>
            <a:endParaRPr/>
          </a:p>
          <a:p>
            <a:pPr indent="-203169" lvl="0" marL="228566" rtl="0" algn="l">
              <a:lnSpc>
                <a:spcPct val="100000"/>
              </a:lnSpc>
              <a:spcBef>
                <a:spcPts val="0"/>
              </a:spcBef>
              <a:spcAft>
                <a:spcPts val="0"/>
              </a:spcAft>
              <a:buSzPts val="2400"/>
              <a:buFont typeface="Calibri"/>
              <a:buChar char="•"/>
            </a:pPr>
            <a:r>
              <a:rPr lang="en-US"/>
              <a:t>Other agreements to add?</a:t>
            </a:r>
            <a:endParaRPr/>
          </a:p>
          <a:p>
            <a:pPr indent="-50769" lvl="0" marL="228566"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lang="en-US"/>
              <a:t> </a:t>
            </a:r>
            <a:endParaRPr/>
          </a:p>
        </p:txBody>
      </p:sp>
      <p:sp>
        <p:nvSpPr>
          <p:cNvPr id="1684" name="Google Shape;1684;g13a5cd4f330_2_20:notes"/>
          <p:cNvSpPr txBox="1"/>
          <p:nvPr>
            <p:ph idx="12" type="sldNum"/>
          </p:nvPr>
        </p:nvSpPr>
        <p:spPr>
          <a:xfrm>
            <a:off x="3970339"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2" name="Shape 1692"/>
        <p:cNvGrpSpPr/>
        <p:nvPr/>
      </p:nvGrpSpPr>
      <p:grpSpPr>
        <a:xfrm>
          <a:off x="0" y="0"/>
          <a:ext cx="0" cy="0"/>
          <a:chOff x="0" y="0"/>
          <a:chExt cx="0" cy="0"/>
        </a:xfrm>
      </p:grpSpPr>
      <p:sp>
        <p:nvSpPr>
          <p:cNvPr id="1693" name="Google Shape;1693;p13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4" name="Google Shape;1694;p138: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7000"/>
              </a:lnSpc>
              <a:spcBef>
                <a:spcPts val="0"/>
              </a:spcBef>
              <a:spcAft>
                <a:spcPts val="0"/>
              </a:spcAft>
              <a:buSzPts val="1400"/>
              <a:buFont typeface="Noto Sans Symbols"/>
              <a:buChar char="∙"/>
            </a:pPr>
            <a:r>
              <a:rPr lang="en-US" sz="3200">
                <a:latin typeface="Arial"/>
                <a:ea typeface="Arial"/>
                <a:cs typeface="Arial"/>
                <a:sym typeface="Arial"/>
              </a:rPr>
              <a:t>Screen share: Overview of the day (3 minutes): Nadia </a:t>
            </a:r>
            <a:endParaRPr/>
          </a:p>
          <a:p>
            <a:pPr indent="-254000" lvl="0" marL="342900" marR="0" rtl="0" algn="l">
              <a:lnSpc>
                <a:spcPct val="107000"/>
              </a:lnSpc>
              <a:spcBef>
                <a:spcPts val="0"/>
              </a:spcBef>
              <a:spcAft>
                <a:spcPts val="0"/>
              </a:spcAft>
              <a:buSzPts val="1400"/>
              <a:buFont typeface="Noto Sans Symbols"/>
              <a:buNone/>
            </a:pPr>
            <a:r>
              <a:t/>
            </a:r>
            <a:endParaRPr sz="3200">
              <a:latin typeface="Arial"/>
              <a:ea typeface="Arial"/>
              <a:cs typeface="Arial"/>
              <a:sym typeface="Arial"/>
            </a:endParaRPr>
          </a:p>
          <a:p>
            <a:pPr indent="0" lvl="0" marL="0" marR="0" rtl="0" algn="l">
              <a:lnSpc>
                <a:spcPct val="100000"/>
              </a:lnSpc>
              <a:spcBef>
                <a:spcPts val="0"/>
              </a:spcBef>
              <a:spcAft>
                <a:spcPts val="0"/>
              </a:spcAft>
              <a:buSzPts val="1400"/>
              <a:buNone/>
            </a:pPr>
            <a:r>
              <a:rPr b="1" lang="en-US" sz="1800">
                <a:latin typeface="Arial"/>
                <a:ea typeface="Arial"/>
                <a:cs typeface="Arial"/>
                <a:sym typeface="Arial"/>
              </a:rPr>
              <a:t>Why lead with race? 20 minutes (12:40 – 1:10) </a:t>
            </a:r>
            <a:endParaRPr sz="2000">
              <a:latin typeface="Calibri"/>
              <a:ea typeface="Calibri"/>
              <a:cs typeface="Calibri"/>
              <a:sym typeface="Calibri"/>
            </a:endParaRPr>
          </a:p>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 </a:t>
            </a:r>
            <a:endParaRPr sz="2000">
              <a:latin typeface="Calibri"/>
              <a:ea typeface="Calibri"/>
              <a:cs typeface="Calibri"/>
              <a:sym typeface="Calibri"/>
            </a:endParaRPr>
          </a:p>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Barriers to Talking about Race: 30 minutes (1 – 1:30) </a:t>
            </a:r>
            <a:endParaRPr sz="2000">
              <a:latin typeface="Calibri"/>
              <a:ea typeface="Calibri"/>
              <a:cs typeface="Calibri"/>
              <a:sym typeface="Calibri"/>
            </a:endParaRPr>
          </a:p>
          <a:p>
            <a:pPr indent="-342900" lvl="0" marL="342900" marR="0" rtl="0" algn="l">
              <a:lnSpc>
                <a:spcPct val="100000"/>
              </a:lnSpc>
              <a:spcBef>
                <a:spcPts val="0"/>
              </a:spcBef>
              <a:spcAft>
                <a:spcPts val="0"/>
              </a:spcAft>
              <a:buSzPts val="1400"/>
              <a:buNone/>
            </a:pPr>
            <a:r>
              <a:rPr lang="en-US" sz="1800">
                <a:latin typeface="Arial"/>
                <a:ea typeface="Arial"/>
                <a:cs typeface="Arial"/>
                <a:sym typeface="Arial"/>
              </a:rPr>
              <a:t> </a:t>
            </a:r>
            <a:endParaRPr sz="2000">
              <a:latin typeface="Calibri"/>
              <a:ea typeface="Calibri"/>
              <a:cs typeface="Calibri"/>
              <a:sym typeface="Calibri"/>
            </a:endParaRPr>
          </a:p>
          <a:p>
            <a:pPr indent="-914400" lvl="0" marL="914400" marR="0" rtl="0" algn="l">
              <a:lnSpc>
                <a:spcPct val="100000"/>
              </a:lnSpc>
              <a:spcBef>
                <a:spcPts val="0"/>
              </a:spcBef>
              <a:spcAft>
                <a:spcPts val="0"/>
              </a:spcAft>
              <a:buSzPts val="1400"/>
              <a:buNone/>
            </a:pPr>
            <a:r>
              <a:rPr b="1" lang="en-US" sz="1800">
                <a:latin typeface="Arial"/>
                <a:ea typeface="Arial"/>
                <a:cs typeface="Arial"/>
                <a:sym typeface="Arial"/>
              </a:rPr>
              <a:t>Key Concepts Related to Race: 30 minutes (1:30 – 2:00)</a:t>
            </a:r>
            <a:endParaRPr sz="2000">
              <a:latin typeface="Calibri"/>
              <a:ea typeface="Calibri"/>
              <a:cs typeface="Calibri"/>
              <a:sym typeface="Calibri"/>
            </a:endParaRPr>
          </a:p>
          <a:p>
            <a:pPr indent="0" lvl="0" marL="0" marR="0" rtl="0" algn="l">
              <a:lnSpc>
                <a:spcPct val="100000"/>
              </a:lnSpc>
              <a:spcBef>
                <a:spcPts val="0"/>
              </a:spcBef>
              <a:spcAft>
                <a:spcPts val="0"/>
              </a:spcAft>
              <a:buSzPts val="1400"/>
              <a:buNone/>
            </a:pPr>
            <a:r>
              <a:rPr lang="en-US" sz="1800">
                <a:solidFill>
                  <a:srgbClr val="000000"/>
                </a:solidFill>
                <a:latin typeface="Arial"/>
                <a:ea typeface="Arial"/>
                <a:cs typeface="Arial"/>
                <a:sym typeface="Arial"/>
              </a:rPr>
              <a:t> </a:t>
            </a:r>
            <a:endParaRPr sz="2000">
              <a:latin typeface="Calibri"/>
              <a:ea typeface="Calibri"/>
              <a:cs typeface="Calibri"/>
              <a:sym typeface="Calibri"/>
            </a:endParaRPr>
          </a:p>
          <a:p>
            <a:pPr indent="0" lvl="0" marL="0" marR="0" rtl="0" algn="l">
              <a:lnSpc>
                <a:spcPct val="100000"/>
              </a:lnSpc>
              <a:spcBef>
                <a:spcPts val="0"/>
              </a:spcBef>
              <a:spcAft>
                <a:spcPts val="0"/>
              </a:spcAft>
              <a:buSzPts val="1400"/>
              <a:buNone/>
            </a:pPr>
            <a:r>
              <a:rPr b="1" lang="en-US" sz="1800">
                <a:solidFill>
                  <a:srgbClr val="000000"/>
                </a:solidFill>
                <a:latin typeface="Arial"/>
                <a:ea typeface="Arial"/>
                <a:cs typeface="Arial"/>
                <a:sym typeface="Arial"/>
              </a:rPr>
              <a:t>Wrap-up and assignments for next Act: 10 minutes (2 – 2:10) </a:t>
            </a:r>
            <a:endParaRPr sz="2000">
              <a:latin typeface="Calibri"/>
              <a:ea typeface="Calibri"/>
              <a:cs typeface="Calibri"/>
              <a:sym typeface="Calibri"/>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lang="en-US"/>
              <a:t> </a:t>
            </a:r>
            <a:endParaRPr/>
          </a:p>
        </p:txBody>
      </p:sp>
      <p:sp>
        <p:nvSpPr>
          <p:cNvPr id="1695" name="Google Shape;1695;p138: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4" name="Shape 1704"/>
        <p:cNvGrpSpPr/>
        <p:nvPr/>
      </p:nvGrpSpPr>
      <p:grpSpPr>
        <a:xfrm>
          <a:off x="0" y="0"/>
          <a:ext cx="0" cy="0"/>
          <a:chOff x="0" y="0"/>
          <a:chExt cx="0" cy="0"/>
        </a:xfrm>
      </p:grpSpPr>
      <p:sp>
        <p:nvSpPr>
          <p:cNvPr id="1705" name="Google Shape;1705;p139: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6" name="Google Shape;1706;p139: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Sherylynn: Break participants into groups.  Each takes turns presenting their opportunities/challenges: 1:25 – 2:</a:t>
            </a:r>
            <a:endParaRPr sz="1200">
              <a:latin typeface="Calibri"/>
              <a:ea typeface="Calibri"/>
              <a:cs typeface="Calibri"/>
              <a:sym typeface="Calibri"/>
            </a:endParaRPr>
          </a:p>
          <a:p>
            <a:pPr indent="-285750" lvl="1" marL="742950" marR="0" rtl="0" algn="l">
              <a:lnSpc>
                <a:spcPct val="107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This is the challenge or opportunity we were facing.  </a:t>
            </a:r>
            <a:endParaRPr sz="1100">
              <a:latin typeface="Cambria"/>
              <a:ea typeface="Cambria"/>
              <a:cs typeface="Cambria"/>
              <a:sym typeface="Cambria"/>
            </a:endParaRPr>
          </a:p>
          <a:p>
            <a:pPr indent="-285750" lvl="1" marL="742950" marR="0" rtl="0" algn="l">
              <a:lnSpc>
                <a:spcPct val="107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These were our decision points.  </a:t>
            </a:r>
            <a:endParaRPr sz="1100">
              <a:latin typeface="Cambria"/>
              <a:ea typeface="Cambria"/>
              <a:cs typeface="Cambria"/>
              <a:sym typeface="Cambria"/>
            </a:endParaRPr>
          </a:p>
          <a:p>
            <a:pPr indent="-285750" lvl="1" marL="742950" marR="0" rtl="0" algn="l">
              <a:lnSpc>
                <a:spcPct val="107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Here were the obstacles.  </a:t>
            </a:r>
            <a:endParaRPr sz="1100">
              <a:latin typeface="Cambria"/>
              <a:ea typeface="Cambria"/>
              <a:cs typeface="Cambria"/>
              <a:sym typeface="Cambria"/>
            </a:endParaRPr>
          </a:p>
          <a:p>
            <a:pPr indent="-285750" lvl="1" marL="742950" marR="0" rtl="0" algn="l">
              <a:lnSpc>
                <a:spcPct val="107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This is how we may address.   </a:t>
            </a:r>
            <a:endParaRPr sz="11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1" name="Shape 1711"/>
        <p:cNvGrpSpPr/>
        <p:nvPr/>
      </p:nvGrpSpPr>
      <p:grpSpPr>
        <a:xfrm>
          <a:off x="0" y="0"/>
          <a:ext cx="0" cy="0"/>
          <a:chOff x="0" y="0"/>
          <a:chExt cx="0" cy="0"/>
        </a:xfrm>
      </p:grpSpPr>
      <p:sp>
        <p:nvSpPr>
          <p:cNvPr id="1712" name="Google Shape;1712;p127: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3" name="Google Shape;1713;p127: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Sherylynn</a:t>
            </a:r>
            <a:endParaRPr/>
          </a:p>
          <a:p>
            <a:pPr indent="0" lvl="0" marL="0" marR="0" rtl="0" algn="l">
              <a:lnSpc>
                <a:spcPct val="100000"/>
              </a:lnSpc>
              <a:spcBef>
                <a:spcPts val="0"/>
              </a:spcBef>
              <a:spcAft>
                <a:spcPts val="0"/>
              </a:spcAft>
              <a:buSzPts val="1400"/>
              <a:buNone/>
            </a:pPr>
            <a:r>
              <a:rPr lang="en-US"/>
              <a:t>Intro Small Group Share//Challenge Discussion;</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 Have the person who started be the same as the person who ended; not about advice...mainly about what you see; resist need to fix the problem</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rPr lang="en-US"/>
              <a:t>Breakout group discussion: Discuss and articulate possible solutions:</a:t>
            </a:r>
            <a:endParaRPr/>
          </a:p>
          <a:p>
            <a:pPr indent="0" lvl="0" marL="0" marR="0" rtl="0" algn="l">
              <a:lnSpc>
                <a:spcPct val="100000"/>
              </a:lnSpc>
              <a:spcBef>
                <a:spcPts val="0"/>
              </a:spcBef>
              <a:spcAft>
                <a:spcPts val="0"/>
              </a:spcAft>
              <a:buSzPts val="1400"/>
              <a:buNone/>
            </a:pPr>
            <a:r>
              <a:rPr lang="en-US"/>
              <a:t>How can the places to intervene and possible types of interventions be applied to the case?  </a:t>
            </a:r>
            <a:endParaRPr/>
          </a:p>
          <a:p>
            <a:pPr indent="0" lvl="0" marL="0" marR="0" rtl="0" algn="l">
              <a:lnSpc>
                <a:spcPct val="100000"/>
              </a:lnSpc>
              <a:spcBef>
                <a:spcPts val="0"/>
              </a:spcBef>
              <a:spcAft>
                <a:spcPts val="0"/>
              </a:spcAft>
              <a:buSzPts val="1400"/>
              <a:buNone/>
            </a:pPr>
            <a:r>
              <a:rPr lang="en-US"/>
              <a:t>·       How can the examples GIA has shared provide possible strategies?  </a:t>
            </a:r>
            <a:endParaRPr/>
          </a:p>
          <a:p>
            <a:pPr indent="0" lvl="0" marL="0" marR="0" rtl="0" algn="l">
              <a:lnSpc>
                <a:spcPct val="100000"/>
              </a:lnSpc>
              <a:spcBef>
                <a:spcPts val="0"/>
              </a:spcBef>
              <a:spcAft>
                <a:spcPts val="0"/>
              </a:spcAft>
              <a:buSzPts val="1400"/>
              <a:buNone/>
            </a:pPr>
            <a:r>
              <a:rPr lang="en-US"/>
              <a:t>·       How can the experiences of my peers in this room provide possible strategies?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8" name="Shape 1718"/>
        <p:cNvGrpSpPr/>
        <p:nvPr/>
      </p:nvGrpSpPr>
      <p:grpSpPr>
        <a:xfrm>
          <a:off x="0" y="0"/>
          <a:ext cx="0" cy="0"/>
          <a:chOff x="0" y="0"/>
          <a:chExt cx="0" cy="0"/>
        </a:xfrm>
      </p:grpSpPr>
      <p:sp>
        <p:nvSpPr>
          <p:cNvPr id="1719" name="Google Shape;1719;g1df97b35f07_2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20" name="Google Shape;1720;g1df97b35f07_2_0: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a:t>Jonny</a:t>
            </a:r>
            <a:endParaRPr b="1"/>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721" name="Google Shape;1721;g1df97b35f07_2_0: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7" name="Shape 1727"/>
        <p:cNvGrpSpPr/>
        <p:nvPr/>
      </p:nvGrpSpPr>
      <p:grpSpPr>
        <a:xfrm>
          <a:off x="0" y="0"/>
          <a:ext cx="0" cy="0"/>
          <a:chOff x="0" y="0"/>
          <a:chExt cx="0" cy="0"/>
        </a:xfrm>
      </p:grpSpPr>
      <p:sp>
        <p:nvSpPr>
          <p:cNvPr id="1728" name="Google Shape;1728;g13e8f47ae3a_0_33: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9" name="Google Shape;1729;g13e8f47ae3a_0_33: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Sherylynn</a:t>
            </a:r>
            <a:endParaRPr/>
          </a:p>
          <a:p>
            <a:pPr indent="0" lvl="0" marL="0" marR="0" rtl="0" algn="l">
              <a:lnSpc>
                <a:spcPct val="100000"/>
              </a:lnSpc>
              <a:spcBef>
                <a:spcPts val="0"/>
              </a:spcBef>
              <a:spcAft>
                <a:spcPts val="0"/>
              </a:spcAft>
              <a:buSzPts val="1400"/>
              <a:buNone/>
            </a:pPr>
            <a:r>
              <a:rPr lang="en-US"/>
              <a:t>Intro Small Group Share//Challenge Discussion;</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 Have the person who started be the same as the person who ended; not about advice...mainly about what you see; resist need to fix the problem</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rPr lang="en-US"/>
              <a:t>Breakout group discussion: Discuss and articulate possible solutions:</a:t>
            </a:r>
            <a:endParaRPr/>
          </a:p>
          <a:p>
            <a:pPr indent="0" lvl="0" marL="0" marR="0" rtl="0" algn="l">
              <a:lnSpc>
                <a:spcPct val="100000"/>
              </a:lnSpc>
              <a:spcBef>
                <a:spcPts val="0"/>
              </a:spcBef>
              <a:spcAft>
                <a:spcPts val="0"/>
              </a:spcAft>
              <a:buSzPts val="1400"/>
              <a:buNone/>
            </a:pPr>
            <a:r>
              <a:rPr lang="en-US"/>
              <a:t>How can the places to intervene and possible types of interventions be applied to the case?  </a:t>
            </a:r>
            <a:endParaRPr/>
          </a:p>
          <a:p>
            <a:pPr indent="0" lvl="0" marL="0" marR="0" rtl="0" algn="l">
              <a:lnSpc>
                <a:spcPct val="100000"/>
              </a:lnSpc>
              <a:spcBef>
                <a:spcPts val="0"/>
              </a:spcBef>
              <a:spcAft>
                <a:spcPts val="0"/>
              </a:spcAft>
              <a:buSzPts val="1400"/>
              <a:buNone/>
            </a:pPr>
            <a:r>
              <a:rPr lang="en-US"/>
              <a:t>·       How can the examples GIA has shared provide possible strategies?  </a:t>
            </a:r>
            <a:endParaRPr/>
          </a:p>
          <a:p>
            <a:pPr indent="0" lvl="0" marL="0" marR="0" rtl="0" algn="l">
              <a:lnSpc>
                <a:spcPct val="100000"/>
              </a:lnSpc>
              <a:spcBef>
                <a:spcPts val="0"/>
              </a:spcBef>
              <a:spcAft>
                <a:spcPts val="0"/>
              </a:spcAft>
              <a:buSzPts val="1400"/>
              <a:buNone/>
            </a:pPr>
            <a:r>
              <a:rPr lang="en-US"/>
              <a:t>·       How can the experiences of my peers in this room provide possible strategies?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15: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572" name="Google Shape;572;p15: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u="sng"/>
              <a:t>SHERYLYNN</a:t>
            </a:r>
            <a:endParaRPr/>
          </a:p>
          <a:p>
            <a:pPr indent="0" lvl="0" marL="0" rtl="0" algn="l">
              <a:lnSpc>
                <a:spcPct val="100000"/>
              </a:lnSpc>
              <a:spcBef>
                <a:spcPts val="0"/>
              </a:spcBef>
              <a:spcAft>
                <a:spcPts val="0"/>
              </a:spcAft>
              <a:buSzPts val="1400"/>
              <a:buNone/>
            </a:pPr>
            <a:r>
              <a:t/>
            </a:r>
            <a:endParaRPr/>
          </a:p>
        </p:txBody>
      </p:sp>
      <p:sp>
        <p:nvSpPr>
          <p:cNvPr id="573" name="Google Shape;573;p15:notes"/>
          <p:cNvSpPr txBox="1"/>
          <p:nvPr>
            <p:ph idx="12" type="sldNum"/>
          </p:nvPr>
        </p:nvSpPr>
        <p:spPr>
          <a:xfrm>
            <a:off x="3970938" y="8829967"/>
            <a:ext cx="3037800" cy="464700"/>
          </a:xfrm>
          <a:prstGeom prst="rect">
            <a:avLst/>
          </a:prstGeom>
          <a:noFill/>
          <a:ln>
            <a:noFill/>
          </a:ln>
        </p:spPr>
        <p:txBody>
          <a:bodyPr anchorCtr="0" anchor="b" bIns="46600" lIns="93250" spcFirstLastPara="1" rIns="93250" wrap="square" tIns="46600">
            <a:noAutofit/>
          </a:bodyPr>
          <a:lstStyle/>
          <a:p>
            <a:pPr indent="0" lvl="0" marL="0" rtl="0" algn="r">
              <a:lnSpc>
                <a:spcPct val="100000"/>
              </a:lnSpc>
              <a:spcBef>
                <a:spcPts val="0"/>
              </a:spcBef>
              <a:spcAft>
                <a:spcPts val="0"/>
              </a:spcAft>
              <a:buSzPts val="1200"/>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4" name="Shape 1734"/>
        <p:cNvGrpSpPr/>
        <p:nvPr/>
      </p:nvGrpSpPr>
      <p:grpSpPr>
        <a:xfrm>
          <a:off x="0" y="0"/>
          <a:ext cx="0" cy="0"/>
          <a:chOff x="0" y="0"/>
          <a:chExt cx="0" cy="0"/>
        </a:xfrm>
      </p:grpSpPr>
      <p:sp>
        <p:nvSpPr>
          <p:cNvPr id="1735" name="Google Shape;1735;p140: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6" name="Google Shape;1736;p14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t>Jonny: Module 1</a:t>
            </a:r>
            <a:endParaRPr/>
          </a:p>
          <a:p>
            <a:pPr indent="0" lvl="0" marL="0" rtl="0" algn="l">
              <a:lnSpc>
                <a:spcPct val="100000"/>
              </a:lnSpc>
              <a:spcBef>
                <a:spcPts val="0"/>
              </a:spcBef>
              <a:spcAft>
                <a:spcPts val="0"/>
              </a:spcAft>
              <a:buSzPts val="1400"/>
              <a:buNone/>
            </a:pPr>
            <a:r>
              <a:rPr lang="en-US"/>
              <a:t>Why Lead with Race</a:t>
            </a:r>
            <a:endParaRPr/>
          </a:p>
          <a:p>
            <a:pPr indent="0" lvl="0" marL="0" rtl="0" algn="l">
              <a:lnSpc>
                <a:spcPct val="100000"/>
              </a:lnSpc>
              <a:spcBef>
                <a:spcPts val="0"/>
              </a:spcBef>
              <a:spcAft>
                <a:spcPts val="0"/>
              </a:spcAft>
              <a:buSzPts val="1400"/>
              <a:buNone/>
            </a:pPr>
            <a:r>
              <a:rPr lang="en-US"/>
              <a:t>Race Talk protocols (Politeness, Academic, Color-blind) as barriers to real talk</a:t>
            </a:r>
            <a:endParaRPr/>
          </a:p>
          <a:p>
            <a:pPr indent="0" lvl="0" marL="0" rtl="0" algn="l">
              <a:lnSpc>
                <a:spcPct val="100000"/>
              </a:lnSpc>
              <a:spcBef>
                <a:spcPts val="0"/>
              </a:spcBef>
              <a:spcAft>
                <a:spcPts val="0"/>
              </a:spcAft>
              <a:buSzPts val="1400"/>
              <a:buNone/>
            </a:pPr>
            <a:r>
              <a:rPr lang="en-US"/>
              <a:t>Racism Created Race</a:t>
            </a:r>
            <a:endParaRPr/>
          </a:p>
          <a:p>
            <a:pPr indent="0" lvl="0" marL="0" rtl="0" algn="l">
              <a:lnSpc>
                <a:spcPct val="100000"/>
              </a:lnSpc>
              <a:spcBef>
                <a:spcPts val="0"/>
              </a:spcBef>
              <a:spcAft>
                <a:spcPts val="0"/>
              </a:spcAft>
              <a:buSzPts val="1400"/>
              <a:buNone/>
            </a:pPr>
            <a:r>
              <a:rPr lang="en-US"/>
              <a:t>Four layers of racism - personal + interpersonal</a:t>
            </a:r>
            <a:endParaRPr/>
          </a:p>
          <a:p>
            <a:pPr indent="0" lvl="0" marL="0" rtl="0" algn="l">
              <a:lnSpc>
                <a:spcPct val="100000"/>
              </a:lnSpc>
              <a:spcBef>
                <a:spcPts val="0"/>
              </a:spcBef>
              <a:spcAft>
                <a:spcPts val="0"/>
              </a:spcAft>
              <a:buSzPts val="1400"/>
              <a:buNone/>
            </a:pPr>
            <a:r>
              <a:rPr lang="en-US"/>
              <a:t>Module 2</a:t>
            </a:r>
            <a:endParaRPr/>
          </a:p>
          <a:p>
            <a:pPr indent="0" lvl="0" marL="0" rtl="0" algn="l">
              <a:lnSpc>
                <a:spcPct val="100000"/>
              </a:lnSpc>
              <a:spcBef>
                <a:spcPts val="0"/>
              </a:spcBef>
              <a:spcAft>
                <a:spcPts val="0"/>
              </a:spcAft>
              <a:buSzPts val="1400"/>
              <a:buNone/>
            </a:pPr>
            <a:r>
              <a:rPr lang="en-US"/>
              <a:t>How Culture Operates and is Weaponized</a:t>
            </a:r>
            <a:endParaRPr/>
          </a:p>
          <a:p>
            <a:pPr indent="0" lvl="0" marL="0" rtl="0" algn="l">
              <a:lnSpc>
                <a:spcPct val="100000"/>
              </a:lnSpc>
              <a:spcBef>
                <a:spcPts val="0"/>
              </a:spcBef>
              <a:spcAft>
                <a:spcPts val="0"/>
              </a:spcAft>
              <a:buSzPts val="1400"/>
              <a:buNone/>
            </a:pPr>
            <a:r>
              <a:rPr lang="en-US"/>
              <a:t>Language Biases</a:t>
            </a:r>
            <a:endParaRPr/>
          </a:p>
          <a:p>
            <a:pPr indent="0" lvl="0" marL="0" rtl="0" algn="l">
              <a:lnSpc>
                <a:spcPct val="100000"/>
              </a:lnSpc>
              <a:spcBef>
                <a:spcPts val="0"/>
              </a:spcBef>
              <a:spcAft>
                <a:spcPts val="0"/>
              </a:spcAft>
              <a:buSzPts val="1400"/>
              <a:buNone/>
            </a:pPr>
            <a:r>
              <a:rPr lang="en-US"/>
              <a:t>White Supremacy Culture in Our Work</a:t>
            </a:r>
            <a:endParaRPr/>
          </a:p>
          <a:p>
            <a:pPr indent="0" lvl="0" marL="0" rtl="0" algn="l">
              <a:lnSpc>
                <a:spcPct val="100000"/>
              </a:lnSpc>
              <a:spcBef>
                <a:spcPts val="0"/>
              </a:spcBef>
              <a:spcAft>
                <a:spcPts val="0"/>
              </a:spcAft>
              <a:buSzPts val="1400"/>
              <a:buNone/>
            </a:pPr>
            <a:r>
              <a:rPr lang="en-US"/>
              <a:t>Policies Precede Beliefs</a:t>
            </a:r>
            <a:endParaRPr/>
          </a:p>
          <a:p>
            <a:pPr indent="0" lvl="0" marL="0" rtl="0" algn="l">
              <a:lnSpc>
                <a:spcPct val="100000"/>
              </a:lnSpc>
              <a:spcBef>
                <a:spcPts val="0"/>
              </a:spcBef>
              <a:spcAft>
                <a:spcPts val="0"/>
              </a:spcAft>
              <a:buSzPts val="1400"/>
              <a:buNone/>
            </a:pPr>
            <a:r>
              <a:rPr lang="en-US"/>
              <a:t>Racial Equity in Funding</a:t>
            </a:r>
            <a:endParaRPr/>
          </a:p>
          <a:p>
            <a:pPr indent="0" lvl="0" marL="0" rtl="0" algn="l">
              <a:lnSpc>
                <a:spcPct val="100000"/>
              </a:lnSpc>
              <a:spcBef>
                <a:spcPts val="0"/>
              </a:spcBef>
              <a:spcAft>
                <a:spcPts val="0"/>
              </a:spcAft>
              <a:buSzPts val="1400"/>
              <a:buNone/>
            </a:pPr>
            <a:r>
              <a:rPr lang="en-US"/>
              <a:t>Module 3</a:t>
            </a:r>
            <a:endParaRPr/>
          </a:p>
          <a:p>
            <a:pPr indent="0" lvl="0" marL="0" rtl="0" algn="l">
              <a:lnSpc>
                <a:spcPct val="100000"/>
              </a:lnSpc>
              <a:spcBef>
                <a:spcPts val="0"/>
              </a:spcBef>
              <a:spcAft>
                <a:spcPts val="0"/>
              </a:spcAft>
              <a:buSzPts val="1400"/>
              <a:buNone/>
            </a:pPr>
            <a:r>
              <a:rPr lang="en-US"/>
              <a:t>Strategies/effective practices GIA has identified in our colleagues’ practices</a:t>
            </a:r>
            <a:endParaRPr/>
          </a:p>
          <a:p>
            <a:pPr indent="0" lvl="0" marL="0" rtl="0" algn="l">
              <a:lnSpc>
                <a:spcPct val="100000"/>
              </a:lnSpc>
              <a:spcBef>
                <a:spcPts val="0"/>
              </a:spcBef>
              <a:spcAft>
                <a:spcPts val="0"/>
              </a:spcAft>
              <a:buSzPts val="1400"/>
              <a:buNone/>
            </a:pPr>
            <a:r>
              <a:rPr lang="en-US"/>
              <a:t>Presentations by our colleagues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2" name="Shape 1742"/>
        <p:cNvGrpSpPr/>
        <p:nvPr/>
      </p:nvGrpSpPr>
      <p:grpSpPr>
        <a:xfrm>
          <a:off x="0" y="0"/>
          <a:ext cx="0" cy="0"/>
          <a:chOff x="0" y="0"/>
          <a:chExt cx="0" cy="0"/>
        </a:xfrm>
      </p:grpSpPr>
      <p:sp>
        <p:nvSpPr>
          <p:cNvPr id="1743" name="Google Shape;1743;p141: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4" name="Google Shape;1744;p141: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t>Sherylynn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How Culture Operates and is Weaponized</a:t>
            </a:r>
            <a:endParaRPr/>
          </a:p>
          <a:p>
            <a:pPr indent="0" lvl="0" marL="0" rtl="0" algn="l">
              <a:lnSpc>
                <a:spcPct val="100000"/>
              </a:lnSpc>
              <a:spcBef>
                <a:spcPts val="0"/>
              </a:spcBef>
              <a:spcAft>
                <a:spcPts val="0"/>
              </a:spcAft>
              <a:buSzPts val="1400"/>
              <a:buNone/>
            </a:pPr>
            <a:r>
              <a:rPr lang="en-US"/>
              <a:t>Language Biases</a:t>
            </a:r>
            <a:endParaRPr/>
          </a:p>
          <a:p>
            <a:pPr indent="0" lvl="0" marL="0" rtl="0" algn="l">
              <a:lnSpc>
                <a:spcPct val="100000"/>
              </a:lnSpc>
              <a:spcBef>
                <a:spcPts val="0"/>
              </a:spcBef>
              <a:spcAft>
                <a:spcPts val="0"/>
              </a:spcAft>
              <a:buSzPts val="1400"/>
              <a:buNone/>
            </a:pPr>
            <a:r>
              <a:rPr lang="en-US"/>
              <a:t>White Supremacy Culture in Our Work ADD SLIDE OF WSC</a:t>
            </a:r>
            <a:endParaRPr/>
          </a:p>
          <a:p>
            <a:pPr indent="0" lvl="0" marL="0" rtl="0" algn="l">
              <a:lnSpc>
                <a:spcPct val="100000"/>
              </a:lnSpc>
              <a:spcBef>
                <a:spcPts val="0"/>
              </a:spcBef>
              <a:spcAft>
                <a:spcPts val="0"/>
              </a:spcAft>
              <a:buSzPts val="1400"/>
              <a:buNone/>
            </a:pPr>
            <a:r>
              <a:t/>
            </a:r>
            <a:endParaRPr/>
          </a:p>
          <a:p>
            <a:pPr indent="0" lvl="0" marL="0" rtl="0" algn="l">
              <a:lnSpc>
                <a:spcPct val="107000"/>
              </a:lnSpc>
              <a:spcBef>
                <a:spcPts val="0"/>
              </a:spcBef>
              <a:spcAft>
                <a:spcPts val="0"/>
              </a:spcAft>
              <a:buClr>
                <a:schemeClr val="dk1"/>
              </a:buClr>
              <a:buSzPts val="1400"/>
              <a:buFont typeface="Noto Sans Symbols"/>
              <a:buNone/>
            </a:pPr>
            <a:r>
              <a:rPr b="1" lang="en-US">
                <a:latin typeface="Arial"/>
                <a:ea typeface="Arial"/>
                <a:cs typeface="Arial"/>
                <a:sym typeface="Arial"/>
              </a:rPr>
              <a:t>How culture is weaponized:</a:t>
            </a:r>
            <a:endParaRPr i="1"/>
          </a:p>
          <a:p>
            <a:pPr indent="-152377" lvl="0" marL="228565" rtl="0" algn="l">
              <a:spcBef>
                <a:spcPts val="0"/>
              </a:spcBef>
              <a:spcAft>
                <a:spcPts val="0"/>
              </a:spcAft>
              <a:buClr>
                <a:schemeClr val="dk1"/>
              </a:buClr>
              <a:buSzPts val="1200"/>
              <a:buFont typeface="Arial"/>
              <a:buNone/>
            </a:pPr>
            <a:r>
              <a:rPr i="1" lang="en-US"/>
              <a:t>If we talked about processing information, </a:t>
            </a:r>
            <a:r>
              <a:rPr b="1" i="1" lang="en-US"/>
              <a:t>we process about 40 bits of information a second, consciously. And in that same second, process </a:t>
            </a:r>
            <a:r>
              <a:rPr b="1" i="1" lang="en-US" u="sng"/>
              <a:t>11 million bits </a:t>
            </a:r>
            <a:r>
              <a:rPr b="1" i="1" lang="en-US"/>
              <a:t>of information unconsciously</a:t>
            </a:r>
            <a:r>
              <a:rPr i="1" lang="en-US"/>
              <a:t>. So, the unconscious is doing all the work…It sorts. It creates associations, and it fills in gaps. </a:t>
            </a:r>
            <a:endParaRPr/>
          </a:p>
          <a:p>
            <a:pPr indent="-152377" lvl="0" marL="228565" rtl="0" algn="l">
              <a:spcBef>
                <a:spcPts val="0"/>
              </a:spcBef>
              <a:spcAft>
                <a:spcPts val="0"/>
              </a:spcAft>
              <a:buClr>
                <a:schemeClr val="dk1"/>
              </a:buClr>
              <a:buSzPts val="1200"/>
              <a:buFont typeface="Arial"/>
              <a:buNone/>
            </a:pPr>
            <a:r>
              <a:t/>
            </a:r>
            <a:endParaRPr i="1"/>
          </a:p>
          <a:p>
            <a:pPr indent="-342900" lvl="0" marL="342900" rtl="0" algn="l">
              <a:lnSpc>
                <a:spcPct val="107000"/>
              </a:lnSpc>
              <a:spcBef>
                <a:spcPts val="0"/>
              </a:spcBef>
              <a:spcAft>
                <a:spcPts val="0"/>
              </a:spcAft>
              <a:buClr>
                <a:schemeClr val="dk1"/>
              </a:buClr>
              <a:buSzPts val="1400"/>
              <a:buFont typeface="Noto Sans Symbols"/>
              <a:buChar char="∙"/>
            </a:pPr>
            <a:r>
              <a:rPr b="1" lang="en-US" sz="1100">
                <a:latin typeface="Arial"/>
                <a:ea typeface="Arial"/>
                <a:cs typeface="Arial"/>
                <a:sym typeface="Arial"/>
              </a:rPr>
              <a:t>How culture is weaponized: 1 – 1:40</a:t>
            </a:r>
            <a:endParaRPr sz="1100">
              <a:latin typeface="Cambria"/>
              <a:ea typeface="Cambria"/>
              <a:cs typeface="Cambria"/>
              <a:sym typeface="Cambria"/>
            </a:endParaRPr>
          </a:p>
          <a:p>
            <a:pPr indent="-228600" lvl="4" marL="2057400" rtl="0" algn="l">
              <a:spcBef>
                <a:spcPts val="0"/>
              </a:spcBef>
              <a:spcAft>
                <a:spcPts val="0"/>
              </a:spcAft>
              <a:buClr>
                <a:schemeClr val="dk1"/>
              </a:buClr>
              <a:buSzPts val="1400"/>
              <a:buFont typeface="Courier New"/>
              <a:buChar char="o"/>
            </a:pPr>
            <a:r>
              <a:rPr lang="en-US" sz="1100">
                <a:latin typeface="Arial"/>
                <a:ea typeface="Arial"/>
                <a:cs typeface="Arial"/>
                <a:sym typeface="Arial"/>
              </a:rPr>
              <a:t>Screen share: Introducing White Supremacy Culture (WSC); how we are acculturated to bias; how we weaponize WSC (Kendi’s terminologies and specifically anti-racist): (1 – 1:10pm) Nadia </a:t>
            </a:r>
            <a:endParaRPr/>
          </a:p>
          <a:p>
            <a:pPr indent="-228600" lvl="4" marL="2057400" rtl="0" algn="l">
              <a:spcBef>
                <a:spcPts val="0"/>
              </a:spcBef>
              <a:spcAft>
                <a:spcPts val="0"/>
              </a:spcAft>
              <a:buClr>
                <a:schemeClr val="dk1"/>
              </a:buClr>
              <a:buSzPts val="1400"/>
              <a:buFont typeface="Courier New"/>
              <a:buChar char="o"/>
            </a:pPr>
            <a:r>
              <a:rPr lang="en-US" sz="1100">
                <a:latin typeface="Arial"/>
                <a:ea typeface="Arial"/>
                <a:cs typeface="Arial"/>
                <a:sym typeface="Arial"/>
              </a:rPr>
              <a:t>Screen share: Belief-based racism (</a:t>
            </a:r>
            <a:r>
              <a:rPr lang="en-US" sz="1100" u="sng">
                <a:solidFill>
                  <a:schemeClr val="hlink"/>
                </a:solidFill>
                <a:latin typeface="Arial"/>
                <a:ea typeface="Arial"/>
                <a:cs typeface="Arial"/>
                <a:sym typeface="Arial"/>
                <a:hlinkClick r:id="rId2"/>
              </a:rPr>
              <a:t>from Ibram X. Kendi</a:t>
            </a:r>
            <a:r>
              <a:rPr lang="en-US" sz="1100">
                <a:latin typeface="Arial"/>
                <a:ea typeface="Arial"/>
                <a:cs typeface="Arial"/>
                <a:sym typeface="Arial"/>
              </a:rPr>
              <a:t>): segregationists, assimilationists, anti-racists: Nadia </a:t>
            </a:r>
            <a:endParaRPr/>
          </a:p>
          <a:p>
            <a:pPr indent="-228600" lvl="4" marL="2057400" rtl="0" algn="l">
              <a:spcBef>
                <a:spcPts val="0"/>
              </a:spcBef>
              <a:spcAft>
                <a:spcPts val="0"/>
              </a:spcAft>
              <a:buClr>
                <a:schemeClr val="dk1"/>
              </a:buClr>
              <a:buSzPts val="1400"/>
              <a:buFont typeface="Courier New"/>
              <a:buChar char="o"/>
            </a:pPr>
            <a:r>
              <a:rPr lang="en-US" sz="1100">
                <a:latin typeface="Arial"/>
                <a:ea typeface="Arial"/>
                <a:cs typeface="Arial"/>
                <a:sym typeface="Arial"/>
              </a:rPr>
              <a:t>Screen share: Shift from grantees’ processes to practices of funding organizations (chuck symphony example): Nadia </a:t>
            </a:r>
            <a:endParaRPr/>
          </a:p>
          <a:p>
            <a:pPr indent="-228600" lvl="4" marL="2057400" rtl="0" algn="l">
              <a:spcBef>
                <a:spcPts val="0"/>
              </a:spcBef>
              <a:spcAft>
                <a:spcPts val="0"/>
              </a:spcAft>
              <a:buClr>
                <a:schemeClr val="dk1"/>
              </a:buClr>
              <a:buSzPts val="1400"/>
              <a:buFont typeface="Courier New"/>
              <a:buChar char="o"/>
            </a:pPr>
            <a:r>
              <a:rPr lang="en-US" sz="1100">
                <a:latin typeface="Arial"/>
                <a:ea typeface="Arial"/>
                <a:cs typeface="Arial"/>
                <a:sym typeface="Arial"/>
              </a:rPr>
              <a:t>Screen share: Through culture lens, how WSC operates, example: Sherylynn </a:t>
            </a:r>
            <a:endParaRPr/>
          </a:p>
          <a:p>
            <a:pPr indent="-228600" lvl="2" marL="1143000" rtl="0" algn="l">
              <a:lnSpc>
                <a:spcPct val="107000"/>
              </a:lnSpc>
              <a:spcBef>
                <a:spcPts val="0"/>
              </a:spcBef>
              <a:spcAft>
                <a:spcPts val="0"/>
              </a:spcAft>
              <a:buClr>
                <a:schemeClr val="dk1"/>
              </a:buClr>
              <a:buSzPts val="1400"/>
              <a:buFont typeface="Noto Sans Symbols"/>
              <a:buChar char="▪"/>
            </a:pPr>
            <a:r>
              <a:rPr lang="en-US" sz="1100">
                <a:latin typeface="Arial"/>
                <a:ea typeface="Arial"/>
                <a:cs typeface="Arial"/>
                <a:sym typeface="Arial"/>
              </a:rPr>
              <a:t>Case Studies of institutional racism, white supremacy culture, bias</a:t>
            </a:r>
            <a:endParaRPr sz="1100">
              <a:latin typeface="Cambria"/>
              <a:ea typeface="Cambria"/>
              <a:cs typeface="Cambria"/>
              <a:sym typeface="Cambria"/>
            </a:endParaRPr>
          </a:p>
          <a:p>
            <a:pPr indent="-228600" lvl="2" marL="1143000" rtl="0" algn="l">
              <a:lnSpc>
                <a:spcPct val="107000"/>
              </a:lnSpc>
              <a:spcBef>
                <a:spcPts val="0"/>
              </a:spcBef>
              <a:spcAft>
                <a:spcPts val="0"/>
              </a:spcAft>
              <a:buClr>
                <a:schemeClr val="dk1"/>
              </a:buClr>
              <a:buSzPts val="1400"/>
              <a:buFont typeface="Noto Sans Symbols"/>
              <a:buChar char="▪"/>
            </a:pPr>
            <a:r>
              <a:rPr lang="en-US" sz="1100">
                <a:latin typeface="Arial"/>
                <a:ea typeface="Arial"/>
                <a:cs typeface="Arial"/>
                <a:sym typeface="Arial"/>
              </a:rPr>
              <a:t>Institutional analysis, </a:t>
            </a:r>
            <a:r>
              <a:rPr lang="en-US" sz="1100" u="sng">
                <a:solidFill>
                  <a:schemeClr val="hlink"/>
                </a:solidFill>
                <a:latin typeface="Arial"/>
                <a:ea typeface="Arial"/>
                <a:cs typeface="Arial"/>
                <a:sym typeface="Arial"/>
                <a:hlinkClick r:id="rId3"/>
              </a:rPr>
              <a:t>Tema Okun</a:t>
            </a:r>
            <a:r>
              <a:rPr lang="en-US" sz="1100">
                <a:latin typeface="Arial"/>
                <a:ea typeface="Arial"/>
                <a:cs typeface="Arial"/>
                <a:sym typeface="Arial"/>
              </a:rPr>
              <a:t>, where do these white supremacy culture items come up in institution, sector, etc.</a:t>
            </a:r>
            <a:endParaRPr sz="1100">
              <a:latin typeface="Cambria"/>
              <a:ea typeface="Cambria"/>
              <a:cs typeface="Cambria"/>
              <a:sym typeface="Cambria"/>
            </a:endParaRPr>
          </a:p>
          <a:p>
            <a:pPr indent="-228600" lvl="2" marL="1143000" rtl="0" algn="l">
              <a:lnSpc>
                <a:spcPct val="107000"/>
              </a:lnSpc>
              <a:spcBef>
                <a:spcPts val="0"/>
              </a:spcBef>
              <a:spcAft>
                <a:spcPts val="0"/>
              </a:spcAft>
              <a:buClr>
                <a:schemeClr val="dk1"/>
              </a:buClr>
              <a:buSzPts val="1400"/>
              <a:buFont typeface="Noto Sans Symbols"/>
              <a:buChar char="▪"/>
            </a:pPr>
            <a:r>
              <a:rPr lang="en-US" sz="1100">
                <a:latin typeface="Arial"/>
                <a:ea typeface="Arial"/>
                <a:cs typeface="Arial"/>
                <a:sym typeface="Arial"/>
              </a:rPr>
              <a:t>Culture is a bridge from systems to ourselves, our institutions. What are you doing to prevent racism and encourage anti-racism?  </a:t>
            </a:r>
            <a:endParaRPr sz="1100">
              <a:latin typeface="Cambria"/>
              <a:ea typeface="Cambria"/>
              <a:cs typeface="Cambria"/>
              <a:sym typeface="Cambria"/>
            </a:endParaRPr>
          </a:p>
          <a:p>
            <a:pPr indent="-152377" lvl="0" marL="228565" rtl="0" algn="l">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0" name="Shape 1750"/>
        <p:cNvGrpSpPr/>
        <p:nvPr/>
      </p:nvGrpSpPr>
      <p:grpSpPr>
        <a:xfrm>
          <a:off x="0" y="0"/>
          <a:ext cx="0" cy="0"/>
          <a:chOff x="0" y="0"/>
          <a:chExt cx="0" cy="0"/>
        </a:xfrm>
      </p:grpSpPr>
      <p:sp>
        <p:nvSpPr>
          <p:cNvPr id="1751" name="Google Shape;1751;g13e8f47ae3a_0_1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2" name="Google Shape;1752;g13e8f47ae3a_0_12: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t>Sherylynn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Policies Precede Beliefs</a:t>
            </a:r>
            <a:endParaRPr/>
          </a:p>
          <a:p>
            <a:pPr indent="0" lvl="0" marL="0" rtl="0" algn="l">
              <a:lnSpc>
                <a:spcPct val="100000"/>
              </a:lnSpc>
              <a:spcBef>
                <a:spcPts val="0"/>
              </a:spcBef>
              <a:spcAft>
                <a:spcPts val="0"/>
              </a:spcAft>
              <a:buSzPts val="1400"/>
              <a:buNone/>
            </a:pPr>
            <a:r>
              <a:rPr lang="en-US"/>
              <a:t>Racial Equity in Funding</a:t>
            </a:r>
            <a:endParaRPr/>
          </a:p>
          <a:p>
            <a:pPr indent="0" lvl="0" marL="0" rtl="0" algn="l">
              <a:spcBef>
                <a:spcPts val="0"/>
              </a:spcBef>
              <a:spcAft>
                <a:spcPts val="0"/>
              </a:spcAft>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7" name="Shape 1767"/>
        <p:cNvGrpSpPr/>
        <p:nvPr/>
      </p:nvGrpSpPr>
      <p:grpSpPr>
        <a:xfrm>
          <a:off x="0" y="0"/>
          <a:ext cx="0" cy="0"/>
          <a:chOff x="0" y="0"/>
          <a:chExt cx="0" cy="0"/>
        </a:xfrm>
      </p:grpSpPr>
      <p:sp>
        <p:nvSpPr>
          <p:cNvPr id="1768" name="Google Shape;1768;p14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9" name="Google Shape;1769;p142: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t>Eddie </a:t>
            </a:r>
            <a:r>
              <a:rPr lang="en-US" u="sng">
                <a:solidFill>
                  <a:schemeClr val="hlink"/>
                </a:solidFill>
                <a:hlinkClick r:id="rId2"/>
              </a:rPr>
              <a:t>https://padlet.com/nycoutwardbound/1es0rgbayzla0sza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Module 3</a:t>
            </a:r>
            <a:endParaRPr/>
          </a:p>
          <a:p>
            <a:pPr indent="0" lvl="0" marL="0" rtl="0" algn="l">
              <a:lnSpc>
                <a:spcPct val="100000"/>
              </a:lnSpc>
              <a:spcBef>
                <a:spcPts val="0"/>
              </a:spcBef>
              <a:spcAft>
                <a:spcPts val="0"/>
              </a:spcAft>
              <a:buSzPts val="1400"/>
              <a:buNone/>
            </a:pPr>
            <a:r>
              <a:rPr lang="en-US"/>
              <a:t>Strategies/effective practices GIA has identified in our colleagues’ practices</a:t>
            </a:r>
            <a:endParaRPr/>
          </a:p>
          <a:p>
            <a:pPr indent="0" lvl="0" marL="0" rtl="0" algn="l">
              <a:lnSpc>
                <a:spcPct val="100000"/>
              </a:lnSpc>
              <a:spcBef>
                <a:spcPts val="0"/>
              </a:spcBef>
              <a:spcAft>
                <a:spcPts val="0"/>
              </a:spcAft>
              <a:buSzPts val="1400"/>
              <a:buNone/>
            </a:pPr>
            <a:r>
              <a:rPr lang="en-US"/>
              <a:t>Presentations by our colleagues </a:t>
            </a: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8" name="Shape 1778"/>
        <p:cNvGrpSpPr/>
        <p:nvPr/>
      </p:nvGrpSpPr>
      <p:grpSpPr>
        <a:xfrm>
          <a:off x="0" y="0"/>
          <a:ext cx="0" cy="0"/>
          <a:chOff x="0" y="0"/>
          <a:chExt cx="0" cy="0"/>
        </a:xfrm>
      </p:grpSpPr>
      <p:sp>
        <p:nvSpPr>
          <p:cNvPr id="1779" name="Google Shape;1779;g2c690c6bb7a_1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0" name="Google Shape;1780;g2c690c6bb7a_1_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5" name="Shape 1785"/>
        <p:cNvGrpSpPr/>
        <p:nvPr/>
      </p:nvGrpSpPr>
      <p:grpSpPr>
        <a:xfrm>
          <a:off x="0" y="0"/>
          <a:ext cx="0" cy="0"/>
          <a:chOff x="0" y="0"/>
          <a:chExt cx="0" cy="0"/>
        </a:xfrm>
      </p:grpSpPr>
      <p:sp>
        <p:nvSpPr>
          <p:cNvPr id="1786" name="Google Shape;1786;g113f07c4ac9_2_5: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787" name="Google Shape;1787;g113f07c4ac9_2_5: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a:t>Jonny - understanding that inequity is not only baked into our systems and institutions but also deeply socialized within us both in how we operate through the world but also in HOW we do work, our hope is to create or begin to create measures for accountability. Our goal is to intervene when we or our work defaults to the “norm” of our socialized inequity. How do we prime ourselves before engaging in equity work? What questions can we ask ourselves in order to keep both ourselves and others around us “safe” or moving forward </a:t>
            </a:r>
            <a:endParaRPr b="1"/>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788" name="Google Shape;1788;g113f07c4ac9_2_5: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4" name="Shape 1794"/>
        <p:cNvGrpSpPr/>
        <p:nvPr/>
      </p:nvGrpSpPr>
      <p:grpSpPr>
        <a:xfrm>
          <a:off x="0" y="0"/>
          <a:ext cx="0" cy="0"/>
          <a:chOff x="0" y="0"/>
          <a:chExt cx="0" cy="0"/>
        </a:xfrm>
      </p:grpSpPr>
      <p:sp>
        <p:nvSpPr>
          <p:cNvPr id="1795" name="Google Shape;1795;g2c484d52ab9_2_12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6" name="Google Shape;1796;g2c484d52ab9_2_121: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Centralization - the more top down teh decision making (paternalism) the greater the burden for those towards the top of the reporting structure, but also the less ownership staff have and with a lack of transparency or participatory decision making the less trust there is within the organization.</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Formalization - too much and orgs lose the flexibility to deal with new challenges or changes in their environment, too little and orgs become inconsistent and unregulated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Complexity-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Power distance - how large is the distance between the most and least powerful within the organization? High power distance orgs value and desire hierarchies and there are few attempts to change power imbalances and inequities</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Interdependence - </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Uncertainty Avoidance - In cultures with high uncertainty avoidance, there is a greater preference for stiff rules and formal struutre. There may be a greater believe in “objective” reality or truth. “this or that”</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Failure Avoidance - High failure avoidance cultures are often perfectionist, and offer little patience for errors or mistakes, and do not honor learning through failure</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Strategy is the wildcard. While strategy is typically defined as the rationale or intentions behind those in and with power, in this context we can see it as the choices themselves that people with power make.</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1" name="Shape 1801"/>
        <p:cNvGrpSpPr/>
        <p:nvPr/>
      </p:nvGrpSpPr>
      <p:grpSpPr>
        <a:xfrm>
          <a:off x="0" y="0"/>
          <a:ext cx="0" cy="0"/>
          <a:chOff x="0" y="0"/>
          <a:chExt cx="0" cy="0"/>
        </a:xfrm>
      </p:grpSpPr>
      <p:sp>
        <p:nvSpPr>
          <p:cNvPr id="1802" name="Google Shape;1802;g2c484d52ab9_2_127: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3" name="Google Shape;1803;g2c484d52ab9_2_127: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When we can reverse engineer outcomes in the context of an orgs structure, culture, and strategy, we start togain insights into how you might use power to create different outcomes, or more equitable outcomes.The first step is to know which kind of org your in. We’ll do this next session as we gear up towards putting our learnings into practice. </a:t>
            </a: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8" name="Shape 1808"/>
        <p:cNvGrpSpPr/>
        <p:nvPr/>
      </p:nvGrpSpPr>
      <p:grpSpPr>
        <a:xfrm>
          <a:off x="0" y="0"/>
          <a:ext cx="0" cy="0"/>
          <a:chOff x="0" y="0"/>
          <a:chExt cx="0" cy="0"/>
        </a:xfrm>
      </p:grpSpPr>
      <p:sp>
        <p:nvSpPr>
          <p:cNvPr id="1809" name="Google Shape;1809;g2c484d52ab9_2_133: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0" name="Google Shape;1810;g2c484d52ab9_2_133: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Sherylynn</a:t>
            </a:r>
            <a:endParaRPr/>
          </a:p>
          <a:p>
            <a:pPr indent="0" lvl="0" marL="0" marR="0" rtl="0" algn="l">
              <a:lnSpc>
                <a:spcPct val="100000"/>
              </a:lnSpc>
              <a:spcBef>
                <a:spcPts val="0"/>
              </a:spcBef>
              <a:spcAft>
                <a:spcPts val="0"/>
              </a:spcAft>
              <a:buSzPts val="1400"/>
              <a:buNone/>
            </a:pPr>
            <a:r>
              <a:rPr lang="en-US"/>
              <a:t>Intro Small Group Share//Challenge Discussion;</a:t>
            </a:r>
            <a:endParaRPr/>
          </a:p>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 Have the person who started be the same as the person who ended; not about advice...mainly about what you see; resist need to fix the problem</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t/>
            </a:r>
            <a:endParaRPr sz="11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rPr lang="en-US"/>
              <a:t>Breakout group discussion: Discuss and articulate possible solutions:</a:t>
            </a:r>
            <a:endParaRPr/>
          </a:p>
          <a:p>
            <a:pPr indent="0" lvl="0" marL="0" marR="0" rtl="0" algn="l">
              <a:lnSpc>
                <a:spcPct val="100000"/>
              </a:lnSpc>
              <a:spcBef>
                <a:spcPts val="0"/>
              </a:spcBef>
              <a:spcAft>
                <a:spcPts val="0"/>
              </a:spcAft>
              <a:buSzPts val="1400"/>
              <a:buNone/>
            </a:pPr>
            <a:r>
              <a:rPr lang="en-US"/>
              <a:t>How can the places to intervene and possible types of interventions be applied to the case?  </a:t>
            </a:r>
            <a:endParaRPr/>
          </a:p>
          <a:p>
            <a:pPr indent="0" lvl="0" marL="0" marR="0" rtl="0" algn="l">
              <a:lnSpc>
                <a:spcPct val="100000"/>
              </a:lnSpc>
              <a:spcBef>
                <a:spcPts val="0"/>
              </a:spcBef>
              <a:spcAft>
                <a:spcPts val="0"/>
              </a:spcAft>
              <a:buSzPts val="1400"/>
              <a:buNone/>
            </a:pPr>
            <a:r>
              <a:rPr lang="en-US"/>
              <a:t>·       How can the examples GIA has shared provide possible strategies?  </a:t>
            </a:r>
            <a:endParaRPr/>
          </a:p>
          <a:p>
            <a:pPr indent="0" lvl="0" marL="0" marR="0" rtl="0" algn="l">
              <a:lnSpc>
                <a:spcPct val="100000"/>
              </a:lnSpc>
              <a:spcBef>
                <a:spcPts val="0"/>
              </a:spcBef>
              <a:spcAft>
                <a:spcPts val="0"/>
              </a:spcAft>
              <a:buSzPts val="1400"/>
              <a:buNone/>
            </a:pPr>
            <a:r>
              <a:rPr lang="en-US"/>
              <a:t>·       How can the experiences of my peers in this room provide possible strategies?   </a:t>
            </a: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5" name="Shape 1815"/>
        <p:cNvGrpSpPr/>
        <p:nvPr/>
      </p:nvGrpSpPr>
      <p:grpSpPr>
        <a:xfrm>
          <a:off x="0" y="0"/>
          <a:ext cx="0" cy="0"/>
          <a:chOff x="0" y="0"/>
          <a:chExt cx="0" cy="0"/>
        </a:xfrm>
      </p:grpSpPr>
      <p:sp>
        <p:nvSpPr>
          <p:cNvPr id="1816" name="Google Shape;1816;g2c484d52ab9_2_139: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7" name="Google Shape;1817;g2c484d52ab9_2_139: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1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p16: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Racial Equity and Justice </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EDDIE</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Equity </a:t>
            </a:r>
            <a:endParaRPr/>
          </a:p>
          <a:p>
            <a:pPr indent="-228600" lvl="0" marL="457200" marR="0" rtl="0" algn="l">
              <a:lnSpc>
                <a:spcPct val="100000"/>
              </a:lnSpc>
              <a:spcBef>
                <a:spcPts val="0"/>
              </a:spcBef>
              <a:spcAft>
                <a:spcPts val="0"/>
              </a:spcAft>
              <a:buSzPts val="1400"/>
              <a:buNone/>
            </a:pPr>
            <a:r>
              <a:rPr lang="en-US"/>
              <a:t>The focus is on resources and power for communities (as defined by geography or identity or both)</a:t>
            </a:r>
            <a:endParaRPr/>
          </a:p>
          <a:p>
            <a:pPr indent="-228600" lvl="0" marL="457200" marR="0" rtl="0" algn="l">
              <a:lnSpc>
                <a:spcPct val="100000"/>
              </a:lnSpc>
              <a:spcBef>
                <a:spcPts val="0"/>
              </a:spcBef>
              <a:spcAft>
                <a:spcPts val="0"/>
              </a:spcAft>
              <a:buSzPts val="1400"/>
              <a:buNone/>
            </a:pPr>
            <a:r>
              <a:rPr lang="en-US"/>
              <a:t>Requires systemic changes that redress historic subjugation to create and increase self-determination by those affected </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Equity is a unique opportunity for funders for two reasons:</a:t>
            </a:r>
            <a:endParaRPr/>
          </a:p>
          <a:p>
            <a:pPr indent="-228567" lvl="1" marL="685767" rtl="0" algn="l">
              <a:lnSpc>
                <a:spcPct val="100000"/>
              </a:lnSpc>
              <a:spcBef>
                <a:spcPts val="0"/>
              </a:spcBef>
              <a:spcAft>
                <a:spcPts val="0"/>
              </a:spcAft>
              <a:buSzPts val="1400"/>
              <a:buAutoNum type="arabicPeriod"/>
            </a:pPr>
            <a:r>
              <a:rPr lang="en-US"/>
              <a:t>Funders have resources at their disposal.</a:t>
            </a:r>
            <a:endParaRPr/>
          </a:p>
          <a:p>
            <a:pPr indent="-228567" lvl="1" marL="685767" rtl="0" algn="l">
              <a:lnSpc>
                <a:spcPct val="100000"/>
              </a:lnSpc>
              <a:spcBef>
                <a:spcPts val="0"/>
              </a:spcBef>
              <a:spcAft>
                <a:spcPts val="0"/>
              </a:spcAft>
              <a:buSzPts val="1400"/>
              <a:buAutoNum type="arabicPeriod"/>
            </a:pPr>
            <a:r>
              <a:rPr lang="en-US"/>
              <a:t>Diversity and Inclusion are interventions at the level of a solitary institution. Equity can be an intervention at a broader scale – at the scale of a philanthropic portfolio. </a:t>
            </a:r>
            <a:endParaRPr/>
          </a:p>
        </p:txBody>
      </p:sp>
      <p:sp>
        <p:nvSpPr>
          <p:cNvPr id="580" name="Google Shape;580;p16: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2" name="Shape 1822"/>
        <p:cNvGrpSpPr/>
        <p:nvPr/>
      </p:nvGrpSpPr>
      <p:grpSpPr>
        <a:xfrm>
          <a:off x="0" y="0"/>
          <a:ext cx="0" cy="0"/>
          <a:chOff x="0" y="0"/>
          <a:chExt cx="0" cy="0"/>
        </a:xfrm>
      </p:grpSpPr>
      <p:sp>
        <p:nvSpPr>
          <p:cNvPr id="1823" name="Google Shape;1823;g2c484d52ab9_2_145: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4" name="Google Shape;1824;g2c484d52ab9_2_145: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SzPts val="1400"/>
              <a:buNone/>
            </a:pPr>
            <a:r>
              <a:rPr lang="en-US"/>
              <a:t>https://docs.google.com/document/d/1wShtGEyBExehX5pTq4AA5DuAbdxl-0oWEzKuVFRBffQ/edit</a:t>
            </a: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8" name="Shape 1828"/>
        <p:cNvGrpSpPr/>
        <p:nvPr/>
      </p:nvGrpSpPr>
      <p:grpSpPr>
        <a:xfrm>
          <a:off x="0" y="0"/>
          <a:ext cx="0" cy="0"/>
          <a:chOff x="0" y="0"/>
          <a:chExt cx="0" cy="0"/>
        </a:xfrm>
      </p:grpSpPr>
      <p:sp>
        <p:nvSpPr>
          <p:cNvPr id="1829" name="Google Shape;1829;p145: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0" name="Google Shape;1830;p145: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Break-out group 1:</a:t>
            </a:r>
            <a:endParaRPr sz="1200">
              <a:latin typeface="Calibri"/>
              <a:ea typeface="Calibri"/>
              <a:cs typeface="Calibri"/>
              <a:sym typeface="Calibri"/>
            </a:endParaRPr>
          </a:p>
          <a:p>
            <a:pPr indent="-431800" lvl="0" marL="457200" rtl="0" algn="l">
              <a:lnSpc>
                <a:spcPct val="107000"/>
              </a:lnSpc>
              <a:spcBef>
                <a:spcPts val="0"/>
              </a:spcBef>
              <a:spcAft>
                <a:spcPts val="0"/>
              </a:spcAft>
              <a:buClr>
                <a:schemeClr val="dk1"/>
              </a:buClr>
              <a:buSzPts val="3200"/>
              <a:buFont typeface="Courier New"/>
              <a:buChar char="o"/>
            </a:pPr>
            <a:r>
              <a:rPr lang="en-US" sz="3200"/>
              <a:t>What can I remind myself to do :</a:t>
            </a:r>
            <a:endParaRPr sz="1400">
              <a:latin typeface="Arial"/>
              <a:ea typeface="Arial"/>
              <a:cs typeface="Arial"/>
              <a:sym typeface="Arial"/>
            </a:endParaRPr>
          </a:p>
          <a:p>
            <a:pPr indent="-139700" lvl="0" marL="342900" rtl="0" algn="l">
              <a:lnSpc>
                <a:spcPct val="107000"/>
              </a:lnSpc>
              <a:spcBef>
                <a:spcPts val="0"/>
              </a:spcBef>
              <a:spcAft>
                <a:spcPts val="0"/>
              </a:spcAft>
              <a:buSzPts val="1400"/>
              <a:buNone/>
            </a:pPr>
            <a:r>
              <a:t/>
            </a:r>
            <a:endParaRPr sz="2100"/>
          </a:p>
          <a:p>
            <a:pPr indent="-361950" lvl="2" marL="1371600" rtl="0" algn="l">
              <a:lnSpc>
                <a:spcPct val="107000"/>
              </a:lnSpc>
              <a:spcBef>
                <a:spcPts val="0"/>
              </a:spcBef>
              <a:spcAft>
                <a:spcPts val="0"/>
              </a:spcAft>
              <a:buClr>
                <a:schemeClr val="dk1"/>
              </a:buClr>
              <a:buSzPts val="2100"/>
              <a:buChar char="-"/>
            </a:pPr>
            <a:r>
              <a:rPr lang="en-US" sz="2100"/>
              <a:t>Before and as I asses existing grant programs? </a:t>
            </a:r>
            <a:endParaRPr sz="300">
              <a:latin typeface="Arial"/>
              <a:ea typeface="Arial"/>
              <a:cs typeface="Arial"/>
              <a:sym typeface="Arial"/>
            </a:endParaRPr>
          </a:p>
          <a:p>
            <a:pPr indent="0" lvl="0" marL="0" rtl="0" algn="l">
              <a:lnSpc>
                <a:spcPct val="107000"/>
              </a:lnSpc>
              <a:spcBef>
                <a:spcPts val="0"/>
              </a:spcBef>
              <a:spcAft>
                <a:spcPts val="0"/>
              </a:spcAft>
              <a:buSzPts val="1400"/>
              <a:buNone/>
            </a:pPr>
            <a:r>
              <a:t/>
            </a:r>
            <a:endParaRPr sz="2100"/>
          </a:p>
          <a:p>
            <a:pPr indent="-361950" lvl="2" marL="1371600" rtl="0" algn="l">
              <a:lnSpc>
                <a:spcPct val="107000"/>
              </a:lnSpc>
              <a:spcBef>
                <a:spcPts val="0"/>
              </a:spcBef>
              <a:spcAft>
                <a:spcPts val="0"/>
              </a:spcAft>
              <a:buClr>
                <a:schemeClr val="dk1"/>
              </a:buClr>
              <a:buSzPts val="2100"/>
              <a:buChar char="-"/>
            </a:pPr>
            <a:r>
              <a:rPr lang="en-US" sz="2100"/>
              <a:t>Before and as I conceptualize a new grant program?</a:t>
            </a:r>
            <a:endParaRPr sz="300">
              <a:latin typeface="Arial"/>
              <a:ea typeface="Arial"/>
              <a:cs typeface="Arial"/>
              <a:sym typeface="Arial"/>
            </a:endParaRPr>
          </a:p>
          <a:p>
            <a:pPr indent="-25400" lvl="0" marL="1143000" rtl="0" algn="l">
              <a:lnSpc>
                <a:spcPct val="107000"/>
              </a:lnSpc>
              <a:spcBef>
                <a:spcPts val="0"/>
              </a:spcBef>
              <a:spcAft>
                <a:spcPts val="0"/>
              </a:spcAft>
              <a:buSzPts val="1400"/>
              <a:buNone/>
            </a:pPr>
            <a:r>
              <a:t/>
            </a:r>
            <a:endParaRPr sz="2100"/>
          </a:p>
          <a:p>
            <a:pPr indent="-361950" lvl="2" marL="1371600" rtl="0" algn="l">
              <a:lnSpc>
                <a:spcPct val="107000"/>
              </a:lnSpc>
              <a:spcBef>
                <a:spcPts val="0"/>
              </a:spcBef>
              <a:spcAft>
                <a:spcPts val="0"/>
              </a:spcAft>
              <a:buClr>
                <a:schemeClr val="dk1"/>
              </a:buClr>
              <a:buSzPts val="2100"/>
              <a:buChar char="-"/>
            </a:pPr>
            <a:r>
              <a:rPr lang="en-US" sz="2100"/>
              <a:t>Before I propose a grant program to our board/commission?  </a:t>
            </a:r>
            <a:endParaRPr sz="2100"/>
          </a:p>
          <a:p>
            <a:pPr indent="0" lvl="0" marL="1371600" rtl="0" algn="l">
              <a:lnSpc>
                <a:spcPct val="107000"/>
              </a:lnSpc>
              <a:spcBef>
                <a:spcPts val="0"/>
              </a:spcBef>
              <a:spcAft>
                <a:spcPts val="0"/>
              </a:spcAft>
              <a:buSzPts val="1400"/>
              <a:buNone/>
            </a:pPr>
            <a:r>
              <a:t/>
            </a:r>
            <a:endParaRPr sz="1700"/>
          </a:p>
          <a:p>
            <a:pPr indent="-361950" lvl="2" marL="1371600" rtl="0" algn="l">
              <a:lnSpc>
                <a:spcPct val="107000"/>
              </a:lnSpc>
              <a:spcBef>
                <a:spcPts val="0"/>
              </a:spcBef>
              <a:spcAft>
                <a:spcPts val="0"/>
              </a:spcAft>
              <a:buClr>
                <a:schemeClr val="dk1"/>
              </a:buClr>
              <a:buSzPts val="2100"/>
              <a:buChar char="-"/>
            </a:pPr>
            <a:r>
              <a:rPr lang="en-US" sz="2100"/>
              <a:t>Before I design an application process? </a:t>
            </a:r>
            <a:endParaRPr sz="100">
              <a:latin typeface="Arial"/>
              <a:ea typeface="Arial"/>
              <a:cs typeface="Arial"/>
              <a:sym typeface="Arial"/>
            </a:endParaRPr>
          </a:p>
          <a:p>
            <a:pPr indent="0" lvl="0" marL="1143000" rtl="0" algn="l">
              <a:lnSpc>
                <a:spcPct val="107000"/>
              </a:lnSpc>
              <a:spcBef>
                <a:spcPts val="0"/>
              </a:spcBef>
              <a:spcAft>
                <a:spcPts val="0"/>
              </a:spcAft>
              <a:buSzPts val="1400"/>
              <a:buNone/>
            </a:pPr>
            <a:r>
              <a:t/>
            </a:r>
            <a:endParaRPr sz="2100"/>
          </a:p>
          <a:p>
            <a:pPr indent="-361950" lvl="2" marL="1371600" rtl="0" algn="l">
              <a:lnSpc>
                <a:spcPct val="107000"/>
              </a:lnSpc>
              <a:spcBef>
                <a:spcPts val="0"/>
              </a:spcBef>
              <a:spcAft>
                <a:spcPts val="0"/>
              </a:spcAft>
              <a:buClr>
                <a:schemeClr val="dk1"/>
              </a:buClr>
              <a:buSzPts val="2100"/>
              <a:buChar char="-"/>
            </a:pPr>
            <a:r>
              <a:rPr lang="en-US" sz="2100"/>
              <a:t>Before I decide selection criteria? </a:t>
            </a:r>
            <a:endParaRPr sz="100">
              <a:latin typeface="Arial"/>
              <a:ea typeface="Arial"/>
              <a:cs typeface="Arial"/>
              <a:sym typeface="Arial"/>
            </a:endParaRPr>
          </a:p>
          <a:p>
            <a:pPr indent="0" lvl="0" marL="1143000" rtl="0" algn="l">
              <a:lnSpc>
                <a:spcPct val="107000"/>
              </a:lnSpc>
              <a:spcBef>
                <a:spcPts val="0"/>
              </a:spcBef>
              <a:spcAft>
                <a:spcPts val="0"/>
              </a:spcAft>
              <a:buSzPts val="1400"/>
              <a:buNone/>
            </a:pPr>
            <a:r>
              <a:t/>
            </a:r>
            <a:endParaRPr sz="2100"/>
          </a:p>
          <a:p>
            <a:pPr indent="-361950" lvl="2" marL="1371600" rtl="0" algn="l">
              <a:lnSpc>
                <a:spcPct val="107000"/>
              </a:lnSpc>
              <a:spcBef>
                <a:spcPts val="0"/>
              </a:spcBef>
              <a:spcAft>
                <a:spcPts val="0"/>
              </a:spcAft>
              <a:buClr>
                <a:schemeClr val="dk1"/>
              </a:buClr>
              <a:buSzPts val="2100"/>
              <a:buChar char="-"/>
            </a:pPr>
            <a:r>
              <a:rPr lang="en-US" sz="2100"/>
              <a:t>Before I decide a selection process? </a:t>
            </a:r>
            <a:endParaRPr sz="1100">
              <a:solidFill>
                <a:srgbClr val="000000"/>
              </a:solidFill>
              <a:latin typeface="Arial"/>
              <a:ea typeface="Arial"/>
              <a:cs typeface="Arial"/>
              <a:sym typeface="Arial"/>
            </a:endParaRPr>
          </a:p>
          <a:p>
            <a:pPr indent="-368300" lvl="0" marL="457200" marR="0" rtl="0" algn="l">
              <a:lnSpc>
                <a:spcPct val="100000"/>
              </a:lnSpc>
              <a:spcBef>
                <a:spcPts val="0"/>
              </a:spcBef>
              <a:spcAft>
                <a:spcPts val="0"/>
              </a:spcAft>
              <a:buSzPts val="1400"/>
              <a:buFont typeface="Arial"/>
              <a:buNone/>
            </a:pPr>
            <a:r>
              <a:t/>
            </a:r>
            <a:endParaRPr sz="11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5" name="Shape 1835"/>
        <p:cNvGrpSpPr/>
        <p:nvPr/>
      </p:nvGrpSpPr>
      <p:grpSpPr>
        <a:xfrm>
          <a:off x="0" y="0"/>
          <a:ext cx="0" cy="0"/>
          <a:chOff x="0" y="0"/>
          <a:chExt cx="0" cy="0"/>
        </a:xfrm>
      </p:grpSpPr>
      <p:sp>
        <p:nvSpPr>
          <p:cNvPr id="1836" name="Google Shape;1836;p150: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7" name="Google Shape;1837;p15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800">
                <a:solidFill>
                  <a:srgbClr val="000000"/>
                </a:solidFill>
                <a:latin typeface="Arial"/>
                <a:ea typeface="Arial"/>
                <a:cs typeface="Arial"/>
                <a:sym typeface="Arial"/>
              </a:rPr>
              <a:t>Journaling: Commitments to ourselves: 2:45 – 2:55: Sherylynn</a:t>
            </a:r>
            <a:endParaRPr sz="1800">
              <a:latin typeface="Calibri"/>
              <a:ea typeface="Calibri"/>
              <a:cs typeface="Calibri"/>
              <a:sym typeface="Calibri"/>
            </a:endParaRPr>
          </a:p>
          <a:p>
            <a:pPr indent="0" lvl="0" marL="0" marR="0" rtl="0" algn="l">
              <a:lnSpc>
                <a:spcPct val="100000"/>
              </a:lnSpc>
              <a:spcBef>
                <a:spcPts val="0"/>
              </a:spcBef>
              <a:spcAft>
                <a:spcPts val="0"/>
              </a:spcAft>
              <a:buSzPts val="1400"/>
              <a:buNone/>
            </a:pPr>
            <a:r>
              <a:rPr lang="en-US" sz="1800">
                <a:solidFill>
                  <a:srgbClr val="000000"/>
                </a:solidFill>
                <a:latin typeface="Arial"/>
                <a:ea typeface="Arial"/>
                <a:cs typeface="Arial"/>
                <a:sym typeface="Arial"/>
              </a:rPr>
              <a:t>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What will be the first instance of your using your racial equity prime within the next seven days?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What other upcoming processes present opportunities for you to utilize racial equity strategies?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What other upcoming moments present opportunities for you to advocate for racial equity? </a:t>
            </a:r>
            <a:endParaRPr sz="1800">
              <a:latin typeface="Cambria"/>
              <a:ea typeface="Cambria"/>
              <a:cs typeface="Cambria"/>
              <a:sym typeface="Cambria"/>
            </a:endParaRPr>
          </a:p>
          <a:p>
            <a:pPr indent="0" lvl="0" marL="0" rtl="0" algn="l">
              <a:lnSpc>
                <a:spcPct val="100000"/>
              </a:lnSpc>
              <a:spcBef>
                <a:spcPts val="800"/>
              </a:spcBef>
              <a:spcAft>
                <a:spcPts val="0"/>
              </a:spcAft>
              <a:buSzPts val="1400"/>
              <a:buNone/>
            </a:pPr>
            <a:r>
              <a:t/>
            </a: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2" name="Shape 1842"/>
        <p:cNvGrpSpPr/>
        <p:nvPr/>
      </p:nvGrpSpPr>
      <p:grpSpPr>
        <a:xfrm>
          <a:off x="0" y="0"/>
          <a:ext cx="0" cy="0"/>
          <a:chOff x="0" y="0"/>
          <a:chExt cx="0" cy="0"/>
        </a:xfrm>
      </p:grpSpPr>
      <p:sp>
        <p:nvSpPr>
          <p:cNvPr id="1843" name="Google Shape;1843;p15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4" name="Google Shape;1844;p152: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800">
                <a:solidFill>
                  <a:srgbClr val="000000"/>
                </a:solidFill>
                <a:latin typeface="Arial"/>
                <a:ea typeface="Arial"/>
                <a:cs typeface="Arial"/>
                <a:sym typeface="Arial"/>
              </a:rPr>
              <a:t>Journaling: Commitments to ourselves: 2:45 – 2:55: Sherylynn</a:t>
            </a:r>
            <a:endParaRPr sz="1800">
              <a:latin typeface="Calibri"/>
              <a:ea typeface="Calibri"/>
              <a:cs typeface="Calibri"/>
              <a:sym typeface="Calibri"/>
            </a:endParaRPr>
          </a:p>
          <a:p>
            <a:pPr indent="0" lvl="0" marL="0" marR="0" rtl="0" algn="l">
              <a:lnSpc>
                <a:spcPct val="100000"/>
              </a:lnSpc>
              <a:spcBef>
                <a:spcPts val="0"/>
              </a:spcBef>
              <a:spcAft>
                <a:spcPts val="0"/>
              </a:spcAft>
              <a:buSzPts val="1400"/>
              <a:buNone/>
            </a:pPr>
            <a:r>
              <a:rPr lang="en-US" sz="1800">
                <a:solidFill>
                  <a:srgbClr val="000000"/>
                </a:solidFill>
                <a:latin typeface="Arial"/>
                <a:ea typeface="Arial"/>
                <a:cs typeface="Arial"/>
                <a:sym typeface="Arial"/>
              </a:rPr>
              <a:t>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What will be the first instance of your using your racial equity prime within the next seven days?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What other upcoming processes present opportunities for you to utilize racial equity strategies?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What other upcoming moments present opportunities for you to advocate for racial equity? </a:t>
            </a:r>
            <a:endParaRPr sz="1800">
              <a:latin typeface="Cambria"/>
              <a:ea typeface="Cambria"/>
              <a:cs typeface="Cambria"/>
              <a:sym typeface="Cambria"/>
            </a:endParaRPr>
          </a:p>
          <a:p>
            <a:pPr indent="0" lvl="0" marL="0" rtl="0" algn="l">
              <a:lnSpc>
                <a:spcPct val="100000"/>
              </a:lnSpc>
              <a:spcBef>
                <a:spcPts val="800"/>
              </a:spcBef>
              <a:spcAft>
                <a:spcPts val="0"/>
              </a:spcAft>
              <a:buSzPts val="1400"/>
              <a:buNone/>
            </a:pPr>
            <a:r>
              <a:t/>
            </a: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9" name="Shape 1849"/>
        <p:cNvGrpSpPr/>
        <p:nvPr/>
      </p:nvGrpSpPr>
      <p:grpSpPr>
        <a:xfrm>
          <a:off x="0" y="0"/>
          <a:ext cx="0" cy="0"/>
          <a:chOff x="0" y="0"/>
          <a:chExt cx="0" cy="0"/>
        </a:xfrm>
      </p:grpSpPr>
      <p:sp>
        <p:nvSpPr>
          <p:cNvPr id="1850" name="Google Shape;1850;p151: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1" name="Google Shape;1851;p151: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800">
                <a:solidFill>
                  <a:srgbClr val="000000"/>
                </a:solidFill>
                <a:latin typeface="Arial"/>
                <a:ea typeface="Arial"/>
                <a:cs typeface="Arial"/>
                <a:sym typeface="Arial"/>
              </a:rPr>
              <a:t>Journaling: Commitments to ourselves: Eddie </a:t>
            </a:r>
            <a:endParaRPr sz="1800">
              <a:latin typeface="Calibri"/>
              <a:ea typeface="Calibri"/>
              <a:cs typeface="Calibri"/>
              <a:sym typeface="Calibri"/>
            </a:endParaRPr>
          </a:p>
          <a:p>
            <a:pPr indent="0" lvl="0" marL="0" marR="0" rtl="0" algn="l">
              <a:lnSpc>
                <a:spcPct val="100000"/>
              </a:lnSpc>
              <a:spcBef>
                <a:spcPts val="0"/>
              </a:spcBef>
              <a:spcAft>
                <a:spcPts val="0"/>
              </a:spcAft>
              <a:buSzPts val="1400"/>
              <a:buNone/>
            </a:pPr>
            <a:r>
              <a:rPr lang="en-US" sz="1800">
                <a:solidFill>
                  <a:srgbClr val="000000"/>
                </a:solidFill>
                <a:latin typeface="Arial"/>
                <a:ea typeface="Arial"/>
                <a:cs typeface="Arial"/>
                <a:sym typeface="Arial"/>
              </a:rPr>
              <a:t>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What will be the first instance of your using your racial equity prime within the next seven days?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What other upcoming processes present opportunities for you to utilize racial equity strategies?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What other upcoming moments present opportunities for you to advocate for racial equity? </a:t>
            </a:r>
            <a:endParaRPr sz="1800">
              <a:latin typeface="Cambria"/>
              <a:ea typeface="Cambria"/>
              <a:cs typeface="Cambria"/>
              <a:sym typeface="Cambria"/>
            </a:endParaRPr>
          </a:p>
          <a:p>
            <a:pPr indent="0" lvl="0" marL="0" rtl="0" algn="l">
              <a:lnSpc>
                <a:spcPct val="100000"/>
              </a:lnSpc>
              <a:spcBef>
                <a:spcPts val="800"/>
              </a:spcBef>
              <a:spcAft>
                <a:spcPts val="0"/>
              </a:spcAft>
              <a:buSzPts val="1400"/>
              <a:buNone/>
            </a:pPr>
            <a:r>
              <a:t/>
            </a: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6" name="Shape 1856"/>
        <p:cNvGrpSpPr/>
        <p:nvPr/>
      </p:nvGrpSpPr>
      <p:grpSpPr>
        <a:xfrm>
          <a:off x="0" y="0"/>
          <a:ext cx="0" cy="0"/>
          <a:chOff x="0" y="0"/>
          <a:chExt cx="0" cy="0"/>
        </a:xfrm>
      </p:grpSpPr>
      <p:sp>
        <p:nvSpPr>
          <p:cNvPr id="1857" name="Google Shape;1857;p149: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8" name="Google Shape;1858;p149: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Break-out groups</a:t>
            </a:r>
            <a:endParaRPr sz="1200">
              <a:latin typeface="Calibri"/>
              <a:ea typeface="Calibri"/>
              <a:cs typeface="Calibri"/>
              <a:sym typeface="Calibri"/>
            </a:endParaRPr>
          </a:p>
          <a:p>
            <a:pPr indent="0" lvl="0" marL="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 </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We co-create Racial Equity Primes in the form of inquiry: </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What do I need to remind myself to do:</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Arial"/>
              <a:buChar char="-"/>
            </a:pPr>
            <a:r>
              <a:rPr lang="en-US" sz="1100">
                <a:solidFill>
                  <a:srgbClr val="000000"/>
                </a:solidFill>
                <a:latin typeface="Arial"/>
                <a:ea typeface="Arial"/>
                <a:cs typeface="Arial"/>
                <a:sym typeface="Arial"/>
              </a:rPr>
              <a:t>Before and as I asses existing grant programs?  </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Arial"/>
              <a:buChar char="-"/>
            </a:pPr>
            <a:r>
              <a:rPr lang="en-US" sz="1100">
                <a:solidFill>
                  <a:srgbClr val="000000"/>
                </a:solidFill>
                <a:latin typeface="Arial"/>
                <a:ea typeface="Arial"/>
                <a:cs typeface="Arial"/>
                <a:sym typeface="Arial"/>
              </a:rPr>
              <a:t>Before and as I conceptualize a new grant program?</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Arial"/>
              <a:buChar char="-"/>
            </a:pPr>
            <a:r>
              <a:rPr lang="en-US" sz="1100">
                <a:solidFill>
                  <a:srgbClr val="000000"/>
                </a:solidFill>
                <a:latin typeface="Arial"/>
                <a:ea typeface="Arial"/>
                <a:cs typeface="Arial"/>
                <a:sym typeface="Arial"/>
              </a:rPr>
              <a:t>Before I propose a grant program to our board/commission?  </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Arial"/>
              <a:buChar char="-"/>
            </a:pPr>
            <a:r>
              <a:rPr lang="en-US" sz="1100">
                <a:solidFill>
                  <a:srgbClr val="000000"/>
                </a:solidFill>
                <a:latin typeface="Arial"/>
                <a:ea typeface="Arial"/>
                <a:cs typeface="Arial"/>
                <a:sym typeface="Arial"/>
              </a:rPr>
              <a:t>Before I design an application process? </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Arial"/>
              <a:buChar char="-"/>
            </a:pPr>
            <a:r>
              <a:rPr lang="en-US" sz="1100">
                <a:solidFill>
                  <a:srgbClr val="000000"/>
                </a:solidFill>
                <a:latin typeface="Arial"/>
                <a:ea typeface="Arial"/>
                <a:cs typeface="Arial"/>
                <a:sym typeface="Arial"/>
              </a:rPr>
              <a:t>Before I decide selection criteria? </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Arial"/>
              <a:buChar char="-"/>
            </a:pPr>
            <a:r>
              <a:rPr lang="en-US" sz="1100">
                <a:solidFill>
                  <a:srgbClr val="000000"/>
                </a:solidFill>
                <a:latin typeface="Arial"/>
                <a:ea typeface="Arial"/>
                <a:cs typeface="Arial"/>
                <a:sym typeface="Arial"/>
              </a:rPr>
              <a:t>Before I decide a selection process? </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What are other decision-points when I need to remind myself to engage in equitable strategies?</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Where can I influence the embrace of racial equity in my organization/agency? Among my peers?   </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What further strategies can I engage?  </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What questions do I need to ask myself to keep me going? </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What questions can I ask myself to keep me accountable?  </a:t>
            </a:r>
            <a:endParaRPr sz="1100">
              <a:latin typeface="Cambria"/>
              <a:ea typeface="Cambria"/>
              <a:cs typeface="Cambria"/>
              <a:sym typeface="Cambria"/>
            </a:endParaRPr>
          </a:p>
          <a:p>
            <a:pPr indent="-368300" lvl="0" marL="457200" marR="0" rtl="0" algn="l">
              <a:lnSpc>
                <a:spcPct val="100000"/>
              </a:lnSpc>
              <a:spcBef>
                <a:spcPts val="0"/>
              </a:spcBef>
              <a:spcAft>
                <a:spcPts val="0"/>
              </a:spcAft>
              <a:buSzPts val="1400"/>
              <a:buFont typeface="Arial"/>
              <a:buNone/>
            </a:pPr>
            <a:r>
              <a:t/>
            </a:r>
            <a:endParaRPr sz="11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3" name="Shape 1863"/>
        <p:cNvGrpSpPr/>
        <p:nvPr/>
      </p:nvGrpSpPr>
      <p:grpSpPr>
        <a:xfrm>
          <a:off x="0" y="0"/>
          <a:ext cx="0" cy="0"/>
          <a:chOff x="0" y="0"/>
          <a:chExt cx="0" cy="0"/>
        </a:xfrm>
      </p:grpSpPr>
      <p:sp>
        <p:nvSpPr>
          <p:cNvPr id="1864" name="Google Shape;1864;p15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5" name="Google Shape;1865;p153: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
        <p:nvSpPr>
          <p:cNvPr id="1866" name="Google Shape;1866;p153: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1" name="Shape 1871"/>
        <p:cNvGrpSpPr/>
        <p:nvPr/>
      </p:nvGrpSpPr>
      <p:grpSpPr>
        <a:xfrm>
          <a:off x="0" y="0"/>
          <a:ext cx="0" cy="0"/>
          <a:chOff x="0" y="0"/>
          <a:chExt cx="0" cy="0"/>
        </a:xfrm>
      </p:grpSpPr>
      <p:sp>
        <p:nvSpPr>
          <p:cNvPr id="1872" name="Google Shape;1872;p15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3" name="Google Shape;1873;p154: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
        <p:nvSpPr>
          <p:cNvPr id="1874" name="Google Shape;1874;p154: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9" name="Shape 1879"/>
        <p:cNvGrpSpPr/>
        <p:nvPr/>
      </p:nvGrpSpPr>
      <p:grpSpPr>
        <a:xfrm>
          <a:off x="0" y="0"/>
          <a:ext cx="0" cy="0"/>
          <a:chOff x="0" y="0"/>
          <a:chExt cx="0" cy="0"/>
        </a:xfrm>
      </p:grpSpPr>
      <p:sp>
        <p:nvSpPr>
          <p:cNvPr id="1880" name="Google Shape;1880;p155: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881" name="Google Shape;1881;p155: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882" name="Google Shape;1882;p155: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17: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587" name="Google Shape;587;p17: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rtl="0" algn="l">
              <a:spcBef>
                <a:spcPts val="0"/>
              </a:spcBef>
              <a:spcAft>
                <a:spcPts val="0"/>
              </a:spcAft>
              <a:buClr>
                <a:schemeClr val="dk1"/>
              </a:buClr>
              <a:buSzPts val="1400"/>
              <a:buFont typeface="Arial"/>
              <a:buNone/>
            </a:pPr>
            <a:r>
              <a:rPr lang="en-US" u="sng"/>
              <a:t>Leading with Race – popcorn with group - SHERYLYNN</a:t>
            </a:r>
            <a:endParaRPr/>
          </a:p>
          <a:p>
            <a:pPr indent="-171450" lvl="0" marL="171450" rtl="0" algn="l">
              <a:spcBef>
                <a:spcPts val="0"/>
              </a:spcBef>
              <a:spcAft>
                <a:spcPts val="0"/>
              </a:spcAft>
              <a:buClr>
                <a:schemeClr val="dk1"/>
              </a:buClr>
              <a:buSzPts val="1400"/>
              <a:buChar char="•"/>
            </a:pPr>
            <a:r>
              <a:rPr lang="en-US"/>
              <a:t>What do you notice in this cartoon?</a:t>
            </a:r>
            <a:endParaRPr/>
          </a:p>
          <a:p>
            <a:pPr indent="-171450" lvl="0" marL="171450" rtl="0" algn="l">
              <a:spcBef>
                <a:spcPts val="0"/>
              </a:spcBef>
              <a:spcAft>
                <a:spcPts val="0"/>
              </a:spcAft>
              <a:buClr>
                <a:schemeClr val="dk1"/>
              </a:buClr>
              <a:buSzPts val="1400"/>
              <a:buChar char="•"/>
            </a:pPr>
            <a:r>
              <a:rPr lang="en-US"/>
              <a:t>What is it important to note and how does it translate into our own lives? </a:t>
            </a:r>
            <a:endParaRPr u="sng"/>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 wonder about having a specific take away message we want to deliver with this image. Some folks are “defending” the frog which isn’t necessarily wrong, and what do we want folks to take away?</a:t>
            </a:r>
            <a:endParaRPr/>
          </a:p>
        </p:txBody>
      </p:sp>
      <p:sp>
        <p:nvSpPr>
          <p:cNvPr id="588" name="Google Shape;588;p17:notes"/>
          <p:cNvSpPr txBox="1"/>
          <p:nvPr>
            <p:ph idx="12" type="sldNum"/>
          </p:nvPr>
        </p:nvSpPr>
        <p:spPr>
          <a:xfrm>
            <a:off x="3970938" y="8829967"/>
            <a:ext cx="3037800" cy="464700"/>
          </a:xfrm>
          <a:prstGeom prst="rect">
            <a:avLst/>
          </a:prstGeom>
          <a:noFill/>
          <a:ln>
            <a:noFill/>
          </a:ln>
        </p:spPr>
        <p:txBody>
          <a:bodyPr anchorCtr="0" anchor="b" bIns="46600" lIns="93250" spcFirstLastPara="1" rIns="93250" wrap="square" tIns="466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18: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95" name="Google Shape;595;p18: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u="sng"/>
              <a:t>Leading with Race – popcorn with group - EDDIE</a:t>
            </a:r>
            <a:endParaRPr/>
          </a:p>
          <a:p>
            <a:pPr indent="0" lvl="0" marL="0" rtl="0" algn="l">
              <a:lnSpc>
                <a:spcPct val="80000"/>
              </a:lnSpc>
              <a:spcBef>
                <a:spcPts val="0"/>
              </a:spcBef>
              <a:spcAft>
                <a:spcPts val="0"/>
              </a:spcAft>
              <a:buSzPts val="1400"/>
              <a:buNone/>
            </a:pPr>
            <a:r>
              <a:t/>
            </a:r>
            <a:endParaRPr u="sng"/>
          </a:p>
          <a:p>
            <a:pPr indent="-228600" lvl="0" marL="457200" rtl="0" algn="l">
              <a:lnSpc>
                <a:spcPct val="100000"/>
              </a:lnSpc>
              <a:spcBef>
                <a:spcPts val="0"/>
              </a:spcBef>
              <a:spcAft>
                <a:spcPts val="0"/>
              </a:spcAft>
              <a:buSzPts val="1400"/>
              <a:buNone/>
            </a:pPr>
            <a:r>
              <a:rPr lang="en-US"/>
              <a:t>GIA has made a strategic decision to foreground racial equity in our work for several reasons: </a:t>
            </a:r>
            <a:endParaRPr/>
          </a:p>
          <a:p>
            <a:pPr indent="-228600" lvl="0" marL="457200" rtl="0" algn="l">
              <a:lnSpc>
                <a:spcPct val="100000"/>
              </a:lnSpc>
              <a:spcBef>
                <a:spcPts val="0"/>
              </a:spcBef>
              <a:spcAft>
                <a:spcPts val="0"/>
              </a:spcAft>
              <a:buSzPts val="1400"/>
              <a:buNone/>
            </a:pPr>
            <a:r>
              <a:rPr lang="en-US"/>
              <a:t>Within other oppressed peoples’ communities (including women, members of the lgbtqi community, people with disabilities, and others), people of color still face the worst social outcomes. </a:t>
            </a:r>
            <a:endParaRPr/>
          </a:p>
          <a:p>
            <a:pPr indent="0" lvl="0" marL="457200" rtl="0" algn="l">
              <a:lnSpc>
                <a:spcPct val="100000"/>
              </a:lnSpc>
              <a:spcBef>
                <a:spcPts val="0"/>
              </a:spcBef>
              <a:spcAft>
                <a:spcPts val="0"/>
              </a:spcAft>
              <a:buSzPts val="1400"/>
              <a:buNone/>
            </a:pPr>
            <a:r>
              <a:rPr lang="en-US"/>
              <a:t>For instance, according to the Institute for Women’s Policy Research: </a:t>
            </a:r>
            <a:endParaRPr/>
          </a:p>
          <a:p>
            <a:pPr indent="-171450" lvl="0" marL="171450" rtl="0" algn="l">
              <a:lnSpc>
                <a:spcPct val="100000"/>
              </a:lnSpc>
              <a:spcBef>
                <a:spcPts val="0"/>
              </a:spcBef>
              <a:spcAft>
                <a:spcPts val="0"/>
              </a:spcAft>
              <a:buSzPts val="1400"/>
              <a:buChar char="•"/>
            </a:pPr>
            <a:r>
              <a:rPr lang="en-US"/>
              <a:t>Median weekly earnings of white women are 81.5% of the median weekly earnings of white men</a:t>
            </a:r>
            <a:endParaRPr/>
          </a:p>
          <a:p>
            <a:pPr indent="-171450" lvl="0" marL="171450" rtl="0" algn="l">
              <a:lnSpc>
                <a:spcPct val="100000"/>
              </a:lnSpc>
              <a:spcBef>
                <a:spcPts val="0"/>
              </a:spcBef>
              <a:spcAft>
                <a:spcPts val="0"/>
              </a:spcAft>
              <a:buSzPts val="1400"/>
              <a:buChar char="•"/>
            </a:pPr>
            <a:r>
              <a:rPr lang="en-US"/>
              <a:t>Median weekly earnings of Black women are 65.3% of the median weekly earnings of white men</a:t>
            </a:r>
            <a:endParaRPr/>
          </a:p>
          <a:p>
            <a:pPr indent="-171450" lvl="0" marL="171450" rtl="0" algn="l">
              <a:lnSpc>
                <a:spcPct val="100000"/>
              </a:lnSpc>
              <a:spcBef>
                <a:spcPts val="0"/>
              </a:spcBef>
              <a:spcAft>
                <a:spcPts val="0"/>
              </a:spcAft>
              <a:buSzPts val="1400"/>
              <a:buChar char="•"/>
            </a:pPr>
            <a:r>
              <a:rPr lang="en-US"/>
              <a:t>Median weekly earnings of Latinx women are 61.6% of the median weekly earnings of white men</a:t>
            </a:r>
            <a:endParaRPr/>
          </a:p>
          <a:p>
            <a:pPr indent="0" lvl="0" marL="457200" rtl="0" algn="l">
              <a:lnSpc>
                <a:spcPct val="100000"/>
              </a:lnSpc>
              <a:spcBef>
                <a:spcPts val="0"/>
              </a:spcBef>
              <a:spcAft>
                <a:spcPts val="0"/>
              </a:spcAft>
              <a:buSzPts val="1400"/>
              <a:buNone/>
            </a:pPr>
            <a:r>
              <a:rPr lang="en-US"/>
              <a:t>According to the National Coalition Against Domestic Violence: </a:t>
            </a:r>
            <a:endParaRPr/>
          </a:p>
          <a:p>
            <a:pPr indent="-171450" lvl="0" marL="171450" rtl="0" algn="l">
              <a:lnSpc>
                <a:spcPct val="100000"/>
              </a:lnSpc>
              <a:spcBef>
                <a:spcPts val="0"/>
              </a:spcBef>
              <a:spcAft>
                <a:spcPts val="0"/>
              </a:spcAft>
              <a:buSzPts val="1400"/>
              <a:buChar char="•"/>
            </a:pPr>
            <a:r>
              <a:rPr lang="en-US"/>
              <a:t>American Indian and Alaska Native women experience assault and domestic violence at much higher rates than women of any other ethnicity.</a:t>
            </a:r>
            <a:endParaRPr/>
          </a:p>
          <a:p>
            <a:pPr indent="-171450" lvl="0" marL="171450" rtl="0" algn="l">
              <a:lnSpc>
                <a:spcPct val="100000"/>
              </a:lnSpc>
              <a:spcBef>
                <a:spcPts val="0"/>
              </a:spcBef>
              <a:spcAft>
                <a:spcPts val="0"/>
              </a:spcAft>
              <a:buSzPts val="1400"/>
              <a:buChar char="•"/>
            </a:pPr>
            <a:r>
              <a:rPr lang="en-US"/>
              <a:t>Over 84% of Native women experience violence during their lifetimes. </a:t>
            </a:r>
            <a:endParaRPr/>
          </a:p>
          <a:p>
            <a:pPr indent="-171450" lvl="0" marL="171450" rtl="0" algn="l">
              <a:lnSpc>
                <a:spcPct val="100000"/>
              </a:lnSpc>
              <a:spcBef>
                <a:spcPts val="0"/>
              </a:spcBef>
              <a:spcAft>
                <a:spcPts val="0"/>
              </a:spcAft>
              <a:buSzPts val="1400"/>
              <a:buChar char="•"/>
            </a:pPr>
            <a:r>
              <a:rPr lang="en-US"/>
              <a:t>On some reservations in the United States, the murder rate of Native women is 10 times higher than in the rest of the nation.</a:t>
            </a:r>
            <a:endParaRPr/>
          </a:p>
          <a:p>
            <a:pPr indent="0" lvl="0" marL="457200" rtl="0" algn="l">
              <a:lnSpc>
                <a:spcPct val="100000"/>
              </a:lnSpc>
              <a:spcBef>
                <a:spcPts val="0"/>
              </a:spcBef>
              <a:spcAft>
                <a:spcPts val="0"/>
              </a:spcAft>
              <a:buSzPts val="1400"/>
              <a:buNone/>
            </a:pPr>
            <a:r>
              <a:rPr lang="en-US"/>
              <a:t>  </a:t>
            </a:r>
            <a:endParaRPr/>
          </a:p>
          <a:p>
            <a:pPr indent="-228600" lvl="0" marL="457200" rtl="0" algn="l">
              <a:lnSpc>
                <a:spcPct val="100000"/>
              </a:lnSpc>
              <a:spcBef>
                <a:spcPts val="0"/>
              </a:spcBef>
              <a:spcAft>
                <a:spcPts val="0"/>
              </a:spcAft>
              <a:buSzPts val="1400"/>
              <a:buNone/>
            </a:pPr>
            <a:r>
              <a:rPr lang="en-US"/>
              <a:t>According to LGBT Funders and National Center for Transgender Equality and National Gay and Lesbian Task Force: </a:t>
            </a:r>
            <a:endParaRPr/>
          </a:p>
          <a:p>
            <a:pPr indent="-171450" lvl="0" marL="171450" rtl="0" algn="l">
              <a:lnSpc>
                <a:spcPct val="100000"/>
              </a:lnSpc>
              <a:spcBef>
                <a:spcPts val="0"/>
              </a:spcBef>
              <a:spcAft>
                <a:spcPts val="0"/>
              </a:spcAft>
              <a:buSzPts val="1400"/>
              <a:buChar char="•"/>
            </a:pPr>
            <a:r>
              <a:rPr lang="en-US"/>
              <a:t>Trans people, in the aggregate, are twice as likely to live in extreme poverty (earning under $10,000 a year) as the general U.S. population </a:t>
            </a:r>
            <a:endParaRPr/>
          </a:p>
          <a:p>
            <a:pPr indent="-171450" lvl="0" marL="171450" rtl="0" algn="l">
              <a:lnSpc>
                <a:spcPct val="100000"/>
              </a:lnSpc>
              <a:spcBef>
                <a:spcPts val="0"/>
              </a:spcBef>
              <a:spcAft>
                <a:spcPts val="0"/>
              </a:spcAft>
              <a:buSzPts val="1400"/>
              <a:buChar char="•"/>
            </a:pPr>
            <a:r>
              <a:rPr lang="en-US"/>
              <a:t>Latinx transgender people face seven times the poverty rate of the general population </a:t>
            </a:r>
            <a:endParaRPr/>
          </a:p>
          <a:p>
            <a:pPr indent="-171450" lvl="0" marL="171450" rtl="0" algn="l">
              <a:lnSpc>
                <a:spcPct val="100000"/>
              </a:lnSpc>
              <a:spcBef>
                <a:spcPts val="0"/>
              </a:spcBef>
              <a:spcAft>
                <a:spcPts val="0"/>
              </a:spcAft>
              <a:buSzPts val="1400"/>
              <a:buChar char="•"/>
            </a:pPr>
            <a:r>
              <a:rPr lang="en-US"/>
              <a:t>Black transgender people face eight times the poverty rate of the general population </a:t>
            </a:r>
            <a:endParaRPr/>
          </a:p>
          <a:p>
            <a:pPr indent="0" lvl="0" marL="457200" rtl="0" algn="l">
              <a:lnSpc>
                <a:spcPct val="100000"/>
              </a:lnSpc>
              <a:spcBef>
                <a:spcPts val="0"/>
              </a:spcBef>
              <a:spcAft>
                <a:spcPts val="0"/>
              </a:spcAft>
              <a:buSzPts val="1400"/>
              <a:buNone/>
            </a:pPr>
            <a:r>
              <a:rPr lang="en-US"/>
              <a:t>  </a:t>
            </a:r>
            <a:endParaRPr/>
          </a:p>
          <a:p>
            <a:pPr indent="-228600" lvl="0" marL="457200" rtl="0" algn="l">
              <a:lnSpc>
                <a:spcPct val="100000"/>
              </a:lnSpc>
              <a:spcBef>
                <a:spcPts val="0"/>
              </a:spcBef>
              <a:spcAft>
                <a:spcPts val="0"/>
              </a:spcAft>
              <a:buSzPts val="1400"/>
              <a:buNone/>
            </a:pPr>
            <a:r>
              <a:rPr lang="en-US"/>
              <a:t>According to the Human Rights Campaign </a:t>
            </a:r>
            <a:endParaRPr/>
          </a:p>
          <a:p>
            <a:pPr indent="-171450" lvl="0" marL="171450" rtl="0" algn="l">
              <a:lnSpc>
                <a:spcPct val="100000"/>
              </a:lnSpc>
              <a:spcBef>
                <a:spcPts val="0"/>
              </a:spcBef>
              <a:spcAft>
                <a:spcPts val="0"/>
              </a:spcAft>
              <a:buSzPts val="1400"/>
              <a:buChar char="•"/>
            </a:pPr>
            <a:r>
              <a:rPr lang="en-US"/>
              <a:t>While 72% of Americans are white, since 2013 only 20% of the trans people that have been victims of fatal violence in the U.S. have been white </a:t>
            </a:r>
            <a:endParaRPr/>
          </a:p>
          <a:p>
            <a:pPr indent="-171450" lvl="0" marL="171450" rtl="0" algn="l">
              <a:lnSpc>
                <a:spcPct val="100000"/>
              </a:lnSpc>
              <a:spcBef>
                <a:spcPts val="0"/>
              </a:spcBef>
              <a:spcAft>
                <a:spcPts val="0"/>
              </a:spcAft>
              <a:buSzPts val="1400"/>
              <a:buChar char="•"/>
            </a:pPr>
            <a:r>
              <a:rPr lang="en-US"/>
              <a:t>80% of the trans people that have been victims of fatal violence in the U.S. have been people of color</a:t>
            </a:r>
            <a:endParaRPr/>
          </a:p>
          <a:p>
            <a:pPr indent="0" lvl="0" marL="457200" rtl="0" algn="l">
              <a:lnSpc>
                <a:spcPct val="100000"/>
              </a:lnSpc>
              <a:spcBef>
                <a:spcPts val="0"/>
              </a:spcBef>
              <a:spcAft>
                <a:spcPts val="0"/>
              </a:spcAft>
              <a:buSzPts val="1400"/>
              <a:buNone/>
            </a:pPr>
            <a:r>
              <a:rPr lang="en-US"/>
              <a:t>  </a:t>
            </a:r>
            <a:endParaRPr/>
          </a:p>
          <a:p>
            <a:pPr indent="-228600" lvl="0" marL="457200" rtl="0" algn="l">
              <a:lnSpc>
                <a:spcPct val="100000"/>
              </a:lnSpc>
              <a:spcBef>
                <a:spcPts val="0"/>
              </a:spcBef>
              <a:spcAft>
                <a:spcPts val="0"/>
              </a:spcAft>
              <a:buSzPts val="1400"/>
              <a:buNone/>
            </a:pPr>
            <a:r>
              <a:rPr lang="en-US"/>
              <a:t>According to National Disability Institute </a:t>
            </a:r>
            <a:endParaRPr/>
          </a:p>
          <a:p>
            <a:pPr indent="-171450" lvl="0" marL="171450" rtl="0" algn="l">
              <a:lnSpc>
                <a:spcPct val="100000"/>
              </a:lnSpc>
              <a:spcBef>
                <a:spcPts val="0"/>
              </a:spcBef>
              <a:spcAft>
                <a:spcPts val="0"/>
              </a:spcAft>
              <a:buSzPts val="1400"/>
              <a:buChar char="•"/>
            </a:pPr>
            <a:r>
              <a:rPr lang="en-US"/>
              <a:t>24% of non-Hispanic white people with a disability live in poverty</a:t>
            </a:r>
            <a:endParaRPr/>
          </a:p>
          <a:p>
            <a:pPr indent="-171450" lvl="0" marL="171450" rtl="0" algn="l">
              <a:lnSpc>
                <a:spcPct val="100000"/>
              </a:lnSpc>
              <a:spcBef>
                <a:spcPts val="0"/>
              </a:spcBef>
              <a:spcAft>
                <a:spcPts val="0"/>
              </a:spcAft>
              <a:buSzPts val="1400"/>
              <a:buChar char="•"/>
            </a:pPr>
            <a:r>
              <a:rPr lang="en-US"/>
              <a:t>40% of African American people with a disability live in poverty </a:t>
            </a:r>
            <a:endParaRPr/>
          </a:p>
          <a:p>
            <a:pPr indent="0" lvl="0" marL="457200" rtl="0" algn="l">
              <a:lnSpc>
                <a:spcPct val="100000"/>
              </a:lnSpc>
              <a:spcBef>
                <a:spcPts val="0"/>
              </a:spcBef>
              <a:spcAft>
                <a:spcPts val="0"/>
              </a:spcAft>
              <a:buSzPts val="1400"/>
              <a:buNone/>
            </a:pPr>
            <a:r>
              <a:rPr lang="en-US"/>
              <a:t>  </a:t>
            </a:r>
            <a:endParaRPr/>
          </a:p>
          <a:p>
            <a:pPr indent="-171450" lvl="0" marL="171450" rtl="0" algn="l">
              <a:lnSpc>
                <a:spcPct val="100000"/>
              </a:lnSpc>
              <a:spcBef>
                <a:spcPts val="0"/>
              </a:spcBef>
              <a:spcAft>
                <a:spcPts val="0"/>
              </a:spcAft>
              <a:buSzPts val="1400"/>
              <a:buChar char="•"/>
            </a:pPr>
            <a:r>
              <a:rPr lang="en-US"/>
              <a:t>GIA feels that others’ strategies of combining considerations of race with other considerations (gender, disability, etc.) too often result in considerations of race being pushed into the background or ignored. </a:t>
            </a:r>
            <a:endParaRPr/>
          </a:p>
          <a:p>
            <a:pPr indent="-171450" lvl="0" marL="171450" rtl="0" algn="l">
              <a:lnSpc>
                <a:spcPct val="100000"/>
              </a:lnSpc>
              <a:spcBef>
                <a:spcPts val="0"/>
              </a:spcBef>
              <a:spcAft>
                <a:spcPts val="0"/>
              </a:spcAft>
              <a:buSzPts val="1400"/>
              <a:buChar char="•"/>
            </a:pPr>
            <a:r>
              <a:rPr lang="en-US"/>
              <a:t>For instance, studies by the U.S. Department of Labor and the American Association of University Women found that in the first two decades of affirmative action, the greatest growth in career and education has been experienced by white women, rather than by any racialized group. </a:t>
            </a:r>
            <a:endParaRPr/>
          </a:p>
          <a:p>
            <a:pPr indent="0" lvl="0" marL="457200" rtl="0" algn="l">
              <a:lnSpc>
                <a:spcPct val="100000"/>
              </a:lnSpc>
              <a:spcBef>
                <a:spcPts val="0"/>
              </a:spcBef>
              <a:spcAft>
                <a:spcPts val="0"/>
              </a:spcAft>
              <a:buSzPts val="1400"/>
              <a:buNone/>
            </a:pPr>
            <a:r>
              <a:rPr lang="en-US"/>
              <a:t>  </a:t>
            </a:r>
            <a:endParaRPr/>
          </a:p>
          <a:p>
            <a:pPr indent="-171450" lvl="0" marL="171450" rtl="0" algn="l">
              <a:lnSpc>
                <a:spcPct val="100000"/>
              </a:lnSpc>
              <a:spcBef>
                <a:spcPts val="0"/>
              </a:spcBef>
              <a:spcAft>
                <a:spcPts val="0"/>
              </a:spcAft>
              <a:buSzPts val="1400"/>
              <a:buChar char="•"/>
            </a:pPr>
            <a:r>
              <a:rPr lang="en-US"/>
              <a:t>The U.S.’ creation of race was established to keep oppressed peoples separate.  </a:t>
            </a:r>
            <a:endParaRPr/>
          </a:p>
          <a:p>
            <a:pPr indent="0" lvl="0" marL="457200" rtl="0" algn="l">
              <a:lnSpc>
                <a:spcPct val="100000"/>
              </a:lnSpc>
              <a:spcBef>
                <a:spcPts val="0"/>
              </a:spcBef>
              <a:spcAft>
                <a:spcPts val="0"/>
              </a:spcAft>
              <a:buSzPts val="1400"/>
              <a:buNone/>
            </a:pPr>
            <a:r>
              <a:rPr lang="en-US"/>
              <a:t>Unless we articulate our support for racialized peoples, while calling out this separation strategy, we inadvertently reinforce this separation strategy.  </a:t>
            </a:r>
            <a:endParaRPr/>
          </a:p>
          <a:p>
            <a:pPr indent="-171450" lvl="0" marL="171450" rtl="0" algn="l">
              <a:lnSpc>
                <a:spcPct val="100000"/>
              </a:lnSpc>
              <a:spcBef>
                <a:spcPts val="0"/>
              </a:spcBef>
              <a:spcAft>
                <a:spcPts val="0"/>
              </a:spcAft>
              <a:buSzPts val="1400"/>
              <a:buChar char="•"/>
            </a:pPr>
            <a:r>
              <a:rPr lang="en-US"/>
              <a:t>For instance, according to the 2014 Cooperative Congressional Election Study, nearly 70% of the self-identified non-Hispanic white women – those most helped by affirmative action - surveyed either somewhat or strongly opposed affirmative action for people of color. </a:t>
            </a:r>
            <a:endParaRPr/>
          </a:p>
          <a:p>
            <a:pPr indent="-171450" lvl="0" marL="171450" rtl="0" algn="l">
              <a:lnSpc>
                <a:spcPct val="100000"/>
              </a:lnSpc>
              <a:spcBef>
                <a:spcPts val="0"/>
              </a:spcBef>
              <a:spcAft>
                <a:spcPts val="0"/>
              </a:spcAft>
              <a:buSzPts val="1400"/>
              <a:buChar char="•"/>
            </a:pPr>
            <a:r>
              <a:rPr lang="en-US"/>
              <a:t>This is an example of an all too frequent phenomenon – the use of race as the means to convince people who are being helped by a policy or practice to disavow that policy or practice as a give-away for people of color.  </a:t>
            </a:r>
            <a:endParaRPr/>
          </a:p>
          <a:p>
            <a:pPr indent="-171450" lvl="0" marL="171450" rtl="0" algn="l">
              <a:lnSpc>
                <a:spcPct val="100000"/>
              </a:lnSpc>
              <a:spcBef>
                <a:spcPts val="0"/>
              </a:spcBef>
              <a:spcAft>
                <a:spcPts val="0"/>
              </a:spcAft>
              <a:buSzPts val="1400"/>
              <a:buChar char="•"/>
            </a:pPr>
            <a:r>
              <a:rPr lang="en-US"/>
              <a:t>Another example: According to the Center on Budget and Policy Priorities, white people made up the largest share - 52% - of people lifted from poverty by safety-net programs, while black people made up less than a quarter of that share. </a:t>
            </a:r>
            <a:endParaRPr/>
          </a:p>
          <a:p>
            <a:pPr indent="-171450" lvl="0" marL="171450" rtl="0" algn="l">
              <a:lnSpc>
                <a:spcPct val="100000"/>
              </a:lnSpc>
              <a:spcBef>
                <a:spcPts val="0"/>
              </a:spcBef>
              <a:spcAft>
                <a:spcPts val="0"/>
              </a:spcAft>
              <a:buSzPts val="1400"/>
              <a:buChar char="•"/>
            </a:pPr>
            <a:r>
              <a:rPr lang="en-US"/>
              <a:t>When it comes to receiving Medicaid, white people make up about 43% of recipients.</a:t>
            </a:r>
            <a:endParaRPr/>
          </a:p>
          <a:p>
            <a:pPr indent="-171450" lvl="0" marL="171450" rtl="0" algn="l">
              <a:lnSpc>
                <a:spcPct val="100000"/>
              </a:lnSpc>
              <a:spcBef>
                <a:spcPts val="0"/>
              </a:spcBef>
              <a:spcAft>
                <a:spcPts val="0"/>
              </a:spcAft>
              <a:buSzPts val="1400"/>
              <a:buChar char="•"/>
            </a:pPr>
            <a:r>
              <a:rPr lang="en-US"/>
              <a:t>According to the U.S. Department of Agriculture, white people made up the largest share (36.2%) of any ethnic group receiving benefits from the Supplemental Nutrition Assistance Program – commonly called food stamps.</a:t>
            </a:r>
            <a:endParaRPr/>
          </a:p>
          <a:p>
            <a:pPr indent="0" lvl="0" marL="457200" rtl="0" algn="l">
              <a:lnSpc>
                <a:spcPct val="100000"/>
              </a:lnSpc>
              <a:spcBef>
                <a:spcPts val="0"/>
              </a:spcBef>
              <a:spcAft>
                <a:spcPts val="0"/>
              </a:spcAft>
              <a:buSzPts val="1400"/>
              <a:buNone/>
            </a:pPr>
            <a:r>
              <a:rPr lang="en-US"/>
              <a:t>  </a:t>
            </a:r>
            <a:endParaRPr/>
          </a:p>
          <a:p>
            <a:pPr indent="-171450" lvl="0" marL="171450" rtl="0" algn="l">
              <a:lnSpc>
                <a:spcPct val="100000"/>
              </a:lnSpc>
              <a:spcBef>
                <a:spcPts val="0"/>
              </a:spcBef>
              <a:spcAft>
                <a:spcPts val="0"/>
              </a:spcAft>
              <a:buSzPts val="1400"/>
              <a:buChar char="•"/>
            </a:pPr>
            <a:r>
              <a:rPr lang="en-US"/>
              <a:t>A 2018 study conducted by researchers at Stanford University and University of California, Berkeley, found that whites’ decreasing support for social safety net programs correlated with increasing racial resentment.</a:t>
            </a:r>
            <a:endParaRPr/>
          </a:p>
          <a:p>
            <a:pPr indent="-171450" lvl="0" marL="171450" rtl="0" algn="l">
              <a:lnSpc>
                <a:spcPct val="100000"/>
              </a:lnSpc>
              <a:spcBef>
                <a:spcPts val="0"/>
              </a:spcBef>
              <a:spcAft>
                <a:spcPts val="0"/>
              </a:spcAft>
              <a:buSzPts val="1400"/>
              <a:buChar char="•"/>
            </a:pPr>
            <a:r>
              <a:rPr lang="en-US"/>
              <a:t>The study found that when white participants were told that whites continue to be the “largest single ethnic group in the United States,” they proposed cutting $28 million from federal welfare spending. </a:t>
            </a:r>
            <a:endParaRPr/>
          </a:p>
          <a:p>
            <a:pPr indent="-171450" lvl="0" marL="171450" rtl="0" algn="l">
              <a:lnSpc>
                <a:spcPct val="100000"/>
              </a:lnSpc>
              <a:spcBef>
                <a:spcPts val="0"/>
              </a:spcBef>
              <a:spcAft>
                <a:spcPts val="0"/>
              </a:spcAft>
              <a:buSzPts val="1400"/>
              <a:buChar char="•"/>
            </a:pPr>
            <a:r>
              <a:rPr lang="en-US"/>
              <a:t>Those told that whites’ population share is “substantially declining” proposed cutting $51 million.</a:t>
            </a:r>
            <a:endParaRPr/>
          </a:p>
          <a:p>
            <a:pPr indent="-171450" lvl="0" marL="171450" rtl="0" algn="l">
              <a:lnSpc>
                <a:spcPct val="100000"/>
              </a:lnSpc>
              <a:spcBef>
                <a:spcPts val="0"/>
              </a:spcBef>
              <a:spcAft>
                <a:spcPts val="0"/>
              </a:spcAft>
              <a:buSzPts val="1400"/>
              <a:buChar char="•"/>
            </a:pPr>
            <a:r>
              <a:rPr lang="en-US"/>
              <a:t>The study also found whites were less likely to support programs that benefited minorities if they had been told that the achievement gap between white and minority incomes is closing.</a:t>
            </a:r>
            <a:endParaRPr/>
          </a:p>
          <a:p>
            <a:pPr indent="-171450" lvl="0" marL="171450" rtl="0" algn="l">
              <a:lnSpc>
                <a:spcPct val="100000"/>
              </a:lnSpc>
              <a:spcBef>
                <a:spcPts val="0"/>
              </a:spcBef>
              <a:spcAft>
                <a:spcPts val="0"/>
              </a:spcAft>
              <a:buSzPts val="1400"/>
              <a:buChar char="•"/>
            </a:pPr>
            <a:r>
              <a:rPr lang="en-US"/>
              <a:t>White participants who opposed a welfare program benefiting minorities went on to support a program benefiting whites.</a:t>
            </a:r>
            <a:endParaRPr/>
          </a:p>
          <a:p>
            <a:pPr indent="0" lvl="0" marL="457200" rtl="0" algn="l">
              <a:lnSpc>
                <a:spcPct val="100000"/>
              </a:lnSpc>
              <a:spcBef>
                <a:spcPts val="0"/>
              </a:spcBef>
              <a:spcAft>
                <a:spcPts val="0"/>
              </a:spcAft>
              <a:buSzPts val="1400"/>
              <a:buNone/>
            </a:pPr>
            <a:r>
              <a:rPr lang="en-US"/>
              <a:t>  </a:t>
            </a:r>
            <a:endParaRPr/>
          </a:p>
          <a:p>
            <a:pPr indent="0" lvl="0" marL="0" rtl="0" algn="l">
              <a:lnSpc>
                <a:spcPct val="80000"/>
              </a:lnSpc>
              <a:spcBef>
                <a:spcPts val="0"/>
              </a:spcBef>
              <a:spcAft>
                <a:spcPts val="0"/>
              </a:spcAft>
              <a:buSzPts val="1400"/>
              <a:buNone/>
            </a:pPr>
            <a:r>
              <a:rPr lang="en-US"/>
              <a:t>GIA believes that all oppressed groups should benefit from assistance efforts.  We give primacy to race because racism is the means by which oppressed groups are manipulated into opposing programs that assist them. Therefore, Grantmakers in the Arts’ equity work – including our discussions of support for trans artists, artists with disabilities and for disability arts – is NOT race-exclusive but IS race-explicit. GIA’s vision for the future of our work in support of racial equity in arts funding is to increasingly reveal how that the liberation of all oppressed people is interdependent.  </a:t>
            </a:r>
            <a:endParaRPr/>
          </a:p>
        </p:txBody>
      </p:sp>
      <p:sp>
        <p:nvSpPr>
          <p:cNvPr id="596" name="Google Shape;596;p18: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19: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03" name="Google Shape;603;p19: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u="sng"/>
              <a:t>5 minutes: EDDIE</a:t>
            </a:r>
            <a:endParaRPr/>
          </a:p>
          <a:p>
            <a:pPr indent="0" lvl="0" marL="0" rtl="0" algn="l">
              <a:lnSpc>
                <a:spcPct val="80000"/>
              </a:lnSpc>
              <a:spcBef>
                <a:spcPts val="0"/>
              </a:spcBef>
              <a:spcAft>
                <a:spcPts val="0"/>
              </a:spcAft>
              <a:buSzPts val="1400"/>
              <a:buNone/>
            </a:pPr>
            <a:r>
              <a:t/>
            </a:r>
            <a:endParaRPr u="sng"/>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Within other oppressed peoples’ communities (including women, members of the lgbtqi community, people with disabilities, and others), people of color still face the worst social outcomes. </a:t>
            </a:r>
            <a:endParaRPr sz="1800">
              <a:latin typeface="Cambria"/>
              <a:ea typeface="Cambria"/>
              <a:cs typeface="Cambria"/>
              <a:sym typeface="Cambria"/>
            </a:endParaRPr>
          </a:p>
          <a:p>
            <a:pPr indent="-228600" lvl="0" marL="228600" marR="0" rtl="0" algn="l">
              <a:lnSpc>
                <a:spcPct val="107000"/>
              </a:lnSpc>
              <a:spcBef>
                <a:spcPts val="0"/>
              </a:spcBef>
              <a:spcAft>
                <a:spcPts val="0"/>
              </a:spcAft>
              <a:buSzPts val="1400"/>
              <a:buNone/>
            </a:pPr>
            <a:r>
              <a:rPr lang="en-US" sz="1800">
                <a:latin typeface="Arial"/>
                <a:ea typeface="Arial"/>
                <a:cs typeface="Arial"/>
                <a:sym typeface="Arial"/>
              </a:rPr>
              <a:t>For instance, according to the Institute for Women’s Policy Research: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Median weekly earnings of white women are 81.5% of the median weekly earnings of white men</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Median weekly earnings of Black women are 65.3% of the median weekly earnings of white men</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Median weekly earnings of Latinx women are 61.6% of the median weekly earnings of white men</a:t>
            </a:r>
            <a:endParaRPr sz="1800">
              <a:latin typeface="Cambria"/>
              <a:ea typeface="Cambria"/>
              <a:cs typeface="Cambria"/>
              <a:sym typeface="Cambria"/>
            </a:endParaRPr>
          </a:p>
          <a:p>
            <a:pPr indent="228600" lvl="0" marL="0" marR="0" rtl="0" algn="l">
              <a:lnSpc>
                <a:spcPct val="107000"/>
              </a:lnSpc>
              <a:spcBef>
                <a:spcPts val="800"/>
              </a:spcBef>
              <a:spcAft>
                <a:spcPts val="0"/>
              </a:spcAft>
              <a:buSzPts val="1400"/>
              <a:buNone/>
            </a:pPr>
            <a:r>
              <a:rPr lang="en-US" sz="1800">
                <a:latin typeface="Arial"/>
                <a:ea typeface="Arial"/>
                <a:cs typeface="Arial"/>
                <a:sym typeface="Arial"/>
              </a:rPr>
              <a:t>According to the National Coalition Against Domestic Violence: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American Indian and Alaska Native women experience assault and domestic violence at much higher rates than women of any other ethnicity.</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Over 84% of Native women experience violence during their lifetimes.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On some reservations in the United States, the murder rate of Native women is 10 times higher than in the rest of the nation.</a:t>
            </a:r>
            <a:endParaRPr sz="1800">
              <a:latin typeface="Cambria"/>
              <a:ea typeface="Cambria"/>
              <a:cs typeface="Cambria"/>
              <a:sym typeface="Cambria"/>
            </a:endParaRPr>
          </a:p>
          <a:p>
            <a:pPr indent="-228600" lvl="0" marL="457200" marR="0" rtl="0" algn="l">
              <a:lnSpc>
                <a:spcPct val="107000"/>
              </a:lnSpc>
              <a:spcBef>
                <a:spcPts val="0"/>
              </a:spcBef>
              <a:spcAft>
                <a:spcPts val="0"/>
              </a:spcAft>
              <a:buSzPts val="1400"/>
              <a:buNone/>
            </a:pPr>
            <a:r>
              <a:rPr lang="en-US" sz="1800">
                <a:latin typeface="Arial"/>
                <a:ea typeface="Arial"/>
                <a:cs typeface="Arial"/>
                <a:sym typeface="Arial"/>
              </a:rPr>
              <a:t> </a:t>
            </a:r>
            <a:endParaRPr sz="1800">
              <a:latin typeface="Cambria"/>
              <a:ea typeface="Cambria"/>
              <a:cs typeface="Cambria"/>
              <a:sym typeface="Cambria"/>
            </a:endParaRPr>
          </a:p>
          <a:p>
            <a:pPr indent="-228600" lvl="0" marL="228600" marR="0" rtl="0" algn="l">
              <a:lnSpc>
                <a:spcPct val="107000"/>
              </a:lnSpc>
              <a:spcBef>
                <a:spcPts val="0"/>
              </a:spcBef>
              <a:spcAft>
                <a:spcPts val="0"/>
              </a:spcAft>
              <a:buSzPts val="1400"/>
              <a:buNone/>
            </a:pPr>
            <a:r>
              <a:rPr lang="en-US" sz="1800">
                <a:latin typeface="Arial"/>
                <a:ea typeface="Arial"/>
                <a:cs typeface="Arial"/>
                <a:sym typeface="Arial"/>
              </a:rPr>
              <a:t>According to LGBT Funders and </a:t>
            </a:r>
            <a:r>
              <a:rPr lang="en-US" sz="1800">
                <a:solidFill>
                  <a:srgbClr val="000000"/>
                </a:solidFill>
                <a:latin typeface="Arial"/>
                <a:ea typeface="Arial"/>
                <a:cs typeface="Arial"/>
                <a:sym typeface="Arial"/>
              </a:rPr>
              <a:t>National Center for Transgender Equality and National Gay and Lesbian Task Force: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Trans people, in the aggregate, are twice as likely to live in extreme poverty (earning under $10,000 a year) as the general U.S. population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Latinx transgender people face seven times the poverty rate of the general population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Black transgender people face eight times the poverty rate of the general population </a:t>
            </a:r>
            <a:endParaRPr sz="1800">
              <a:latin typeface="Cambria"/>
              <a:ea typeface="Cambria"/>
              <a:cs typeface="Cambria"/>
              <a:sym typeface="Cambria"/>
            </a:endParaRPr>
          </a:p>
          <a:p>
            <a:pPr indent="-228600" lvl="0" marL="228600" marR="0" rtl="0" algn="l">
              <a:lnSpc>
                <a:spcPct val="107000"/>
              </a:lnSpc>
              <a:spcBef>
                <a:spcPts val="0"/>
              </a:spcBef>
              <a:spcAft>
                <a:spcPts val="0"/>
              </a:spcAft>
              <a:buSzPts val="1400"/>
              <a:buNone/>
            </a:pPr>
            <a:r>
              <a:rPr lang="en-US" sz="1800">
                <a:latin typeface="Arial"/>
                <a:ea typeface="Arial"/>
                <a:cs typeface="Arial"/>
                <a:sym typeface="Arial"/>
              </a:rPr>
              <a:t> </a:t>
            </a:r>
            <a:endParaRPr sz="1800">
              <a:latin typeface="Cambria"/>
              <a:ea typeface="Cambria"/>
              <a:cs typeface="Cambria"/>
              <a:sym typeface="Cambria"/>
            </a:endParaRPr>
          </a:p>
          <a:p>
            <a:pPr indent="228600" lvl="0" marL="0" marR="0" rtl="0" algn="l">
              <a:lnSpc>
                <a:spcPct val="107000"/>
              </a:lnSpc>
              <a:spcBef>
                <a:spcPts val="0"/>
              </a:spcBef>
              <a:spcAft>
                <a:spcPts val="0"/>
              </a:spcAft>
              <a:buSzPts val="1400"/>
              <a:buNone/>
            </a:pPr>
            <a:r>
              <a:rPr lang="en-US" sz="1800">
                <a:latin typeface="Arial"/>
                <a:ea typeface="Arial"/>
                <a:cs typeface="Arial"/>
                <a:sym typeface="Arial"/>
              </a:rPr>
              <a:t>According to the Human Rights Campaign</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While 72% of Americans are white, since 2013 only 20% of the trans people that have been victims of fatal violence in the U.S. have been white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80% of the trans people that have been victims of fatal violence in the U.S. have been people of color</a:t>
            </a:r>
            <a:endParaRPr sz="1800">
              <a:latin typeface="Cambria"/>
              <a:ea typeface="Cambria"/>
              <a:cs typeface="Cambria"/>
              <a:sym typeface="Cambria"/>
            </a:endParaRPr>
          </a:p>
          <a:p>
            <a:pPr indent="0" lvl="0" marL="0" marR="0" rtl="0" algn="l">
              <a:lnSpc>
                <a:spcPct val="107000"/>
              </a:lnSpc>
              <a:spcBef>
                <a:spcPts val="0"/>
              </a:spcBef>
              <a:spcAft>
                <a:spcPts val="0"/>
              </a:spcAft>
              <a:buSzPts val="1400"/>
              <a:buNone/>
            </a:pPr>
            <a:r>
              <a:rPr lang="en-US" sz="1800">
                <a:latin typeface="Arial"/>
                <a:ea typeface="Arial"/>
                <a:cs typeface="Arial"/>
                <a:sym typeface="Arial"/>
              </a:rPr>
              <a:t> </a:t>
            </a:r>
            <a:endParaRPr sz="1800">
              <a:latin typeface="Cambria"/>
              <a:ea typeface="Cambria"/>
              <a:cs typeface="Cambria"/>
              <a:sym typeface="Cambria"/>
            </a:endParaRPr>
          </a:p>
          <a:p>
            <a:pPr indent="228600" lvl="0" marL="0" marR="0" rtl="0" algn="l">
              <a:lnSpc>
                <a:spcPct val="107000"/>
              </a:lnSpc>
              <a:spcBef>
                <a:spcPts val="0"/>
              </a:spcBef>
              <a:spcAft>
                <a:spcPts val="0"/>
              </a:spcAft>
              <a:buSzPts val="1400"/>
              <a:buNone/>
            </a:pPr>
            <a:r>
              <a:rPr lang="en-US" sz="1800">
                <a:latin typeface="Arial"/>
                <a:ea typeface="Arial"/>
                <a:cs typeface="Arial"/>
                <a:sym typeface="Arial"/>
              </a:rPr>
              <a:t>According to National Disability Institute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24% of non-Hispanic white people with a disability live in poverty</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40% of African American people with a disability live in poverty </a:t>
            </a:r>
            <a:endParaRPr sz="1800">
              <a:latin typeface="Cambria"/>
              <a:ea typeface="Cambria"/>
              <a:cs typeface="Cambria"/>
              <a:sym typeface="Cambria"/>
            </a:endParaRPr>
          </a:p>
        </p:txBody>
      </p:sp>
      <p:sp>
        <p:nvSpPr>
          <p:cNvPr id="604" name="Google Shape;604;p19: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52" name="Google Shape;452;p2: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Introduction: 30 minutes (12 – 12:30):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Welcome, intro facilitators + presenters, land acknowledgement (Share link: To learn more about Native land, https://native-land.ca/), community accountability (3 minutes): Eddie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Jam Board/Break out Groups: Introductory activity/Getting to know each other in small break-outs: (15 minutes): Cardozie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&amp; goals (3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453" name="Google Shape;453;p2: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p20: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11" name="Google Shape;611;p20: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u="sng"/>
              <a:t>5 minutes: EDDIE</a:t>
            </a:r>
            <a:endParaRPr/>
          </a:p>
          <a:p>
            <a:pPr indent="0" lvl="0" marL="0" rtl="0" algn="l">
              <a:lnSpc>
                <a:spcPct val="80000"/>
              </a:lnSpc>
              <a:spcBef>
                <a:spcPts val="0"/>
              </a:spcBef>
              <a:spcAft>
                <a:spcPts val="0"/>
              </a:spcAft>
              <a:buSzPts val="1400"/>
              <a:buNone/>
            </a:pPr>
            <a:r>
              <a:t/>
            </a:r>
            <a:endParaRPr u="sng"/>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GIA feels that others’ strategies of combining considerations of race with other considerations (gender, disability, etc.) too often result in considerations of race being pushed into the background or ignored.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For instance, studies by the U.S. Department of Labor and the American Association of University Women found that in the first two decades of affirmative action, the greatest growth in career and education has been experienced by white women, rather than by any racialized group. </a:t>
            </a:r>
            <a:endParaRPr sz="1800">
              <a:latin typeface="Cambria"/>
              <a:ea typeface="Cambria"/>
              <a:cs typeface="Cambria"/>
              <a:sym typeface="Cambria"/>
            </a:endParaRPr>
          </a:p>
          <a:p>
            <a:pPr indent="-254000" lvl="0" marL="342900" marR="0" rtl="0" algn="l">
              <a:lnSpc>
                <a:spcPct val="107000"/>
              </a:lnSpc>
              <a:spcBef>
                <a:spcPts val="800"/>
              </a:spcBef>
              <a:spcAft>
                <a:spcPts val="0"/>
              </a:spcAft>
              <a:buSzPts val="1400"/>
              <a:buFont typeface="Courier New"/>
              <a:buNone/>
            </a:pPr>
            <a:r>
              <a:t/>
            </a:r>
            <a:endParaRPr sz="1800">
              <a:latin typeface="Cambria"/>
              <a:ea typeface="Cambria"/>
              <a:cs typeface="Cambria"/>
              <a:sym typeface="Cambria"/>
            </a:endParaRPr>
          </a:p>
        </p:txBody>
      </p:sp>
      <p:sp>
        <p:nvSpPr>
          <p:cNvPr id="612" name="Google Shape;612;p20: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21: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19" name="Google Shape;619;p21: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u="sng"/>
              <a:t>5 minutes: EDDIE</a:t>
            </a:r>
            <a:endParaRPr/>
          </a:p>
          <a:p>
            <a:pPr indent="0" lvl="0" marL="0" rtl="0" algn="l">
              <a:lnSpc>
                <a:spcPct val="80000"/>
              </a:lnSpc>
              <a:spcBef>
                <a:spcPts val="0"/>
              </a:spcBef>
              <a:spcAft>
                <a:spcPts val="0"/>
              </a:spcAft>
              <a:buSzPts val="1400"/>
              <a:buNone/>
            </a:pPr>
            <a:r>
              <a:t/>
            </a:r>
            <a:endParaRPr u="sng"/>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The U.S.’ creation of race was established to keep oppressed peoples separate.  </a:t>
            </a:r>
            <a:endParaRPr sz="1800">
              <a:latin typeface="Cambria"/>
              <a:ea typeface="Cambria"/>
              <a:cs typeface="Cambria"/>
              <a:sym typeface="Cambria"/>
            </a:endParaRPr>
          </a:p>
          <a:p>
            <a:pPr indent="-228600" lvl="0" marL="228600" marR="0" rtl="0" algn="l">
              <a:lnSpc>
                <a:spcPct val="107000"/>
              </a:lnSpc>
              <a:spcBef>
                <a:spcPts val="0"/>
              </a:spcBef>
              <a:spcAft>
                <a:spcPts val="0"/>
              </a:spcAft>
              <a:buSzPts val="1400"/>
              <a:buNone/>
            </a:pPr>
            <a:r>
              <a:rPr lang="en-US" sz="1800">
                <a:latin typeface="Arial"/>
                <a:ea typeface="Arial"/>
                <a:cs typeface="Arial"/>
                <a:sym typeface="Arial"/>
              </a:rPr>
              <a:t>Unless we articulate our support for racialized peoples, while calling out this separation strategy, we inadvertently reinforce this separation strategy.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For instance, </a:t>
            </a:r>
            <a:r>
              <a:rPr lang="en-US" sz="1800">
                <a:solidFill>
                  <a:srgbClr val="000000"/>
                </a:solidFill>
                <a:latin typeface="Arial"/>
                <a:ea typeface="Arial"/>
                <a:cs typeface="Arial"/>
                <a:sym typeface="Arial"/>
              </a:rPr>
              <a:t>according to the 2014 Cooperative Congressional Election Study, nearly 70% of the self-identified non-Hispanic white women – those most helped by affirmative action - surveyed either somewhat or strongly opposed affirmative action for people of color.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This is an example of an all too frequent phenomenon – the use of race as the means to convince people who are being helped by a policy or practice to disavow that policy or practice as a give-away for people of color.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Another example: According to the Center on Budget and Policy Priorities, white people made up the largest share - 52% - of people lifted from poverty by safety-net programs, while black people made up less than a quarter of that share.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When it comes to receiving Medicaid, white people make up about 43% of recipients.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According to the U.S. Department of Agriculture, white people made up the largest share (36.2%) of any ethnic group receiving benefits from the Supplemental Nutrition Assistance Program – commonly called food stamps.</a:t>
            </a:r>
            <a:endParaRPr sz="1800">
              <a:latin typeface="Cambria"/>
              <a:ea typeface="Cambria"/>
              <a:cs typeface="Cambria"/>
              <a:sym typeface="Cambria"/>
            </a:endParaRPr>
          </a:p>
          <a:p>
            <a:pPr indent="-228600" lvl="0" marL="457200" marR="0" rtl="0" algn="l">
              <a:lnSpc>
                <a:spcPct val="107000"/>
              </a:lnSpc>
              <a:spcBef>
                <a:spcPts val="0"/>
              </a:spcBef>
              <a:spcAft>
                <a:spcPts val="0"/>
              </a:spcAft>
              <a:buSzPts val="1400"/>
              <a:buNone/>
            </a:pPr>
            <a:r>
              <a:rPr lang="en-US" sz="1800">
                <a:latin typeface="Arial"/>
                <a:ea typeface="Arial"/>
                <a:cs typeface="Arial"/>
                <a:sym typeface="Arial"/>
              </a:rPr>
              <a:t>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A 2018 study conducted by researchers at Stanford University and University of California, Berkeley, found that whites’ decreasing support for social safety net programs correlated with increasing racial resentment.</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The study found that when white participants were told that whites continue to be the “largest single ethnic group in the United States,” they proposed cutting $28 million from federal welfare spending.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Those told that whites’ population share is “substantially declining” proposed cutting $51 million.</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The study also found whites were less likely to support programs that benefited minorities if they had been told that the achievement gap between white and minority incomes is closing.</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White participants who opposed a welfare program benefiting minorities went on to support a program benefiting whites.</a:t>
            </a:r>
            <a:endParaRPr sz="1800">
              <a:latin typeface="Cambria"/>
              <a:ea typeface="Cambria"/>
              <a:cs typeface="Cambria"/>
              <a:sym typeface="Cambria"/>
            </a:endParaRPr>
          </a:p>
          <a:p>
            <a:pPr indent="-254000" lvl="0" marL="342900" marR="0" rtl="0" algn="l">
              <a:lnSpc>
                <a:spcPct val="107000"/>
              </a:lnSpc>
              <a:spcBef>
                <a:spcPts val="0"/>
              </a:spcBef>
              <a:spcAft>
                <a:spcPts val="0"/>
              </a:spcAft>
              <a:buSzPts val="1400"/>
              <a:buFont typeface="Courier New"/>
              <a:buNone/>
            </a:pPr>
            <a:r>
              <a:t/>
            </a:r>
            <a:endParaRPr sz="1800">
              <a:latin typeface="Cambria"/>
              <a:ea typeface="Cambria"/>
              <a:cs typeface="Cambria"/>
              <a:sym typeface="Cambria"/>
            </a:endParaRPr>
          </a:p>
        </p:txBody>
      </p:sp>
      <p:sp>
        <p:nvSpPr>
          <p:cNvPr id="620" name="Google Shape;620;p21: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2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27" name="Google Shape;627;p22: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342900" lvl="0" marL="342900" marR="0" rtl="0" algn="l">
              <a:lnSpc>
                <a:spcPct val="100000"/>
              </a:lnSpc>
              <a:spcBef>
                <a:spcPts val="0"/>
              </a:spcBef>
              <a:spcAft>
                <a:spcPts val="0"/>
              </a:spcAft>
              <a:buSzPts val="1400"/>
              <a:buNone/>
            </a:pPr>
            <a:r>
              <a:rPr b="1" lang="en-US" sz="1100">
                <a:latin typeface="Arial"/>
                <a:ea typeface="Arial"/>
                <a:cs typeface="Arial"/>
                <a:sym typeface="Arial"/>
              </a:rPr>
              <a:t>True North EDI </a:t>
            </a:r>
            <a:endParaRPr/>
          </a:p>
          <a:p>
            <a:pPr indent="-342900" lvl="0" marL="342900" marR="0" rtl="0" algn="l">
              <a:lnSpc>
                <a:spcPct val="100000"/>
              </a:lnSpc>
              <a:spcBef>
                <a:spcPts val="0"/>
              </a:spcBef>
              <a:spcAft>
                <a:spcPts val="0"/>
              </a:spcAft>
              <a:buSzPts val="1400"/>
              <a:buNone/>
            </a:pPr>
            <a:r>
              <a:rPr b="1" lang="en-US" sz="1100">
                <a:latin typeface="Arial"/>
                <a:ea typeface="Arial"/>
                <a:cs typeface="Arial"/>
                <a:sym typeface="Arial"/>
              </a:rPr>
              <a:t>Barriers to Talking about Race: 30 minutes (1 – 1:30) </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Having the conversation about race: barriers, messages, etc.: Cardozie </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Screen share: James Baldwin video: </a:t>
            </a:r>
            <a:r>
              <a:rPr i="1" lang="en-US" sz="1100">
                <a:latin typeface="Arial"/>
                <a:ea typeface="Arial"/>
                <a:cs typeface="Arial"/>
                <a:sym typeface="Arial"/>
              </a:rPr>
              <a:t>debunking who is and isn’t “racist” pivot to racist actions, practices, policies (set up to Kendi’s work)</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4 break-out rooms:</a:t>
            </a:r>
            <a:endParaRPr sz="1100">
              <a:latin typeface="Cambria"/>
              <a:ea typeface="Cambria"/>
              <a:cs typeface="Cambria"/>
              <a:sym typeface="Cambria"/>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Discussion of video: What did you observe or notice about this interaction? What played out?</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In unpacking, we do see why we lead with race, in practice? </a:t>
            </a:r>
            <a:endParaRPr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628" name="Google Shape;628;p22: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23: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p23: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0000"/>
              </a:lnSpc>
              <a:spcBef>
                <a:spcPts val="0"/>
              </a:spcBef>
              <a:spcAft>
                <a:spcPts val="0"/>
              </a:spcAft>
              <a:buClr>
                <a:srgbClr val="000000"/>
              </a:buClr>
              <a:buSzPts val="1400"/>
              <a:buFont typeface="Arial"/>
              <a:buNone/>
            </a:pPr>
            <a:r>
              <a:rPr b="1" lang="en-US" sz="1100">
                <a:latin typeface="Arial"/>
                <a:ea typeface="Arial"/>
                <a:cs typeface="Arial"/>
                <a:sym typeface="Arial"/>
              </a:rPr>
              <a:t>True North EDI </a:t>
            </a:r>
            <a:endParaRPr/>
          </a:p>
          <a:p>
            <a:pPr indent="-342900" lvl="0" marL="342900" marR="0" rtl="0" algn="l">
              <a:lnSpc>
                <a:spcPct val="100000"/>
              </a:lnSpc>
              <a:spcBef>
                <a:spcPts val="0"/>
              </a:spcBef>
              <a:spcAft>
                <a:spcPts val="0"/>
              </a:spcAft>
              <a:buSzPts val="1400"/>
              <a:buNone/>
            </a:pPr>
            <a:r>
              <a:rPr b="1" lang="en-US" sz="1100">
                <a:latin typeface="Arial"/>
                <a:ea typeface="Arial"/>
                <a:cs typeface="Arial"/>
                <a:sym typeface="Arial"/>
              </a:rPr>
              <a:t>Barriers to Talking about Race: 30 minutes (1 – 1:30) </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Having the conversation about race: barriers, messages, etc.: Cardozie </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Screen share: James Baldwin video: </a:t>
            </a:r>
            <a:r>
              <a:rPr i="1" lang="en-US" sz="1100">
                <a:latin typeface="Arial"/>
                <a:ea typeface="Arial"/>
                <a:cs typeface="Arial"/>
                <a:sym typeface="Arial"/>
              </a:rPr>
              <a:t>debunking who is and isn’t “racist” pivot to racist actions, practices, policies (set up to Kendi’s work)</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4 break-out rooms:</a:t>
            </a:r>
            <a:endParaRPr sz="1100">
              <a:latin typeface="Cambria"/>
              <a:ea typeface="Cambria"/>
              <a:cs typeface="Cambria"/>
              <a:sym typeface="Cambria"/>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Discussion of video: What did you observe or notice about this interaction? What played out?</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In unpacking, we do see why we lead with race, in practice? </a:t>
            </a:r>
            <a:endParaRPr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d1c9da2ca9_1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3" name="Google Shape;643;gd1c9da2ca9_1_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0000"/>
              </a:lnSpc>
              <a:spcBef>
                <a:spcPts val="0"/>
              </a:spcBef>
              <a:spcAft>
                <a:spcPts val="0"/>
              </a:spcAft>
              <a:buClr>
                <a:srgbClr val="000000"/>
              </a:buClr>
              <a:buSzPts val="1400"/>
              <a:buFont typeface="Arial"/>
              <a:buNone/>
            </a:pPr>
            <a:r>
              <a:rPr b="1" lang="en-US" sz="1100">
                <a:latin typeface="Arial"/>
                <a:ea typeface="Arial"/>
                <a:cs typeface="Arial"/>
                <a:sym typeface="Arial"/>
              </a:rPr>
              <a:t>True North EDI </a:t>
            </a:r>
            <a:endParaRPr/>
          </a:p>
          <a:p>
            <a:pPr indent="-342900" lvl="0" marL="342900" marR="0" rtl="0" algn="l">
              <a:lnSpc>
                <a:spcPct val="100000"/>
              </a:lnSpc>
              <a:spcBef>
                <a:spcPts val="0"/>
              </a:spcBef>
              <a:spcAft>
                <a:spcPts val="0"/>
              </a:spcAft>
              <a:buSzPts val="1400"/>
              <a:buNone/>
            </a:pPr>
            <a:r>
              <a:rPr b="1" lang="en-US" sz="1100">
                <a:latin typeface="Arial"/>
                <a:ea typeface="Arial"/>
                <a:cs typeface="Arial"/>
                <a:sym typeface="Arial"/>
              </a:rPr>
              <a:t>Barriers to Talking about Race: 30 minutes (1 – 1:30) </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Having the conversation about race: barriers, messages, etc.: Cardozie </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Screen share: James Baldwin video: </a:t>
            </a:r>
            <a:r>
              <a:rPr i="1" lang="en-US" sz="1100">
                <a:latin typeface="Arial"/>
                <a:ea typeface="Arial"/>
                <a:cs typeface="Arial"/>
                <a:sym typeface="Arial"/>
              </a:rPr>
              <a:t>debunking who is and isn’t “racist” pivot to racist actions, practices, policies (set up to Kendi’s work)</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4 break-out rooms:</a:t>
            </a:r>
            <a:endParaRPr sz="1100">
              <a:latin typeface="Cambria"/>
              <a:ea typeface="Cambria"/>
              <a:cs typeface="Cambria"/>
              <a:sym typeface="Cambria"/>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Discussion of video: What did you observe or notice about this interaction? What played out?</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In unpacking, we do see why we lead with race, in practice? </a:t>
            </a:r>
            <a:endParaRPr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p25: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p25: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lang="en-US" sz="1100" u="sng">
                <a:solidFill>
                  <a:schemeClr val="hlink"/>
                </a:solidFill>
                <a:latin typeface="Arial"/>
                <a:ea typeface="Arial"/>
                <a:cs typeface="Arial"/>
                <a:sym typeface="Arial"/>
                <a:hlinkClick r:id="rId2"/>
              </a:rPr>
              <a:t>(23) Baldwin on Dick Cavett - YouTube</a:t>
            </a:r>
            <a:endParaRPr u="sng"/>
          </a:p>
          <a:p>
            <a:pPr indent="0" lvl="0" marL="0" marR="0" rtl="0" algn="l">
              <a:lnSpc>
                <a:spcPct val="100000"/>
              </a:lnSpc>
              <a:spcBef>
                <a:spcPts val="0"/>
              </a:spcBef>
              <a:spcAft>
                <a:spcPts val="0"/>
              </a:spcAft>
              <a:buClr>
                <a:srgbClr val="000000"/>
              </a:buClr>
              <a:buSzPts val="1400"/>
              <a:buFont typeface="Arial"/>
              <a:buNone/>
            </a:pPr>
            <a:r>
              <a:rPr lang="en-US" u="sng"/>
              <a:t>Early Experiences with Race</a:t>
            </a:r>
            <a:r>
              <a:rPr b="1" lang="en-US" u="none"/>
              <a:t> - </a:t>
            </a:r>
            <a:r>
              <a:rPr b="1" lang="en-US"/>
              <a:t>Jonny</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3 minutes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https://youtu.be/_fZQQ7o16yQ</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31: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p31: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0000"/>
              </a:lnSpc>
              <a:spcBef>
                <a:spcPts val="0"/>
              </a:spcBef>
              <a:spcAft>
                <a:spcPts val="0"/>
              </a:spcAft>
              <a:buClr>
                <a:srgbClr val="000000"/>
              </a:buClr>
              <a:buSzPts val="1400"/>
              <a:buFont typeface="Arial"/>
              <a:buNone/>
            </a:pPr>
            <a:r>
              <a:rPr b="1" lang="en-US" sz="1100">
                <a:latin typeface="Arial"/>
                <a:ea typeface="Arial"/>
                <a:cs typeface="Arial"/>
                <a:sym typeface="Arial"/>
              </a:rPr>
              <a:t>True North EDI </a:t>
            </a:r>
            <a:endParaRPr/>
          </a:p>
          <a:p>
            <a:pPr indent="-342900" lvl="0" marL="342900" marR="0" rtl="0" algn="l">
              <a:lnSpc>
                <a:spcPct val="100000"/>
              </a:lnSpc>
              <a:spcBef>
                <a:spcPts val="0"/>
              </a:spcBef>
              <a:spcAft>
                <a:spcPts val="0"/>
              </a:spcAft>
              <a:buSzPts val="1400"/>
              <a:buNone/>
            </a:pPr>
            <a:r>
              <a:rPr b="1" lang="en-US" sz="1100">
                <a:latin typeface="Arial"/>
                <a:ea typeface="Arial"/>
                <a:cs typeface="Arial"/>
                <a:sym typeface="Arial"/>
              </a:rPr>
              <a:t>Barriers to Talking about Race: 30 minutes (1 – 1:30) </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Connect to the cartoon and the different lived realities of the fish and frog</a:t>
            </a:r>
            <a:endParaRPr sz="1100">
              <a:latin typeface="Arial"/>
              <a:ea typeface="Arial"/>
              <a:cs typeface="Arial"/>
              <a:sym typeface="Arial"/>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Having the conversation about race: barriers, messages, etc.: Cardozie </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Screen share: James Baldwin video: </a:t>
            </a:r>
            <a:r>
              <a:rPr i="1" lang="en-US" sz="1100">
                <a:latin typeface="Arial"/>
                <a:ea typeface="Arial"/>
                <a:cs typeface="Arial"/>
                <a:sym typeface="Arial"/>
              </a:rPr>
              <a:t>debunking who is and isn’t “racist” pivot to racist actions, practices, policies (set up to Kendi’s work)</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4 break-out rooms:</a:t>
            </a:r>
            <a:endParaRPr sz="1100">
              <a:latin typeface="Cambria"/>
              <a:ea typeface="Cambria"/>
              <a:cs typeface="Cambria"/>
              <a:sym typeface="Cambria"/>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Discussion of video: What did you observe or notice about this interaction? What played out?</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In unpacking, we do see why we lead with race, in practice? </a:t>
            </a:r>
            <a:endParaRPr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24: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p24: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7000"/>
              </a:lnSpc>
              <a:spcBef>
                <a:spcPts val="0"/>
              </a:spcBef>
              <a:spcAft>
                <a:spcPts val="0"/>
              </a:spcAft>
              <a:buClr>
                <a:srgbClr val="000000"/>
              </a:buClr>
              <a:buSzPts val="1400"/>
              <a:buFont typeface="Noto Sans Symbols"/>
              <a:buNone/>
            </a:pPr>
            <a:r>
              <a:rPr b="1" lang="en-US" sz="1100">
                <a:latin typeface="Arial"/>
                <a:ea typeface="Arial"/>
                <a:cs typeface="Arial"/>
                <a:sym typeface="Arial"/>
              </a:rPr>
              <a:t>True North EDI </a:t>
            </a:r>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Screen share: Race Talk Protocols</a:t>
            </a:r>
            <a:endParaRPr sz="1100">
              <a:latin typeface="Cambria"/>
              <a:ea typeface="Cambria"/>
              <a:cs typeface="Cambria"/>
              <a:sym typeface="Cambria"/>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Politeness</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Academic</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Colorblind</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4 break-out rooms (same as before):</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100">
                <a:latin typeface="Arial"/>
                <a:ea typeface="Arial"/>
                <a:cs typeface="Arial"/>
                <a:sym typeface="Arial"/>
              </a:rPr>
              <a:t>SHARE: What is coming up for you and where?</a:t>
            </a:r>
            <a:endParaRPr sz="1100">
              <a:latin typeface="Cambria"/>
              <a:ea typeface="Cambria"/>
              <a:cs typeface="Cambria"/>
              <a:sym typeface="Cambria"/>
            </a:endParaRPr>
          </a:p>
          <a:p>
            <a:pPr indent="-228600" lvl="0" marL="457200" marR="0" rtl="0" algn="l">
              <a:lnSpc>
                <a:spcPct val="100000"/>
              </a:lnSpc>
              <a:spcBef>
                <a:spcPts val="0"/>
              </a:spcBef>
              <a:spcAft>
                <a:spcPts val="0"/>
              </a:spcAft>
              <a:buSzPts val="1400"/>
              <a:buNone/>
            </a:pPr>
            <a:br>
              <a:rPr lang="en-US"/>
            </a:b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30: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p3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t/>
            </a:r>
            <a:endParaRPr u="sng"/>
          </a:p>
          <a:p>
            <a:pPr indent="0" lvl="0" marL="0" marR="0" rtl="0" algn="l">
              <a:lnSpc>
                <a:spcPct val="100000"/>
              </a:lnSpc>
              <a:spcBef>
                <a:spcPts val="0"/>
              </a:spcBef>
              <a:spcAft>
                <a:spcPts val="0"/>
              </a:spcAft>
              <a:buClr>
                <a:srgbClr val="000000"/>
              </a:buClr>
              <a:buSzPts val="1400"/>
              <a:buFont typeface="Arial"/>
              <a:buNone/>
            </a:pPr>
            <a:r>
              <a:rPr lang="en-US" u="sng"/>
              <a:t>Early Experiences with Race</a:t>
            </a:r>
            <a:r>
              <a:rPr b="1" lang="en-US" u="none"/>
              <a:t> - CARDOZIE</a:t>
            </a:r>
            <a:endParaRPr/>
          </a:p>
          <a:p>
            <a:pPr indent="0" lvl="0" marL="0" rtl="0" algn="l">
              <a:lnSpc>
                <a:spcPct val="100000"/>
              </a:lnSpc>
              <a:spcBef>
                <a:spcPts val="0"/>
              </a:spcBef>
              <a:spcAft>
                <a:spcPts val="0"/>
              </a:spcAft>
              <a:buSzPts val="1400"/>
              <a:buNone/>
            </a:pPr>
            <a:r>
              <a:t/>
            </a:r>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Screen share: Race Talk Protocols</a:t>
            </a:r>
            <a:endParaRPr sz="1100">
              <a:latin typeface="Cambria"/>
              <a:ea typeface="Cambria"/>
              <a:cs typeface="Cambria"/>
              <a:sym typeface="Cambria"/>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Politeness</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Academic</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Colorblind</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4 break-out rooms (same as before):</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100">
                <a:latin typeface="Arial"/>
                <a:ea typeface="Arial"/>
                <a:cs typeface="Arial"/>
                <a:sym typeface="Arial"/>
              </a:rPr>
              <a:t>SHARE: What is coming up for you and where?</a:t>
            </a:r>
            <a:endParaRPr sz="11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26: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9" name="Google Shape;679;p26: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1" lang="en-US" sz="1200">
                <a:latin typeface="Arial"/>
                <a:ea typeface="Arial"/>
                <a:cs typeface="Arial"/>
                <a:sym typeface="Arial"/>
              </a:rPr>
              <a:t>True North EDI </a:t>
            </a:r>
            <a:endParaRPr/>
          </a:p>
          <a:p>
            <a:pPr indent="0" lvl="0" marL="0" marR="0" rtl="0" algn="l">
              <a:lnSpc>
                <a:spcPct val="100000"/>
              </a:lnSpc>
              <a:spcBef>
                <a:spcPts val="0"/>
              </a:spcBef>
              <a:spcAft>
                <a:spcPts val="0"/>
              </a:spcAft>
              <a:buClr>
                <a:srgbClr val="000000"/>
              </a:buClr>
              <a:buSzPts val="1400"/>
              <a:buFont typeface="Arial"/>
              <a:buNone/>
            </a:pPr>
            <a:r>
              <a:rPr lang="en-US" u="sng"/>
              <a:t>Early Experiences with Race</a:t>
            </a:r>
            <a:r>
              <a:rPr b="1" lang="en-US" u="none"/>
              <a:t> - CARDOZIE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What are some examples of this?</a:t>
            </a:r>
            <a:endParaRPr/>
          </a:p>
          <a:p>
            <a:pPr indent="0" lvl="0" marL="0" rtl="0" algn="l">
              <a:lnSpc>
                <a:spcPct val="100000"/>
              </a:lnSpc>
              <a:spcBef>
                <a:spcPts val="0"/>
              </a:spcBef>
              <a:spcAft>
                <a:spcPts val="0"/>
              </a:spcAft>
              <a:buSzPts val="1400"/>
              <a:buNone/>
            </a:pPr>
            <a:r>
              <a:t/>
            </a:r>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Screen share: Race Talk Protocols</a:t>
            </a:r>
            <a:endParaRPr sz="1100">
              <a:latin typeface="Cambria"/>
              <a:ea typeface="Cambria"/>
              <a:cs typeface="Cambria"/>
              <a:sym typeface="Cambria"/>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Politeness</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Academic</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Colorblind</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4 break-out rooms (same as before):</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100">
                <a:latin typeface="Arial"/>
                <a:ea typeface="Arial"/>
                <a:cs typeface="Arial"/>
                <a:sym typeface="Arial"/>
              </a:rPr>
              <a:t>SHARE: What is coming up for you and where?</a:t>
            </a:r>
            <a:endParaRPr sz="11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4: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Eddie </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GIA is headquartered on the unceded land of the Lenape and Wappinger peoples.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We ask you to join in acknowledging the Lenape and Wappinger communities, their elders both past and present, as well as future generations.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This acknowledgement demonstrates a commitment to beginning the process of working to dismantle the ongoing legacies of settler colonialism.</a:t>
            </a:r>
            <a:endParaRPr>
              <a:latin typeface="Calibri"/>
              <a:ea typeface="Calibri"/>
              <a:cs typeface="Calibri"/>
              <a:sym typeface="Calibri"/>
            </a:endParaRPr>
          </a:p>
          <a:p>
            <a:pPr indent="0" lvl="0" marL="0" marR="0" rtl="0" algn="l">
              <a:lnSpc>
                <a:spcPct val="100000"/>
              </a:lnSpc>
              <a:spcBef>
                <a:spcPts val="800"/>
              </a:spcBef>
              <a:spcAft>
                <a:spcPts val="0"/>
              </a:spcAft>
              <a:buClr>
                <a:srgbClr val="000000"/>
              </a:buClr>
              <a:buSzPts val="14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462" name="Google Shape;462;p4: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27: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6" name="Google Shape;686;p27: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228600" lvl="0" marL="457200" marR="0" rtl="0" algn="l">
              <a:lnSpc>
                <a:spcPct val="100000"/>
              </a:lnSpc>
              <a:spcBef>
                <a:spcPts val="0"/>
              </a:spcBef>
              <a:spcAft>
                <a:spcPts val="0"/>
              </a:spcAft>
              <a:buClr>
                <a:srgbClr val="000000"/>
              </a:buClr>
              <a:buSzPts val="1400"/>
              <a:buFont typeface="Arial"/>
              <a:buNone/>
            </a:pPr>
            <a:r>
              <a:rPr lang="en-US" u="sng"/>
              <a:t>Early Experiences with Race</a:t>
            </a:r>
            <a:r>
              <a:rPr b="1" lang="en-US" u="none"/>
              <a:t> - CARDOZIE</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en-US"/>
              <a:t>Today we will participate in intellectual inquiry, but it will not be characterized only by objectivity, detachment, and rationale.</a:t>
            </a:r>
            <a:endParaRPr b="0"/>
          </a:p>
          <a:p>
            <a:pPr indent="-228600" lvl="0" marL="457200" marR="0" rtl="0" algn="l">
              <a:lnSpc>
                <a:spcPct val="100000"/>
              </a:lnSpc>
              <a:spcBef>
                <a:spcPts val="0"/>
              </a:spcBef>
              <a:spcAft>
                <a:spcPts val="0"/>
              </a:spcAft>
              <a:buSzPts val="1400"/>
              <a:buNone/>
            </a:pPr>
            <a:r>
              <a:t/>
            </a:r>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Screen share: Race Talk Protocols</a:t>
            </a:r>
            <a:endParaRPr sz="1100">
              <a:latin typeface="Cambria"/>
              <a:ea typeface="Cambria"/>
              <a:cs typeface="Cambria"/>
              <a:sym typeface="Cambria"/>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Politeness</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Academic</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Colorblind</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4 break-out rooms (same as before):</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100">
                <a:latin typeface="Arial"/>
                <a:ea typeface="Arial"/>
                <a:cs typeface="Arial"/>
                <a:sym typeface="Arial"/>
              </a:rPr>
              <a:t>SHARE: What is coming up for you and where?</a:t>
            </a:r>
            <a:endParaRPr sz="1100">
              <a:latin typeface="Cambria"/>
              <a:ea typeface="Cambria"/>
              <a:cs typeface="Cambria"/>
              <a:sym typeface="Cambria"/>
            </a:endParaRPr>
          </a:p>
          <a:p>
            <a:pPr indent="-228600" lvl="0" marL="457200" marR="0" rtl="0" algn="l">
              <a:lnSpc>
                <a:spcPct val="100000"/>
              </a:lnSpc>
              <a:spcBef>
                <a:spcPts val="0"/>
              </a:spcBef>
              <a:spcAft>
                <a:spcPts val="0"/>
              </a:spcAft>
              <a:buSzPts val="1400"/>
              <a:buNone/>
            </a:pPr>
            <a:br>
              <a:rPr lang="en-US"/>
            </a:b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28: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p28: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228600" lvl="0" marL="457200" marR="0" rtl="0" algn="l">
              <a:lnSpc>
                <a:spcPct val="100000"/>
              </a:lnSpc>
              <a:spcBef>
                <a:spcPts val="0"/>
              </a:spcBef>
              <a:spcAft>
                <a:spcPts val="0"/>
              </a:spcAft>
              <a:buClr>
                <a:srgbClr val="000000"/>
              </a:buClr>
              <a:buSzPts val="1400"/>
              <a:buFont typeface="Arial"/>
              <a:buNone/>
            </a:pPr>
            <a:r>
              <a:rPr lang="en-US" u="sng"/>
              <a:t>Early Experiences with Race</a:t>
            </a:r>
            <a:r>
              <a:rPr b="1" lang="en-US" u="none"/>
              <a:t> - CARDOZIE</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en-US"/>
              <a:t>Today we will participate in intellectual inquiry, but it will not be characterized only by objectivity, detachment, and rationale.</a:t>
            </a:r>
            <a:endParaRPr b="0"/>
          </a:p>
          <a:p>
            <a:pPr indent="-342900" lvl="0" marL="342900" marR="0" rtl="0" algn="l">
              <a:lnSpc>
                <a:spcPct val="107000"/>
              </a:lnSpc>
              <a:spcBef>
                <a:spcPts val="0"/>
              </a:spcBef>
              <a:spcAft>
                <a:spcPts val="0"/>
              </a:spcAft>
              <a:buSzPts val="1400"/>
              <a:buFont typeface="Noto Sans Symbols"/>
              <a:buChar char="∙"/>
            </a:pPr>
            <a:br>
              <a:rPr lang="en-US"/>
            </a:br>
            <a:r>
              <a:rPr lang="en-US" sz="1100">
                <a:latin typeface="Arial"/>
                <a:ea typeface="Arial"/>
                <a:cs typeface="Arial"/>
                <a:sym typeface="Arial"/>
              </a:rPr>
              <a:t>Screen share: Race Talk Protocols</a:t>
            </a:r>
            <a:endParaRPr sz="1100">
              <a:latin typeface="Cambria"/>
              <a:ea typeface="Cambria"/>
              <a:cs typeface="Cambria"/>
              <a:sym typeface="Cambria"/>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Politeness</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Academic</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Colorblind</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4 break-out rooms (same as before):</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100">
                <a:latin typeface="Arial"/>
                <a:ea typeface="Arial"/>
                <a:cs typeface="Arial"/>
                <a:sym typeface="Arial"/>
              </a:rPr>
              <a:t>SHARE: What is coming up for you and where?</a:t>
            </a:r>
            <a:endParaRPr sz="1100">
              <a:latin typeface="Cambria"/>
              <a:ea typeface="Cambria"/>
              <a:cs typeface="Cambria"/>
              <a:sym typeface="Cambria"/>
            </a:endParaRPr>
          </a:p>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29: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0" name="Google Shape;700;p29: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228600" lvl="0" marL="457200" marR="0" rtl="0" algn="l">
              <a:lnSpc>
                <a:spcPct val="100000"/>
              </a:lnSpc>
              <a:spcBef>
                <a:spcPts val="0"/>
              </a:spcBef>
              <a:spcAft>
                <a:spcPts val="0"/>
              </a:spcAft>
              <a:buClr>
                <a:srgbClr val="000000"/>
              </a:buClr>
              <a:buSzPts val="1400"/>
              <a:buFont typeface="Arial"/>
              <a:buNone/>
            </a:pPr>
            <a:r>
              <a:rPr lang="en-US" u="sng"/>
              <a:t>Early Experiences with Race</a:t>
            </a:r>
            <a:r>
              <a:rPr b="1" lang="en-US" u="none"/>
              <a:t> - CARDOZIE</a:t>
            </a:r>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rPr lang="en-US"/>
              <a:t>What’s potentially problematic here? We ARE judged on these things so what does that mean for us as an institution? It requires us to create practices, systems and structures that mitigate the impact. We don’t want to box people but achieving that world isn’t made possible by ignoring the boxes that  </a:t>
            </a:r>
            <a:endParaRPr b="0"/>
          </a:p>
          <a:p>
            <a:pPr indent="-342900" lvl="0" marL="342900" marR="0" rtl="0" algn="l">
              <a:lnSpc>
                <a:spcPct val="107000"/>
              </a:lnSpc>
              <a:spcBef>
                <a:spcPts val="0"/>
              </a:spcBef>
              <a:spcAft>
                <a:spcPts val="0"/>
              </a:spcAft>
              <a:buSzPts val="1400"/>
              <a:buFont typeface="Noto Sans Symbols"/>
              <a:buChar char="∙"/>
            </a:pPr>
            <a:br>
              <a:rPr lang="en-US"/>
            </a:br>
            <a:r>
              <a:rPr lang="en-US" sz="1100">
                <a:latin typeface="Arial"/>
                <a:ea typeface="Arial"/>
                <a:cs typeface="Arial"/>
                <a:sym typeface="Arial"/>
              </a:rPr>
              <a:t>Screen share: Race Talk Protocols</a:t>
            </a:r>
            <a:endParaRPr sz="1100">
              <a:latin typeface="Cambria"/>
              <a:ea typeface="Cambria"/>
              <a:cs typeface="Cambria"/>
              <a:sym typeface="Cambria"/>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Politeness</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Academic</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latin typeface="Arial"/>
                <a:ea typeface="Arial"/>
                <a:cs typeface="Arial"/>
                <a:sym typeface="Arial"/>
              </a:rPr>
              <a:t>Colorblind</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4 break-out rooms (same as before):</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100">
                <a:latin typeface="Arial"/>
                <a:ea typeface="Arial"/>
                <a:cs typeface="Arial"/>
                <a:sym typeface="Arial"/>
              </a:rPr>
              <a:t>SHARE: What is coming up for you and where?</a:t>
            </a:r>
            <a:endParaRPr sz="1100">
              <a:latin typeface="Cambria"/>
              <a:ea typeface="Cambria"/>
              <a:cs typeface="Cambria"/>
              <a:sym typeface="Cambria"/>
            </a:endParaRPr>
          </a:p>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3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08" name="Google Shape;708;p32: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11:30-12:00pm: Racial Equity and Justice </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GIA &amp; CARDOZIE</a:t>
            </a:r>
            <a:endParaRPr>
              <a:latin typeface="Calibri"/>
              <a:ea typeface="Calibri"/>
              <a:cs typeface="Calibri"/>
              <a:sym typeface="Calibri"/>
            </a:endParaRPr>
          </a:p>
        </p:txBody>
      </p:sp>
      <p:sp>
        <p:nvSpPr>
          <p:cNvPr id="709" name="Google Shape;709;p32: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33: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17" name="Google Shape;717;p33: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sz="1500"/>
              <a:t>NADIA</a:t>
            </a:r>
            <a:endParaRPr b="1" sz="1500"/>
          </a:p>
          <a:p>
            <a:pPr indent="0" lvl="0" marL="0" rtl="0" algn="l">
              <a:lnSpc>
                <a:spcPct val="100000"/>
              </a:lnSpc>
              <a:spcBef>
                <a:spcPts val="0"/>
              </a:spcBef>
              <a:spcAft>
                <a:spcPts val="0"/>
              </a:spcAft>
              <a:buSzPts val="1400"/>
              <a:buNone/>
            </a:pPr>
            <a:r>
              <a:t/>
            </a:r>
            <a:endParaRPr sz="1500">
              <a:latin typeface="Calibri"/>
              <a:ea typeface="Calibri"/>
              <a:cs typeface="Calibri"/>
              <a:sym typeface="Calibri"/>
            </a:endParaRPr>
          </a:p>
          <a:p>
            <a:pPr indent="0" lvl="0" marL="0" rtl="0" algn="l">
              <a:lnSpc>
                <a:spcPct val="100000"/>
              </a:lnSpc>
              <a:spcBef>
                <a:spcPts val="0"/>
              </a:spcBef>
              <a:spcAft>
                <a:spcPts val="0"/>
              </a:spcAft>
              <a:buSzPts val="1400"/>
              <a:buNone/>
            </a:pPr>
            <a:r>
              <a:rPr b="0" i="0" lang="en-US" sz="1500" u="none" cap="none" strike="noStrike">
                <a:solidFill>
                  <a:schemeClr val="dk1"/>
                </a:solidFill>
                <a:latin typeface="Calibri"/>
                <a:ea typeface="Calibri"/>
                <a:cs typeface="Calibri"/>
                <a:sym typeface="Calibri"/>
              </a:rPr>
              <a:t>In his book, </a:t>
            </a:r>
            <a:r>
              <a:rPr b="0" i="1" lang="en-US" sz="1500" u="none" cap="none" strike="noStrike">
                <a:solidFill>
                  <a:schemeClr val="dk1"/>
                </a:solidFill>
                <a:latin typeface="Calibri"/>
                <a:ea typeface="Calibri"/>
                <a:cs typeface="Calibri"/>
                <a:sym typeface="Calibri"/>
              </a:rPr>
              <a:t>Between the World and Me, </a:t>
            </a:r>
            <a:r>
              <a:rPr b="0" i="0" lang="en-US" sz="1500" u="none" cap="none" strike="noStrike">
                <a:solidFill>
                  <a:schemeClr val="dk1"/>
                </a:solidFill>
                <a:latin typeface="Calibri"/>
                <a:ea typeface="Calibri"/>
                <a:cs typeface="Calibri"/>
                <a:sym typeface="Calibri"/>
              </a:rPr>
              <a:t>Coates writes about race, but he argues that race itself is a flawed, if not useless, concept—it is, if anything, nothing more than a pretext for rac</a:t>
            </a:r>
            <a:r>
              <a:rPr b="0" i="1" lang="en-US" sz="1500" u="none" cap="none" strike="noStrike">
                <a:solidFill>
                  <a:schemeClr val="dk1"/>
                </a:solidFill>
                <a:latin typeface="Calibri"/>
                <a:ea typeface="Calibri"/>
                <a:cs typeface="Calibri"/>
                <a:sym typeface="Calibri"/>
              </a:rPr>
              <a:t>ism</a:t>
            </a:r>
            <a:r>
              <a:rPr b="0" i="0" lang="en-US" sz="1500" u="none" cap="none" strike="noStrike">
                <a:solidFill>
                  <a:schemeClr val="dk1"/>
                </a:solidFill>
                <a:latin typeface="Calibri"/>
                <a:ea typeface="Calibri"/>
                <a:cs typeface="Calibri"/>
                <a:sym typeface="Calibri"/>
              </a:rPr>
              <a:t>. Early in the book he writes, “Race, is the child of racism, not the father.”  The idea of race has been so important in the history of America and in the self-identification of its people—and racial designations have literally marked the difference between life and death in some instances.</a:t>
            </a:r>
            <a:endParaRPr sz="1500">
              <a:latin typeface="Calibri"/>
              <a:ea typeface="Calibri"/>
              <a:cs typeface="Calibri"/>
              <a:sym typeface="Calibri"/>
            </a:endParaRPr>
          </a:p>
        </p:txBody>
      </p:sp>
      <p:sp>
        <p:nvSpPr>
          <p:cNvPr id="718" name="Google Shape;718;p33: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111ba7e28be_0_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1" lang="en-US" sz="1200">
                <a:latin typeface="Arial"/>
                <a:ea typeface="Arial"/>
                <a:cs typeface="Arial"/>
                <a:sym typeface="Arial"/>
              </a:rPr>
              <a:t>Nadia </a:t>
            </a:r>
            <a:endParaRPr b="1" sz="1200">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lang="en-US">
                <a:latin typeface="Arial"/>
                <a:ea typeface="Arial"/>
                <a:cs typeface="Arial"/>
                <a:sym typeface="Arial"/>
              </a:rPr>
              <a:t>Maybe this one instead? </a:t>
            </a:r>
            <a:r>
              <a:rPr b="1" lang="en-US" u="sng">
                <a:solidFill>
                  <a:schemeClr val="hlink"/>
                </a:solidFill>
                <a:latin typeface="Arial"/>
                <a:ea typeface="Arial"/>
                <a:cs typeface="Arial"/>
                <a:sym typeface="Arial"/>
                <a:hlinkClick r:id="rId2"/>
              </a:rPr>
              <a:t>https://docs.google.com/presentation/d/1MPG9MlfOAetbdA3R95VINmF3UNHP76ZyduVUuluUjDo/edit?usp=sharing</a:t>
            </a:r>
            <a:r>
              <a:rPr b="1" lang="en-US">
                <a:latin typeface="Arial"/>
                <a:ea typeface="Arial"/>
                <a:cs typeface="Arial"/>
                <a:sym typeface="Arial"/>
              </a:rPr>
              <a:t> </a:t>
            </a:r>
            <a:endParaRPr b="1">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sz="1200">
              <a:latin typeface="Arial"/>
              <a:ea typeface="Arial"/>
              <a:cs typeface="Arial"/>
              <a:sym typeface="Arial"/>
            </a:endParaRPr>
          </a:p>
          <a:p>
            <a:pPr indent="0" lvl="0" marL="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Key Concepts Related to Race </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Nadia + Jonny</a:t>
            </a:r>
            <a:endParaRPr/>
          </a:p>
          <a:p>
            <a:pPr indent="-914400" lvl="0" marL="914400" marR="0" rtl="0" algn="l">
              <a:lnSpc>
                <a:spcPct val="100000"/>
              </a:lnSpc>
              <a:spcBef>
                <a:spcPts val="0"/>
              </a:spcBef>
              <a:spcAft>
                <a:spcPts val="0"/>
              </a:spcAft>
              <a:buSzPts val="1400"/>
              <a:buNone/>
            </a:pPr>
            <a:r>
              <a:rPr b="1" lang="en-US" sz="1100">
                <a:latin typeface="Arial"/>
                <a:ea typeface="Arial"/>
                <a:cs typeface="Arial"/>
                <a:sym typeface="Arial"/>
              </a:rPr>
              <a:t>Key Concepts Related to Race: 30 minutes (1:30 – 2:00)</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Hook: “Racism is the father of race, not the child” Coates</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Screen share: Types of Racism: / 4 layers (lens of analysis)</a:t>
            </a:r>
            <a:endParaRPr/>
          </a:p>
          <a:p>
            <a:pPr indent="-342900" lvl="1" marL="8001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Four Levels of Racism:</a:t>
            </a:r>
            <a:r>
              <a:rPr lang="en-US" sz="1100">
                <a:latin typeface="Arial"/>
                <a:ea typeface="Arial"/>
                <a:cs typeface="Arial"/>
                <a:sym typeface="Arial"/>
              </a:rPr>
              <a:t> </a:t>
            </a:r>
            <a:r>
              <a:rPr b="1" lang="en-US" sz="1100" u="sng">
                <a:solidFill>
                  <a:srgbClr val="0563C1"/>
                </a:solidFill>
                <a:latin typeface="Arial"/>
                <a:ea typeface="Arial"/>
                <a:cs typeface="Arial"/>
                <a:sym typeface="Arial"/>
                <a:hlinkClick r:id="rId3">
                  <a:extLst>
                    <a:ext uri="{A12FA001-AC4F-418D-AE19-62706E023703}">
                      <ahyp:hlinkClr val="tx"/>
                    </a:ext>
                  </a:extLst>
                </a:hlinkClick>
              </a:rPr>
              <a:t>Interpersonal, Institutional, Systemic, Structural</a:t>
            </a:r>
            <a:endParaRPr b="1" sz="1200" u="sng">
              <a:solidFill>
                <a:schemeClr val="dk1"/>
              </a:solidFill>
              <a:latin typeface="Calibri"/>
              <a:ea typeface="Calibri"/>
              <a:cs typeface="Calibri"/>
              <a:sym typeface="Calibri"/>
            </a:endParaRPr>
          </a:p>
          <a:p>
            <a:pPr indent="-342900" lvl="1" marL="8001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Dimensions of structural racism</a:t>
            </a:r>
            <a:r>
              <a:rPr lang="en-US" sz="1200">
                <a:solidFill>
                  <a:schemeClr val="dk1"/>
                </a:solidFill>
                <a:latin typeface="Calibri"/>
                <a:ea typeface="Calibri"/>
                <a:cs typeface="Calibri"/>
                <a:sym typeface="Calibri"/>
              </a:rPr>
              <a:t> </a:t>
            </a:r>
            <a:r>
              <a:rPr lang="en-US" sz="1100">
                <a:solidFill>
                  <a:srgbClr val="000000"/>
                </a:solidFill>
                <a:latin typeface="Arial"/>
                <a:ea typeface="Arial"/>
                <a:cs typeface="Arial"/>
                <a:sym typeface="Arial"/>
              </a:rPr>
              <a:t>without an active actor, becomes colorblind racism</a:t>
            </a:r>
            <a:endParaRPr/>
          </a:p>
          <a:p>
            <a:pPr indent="-254000" lvl="1" marL="800100" marR="0" rtl="0" algn="l">
              <a:lnSpc>
                <a:spcPct val="107000"/>
              </a:lnSpc>
              <a:spcBef>
                <a:spcPts val="0"/>
              </a:spcBef>
              <a:spcAft>
                <a:spcPts val="0"/>
              </a:spcAft>
              <a:buSzPts val="1400"/>
              <a:buFont typeface="Noto Sans Symbols"/>
              <a:buNone/>
            </a:pPr>
            <a:r>
              <a:t/>
            </a:r>
            <a:endParaRPr sz="1200">
              <a:solidFill>
                <a:schemeClr val="dk1"/>
              </a:solidFill>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King Johnson Letter: Breakouts (return to 4 breakout rooms previously assigned): </a:t>
            </a:r>
            <a:r>
              <a:rPr i="1" lang="en-US" sz="1100">
                <a:solidFill>
                  <a:srgbClr val="000000"/>
                </a:solidFill>
                <a:latin typeface="Arial"/>
                <a:ea typeface="Arial"/>
                <a:cs typeface="Arial"/>
                <a:sym typeface="Arial"/>
              </a:rPr>
              <a:t>developing the skills needed later to unpack case studies in culture module</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Screen share: Strategies to address different levels of racism: Nadia </a:t>
            </a:r>
            <a:endParaRPr sz="1100">
              <a:latin typeface="Cambria"/>
              <a:ea typeface="Cambria"/>
              <a:cs typeface="Cambria"/>
              <a:sym typeface="Cambria"/>
            </a:endParaRPr>
          </a:p>
          <a:p>
            <a:pPr indent="0" lvl="0" marL="0" rtl="0" algn="l">
              <a:lnSpc>
                <a:spcPct val="100000"/>
              </a:lnSpc>
              <a:spcBef>
                <a:spcPts val="800"/>
              </a:spcBef>
              <a:spcAft>
                <a:spcPts val="0"/>
              </a:spcAft>
              <a:buSzPts val="1400"/>
              <a:buNone/>
            </a:pPr>
            <a:r>
              <a:t/>
            </a:r>
            <a:endParaRPr/>
          </a:p>
          <a:p>
            <a:pPr indent="0" lvl="0" marL="0" rtl="0" algn="l">
              <a:lnSpc>
                <a:spcPct val="100000"/>
              </a:lnSpc>
              <a:spcBef>
                <a:spcPts val="800"/>
              </a:spcBef>
              <a:spcAft>
                <a:spcPts val="0"/>
              </a:spcAft>
              <a:buSzPts val="1400"/>
              <a:buNone/>
            </a:pPr>
            <a:r>
              <a:t/>
            </a:r>
            <a:endParaRPr/>
          </a:p>
          <a:p>
            <a:pPr indent="0" lvl="0" marL="0" rtl="0" algn="l">
              <a:lnSpc>
                <a:spcPct val="100000"/>
              </a:lnSpc>
              <a:spcBef>
                <a:spcPts val="800"/>
              </a:spcBef>
              <a:spcAft>
                <a:spcPts val="0"/>
              </a:spcAft>
              <a:buSzPts val="1400"/>
              <a:buNone/>
            </a:pPr>
            <a:r>
              <a:rPr lang="en-US"/>
              <a:t>The concept of categorizing folks by difference of perception led to the creation of that categorization system, and initially (and still is) used to </a:t>
            </a:r>
            <a:endParaRPr/>
          </a:p>
        </p:txBody>
      </p:sp>
      <p:sp>
        <p:nvSpPr>
          <p:cNvPr id="726" name="Google Shape;726;g111ba7e28be_0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35: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Key Concepts Related to Race </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NADIA</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Different types/levels of racism require different strategies of intervention.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For example: Bias or diversity trainings may be a tool of intervention for interpersonal racism, but that will not impact institutional or structural racism as the source of racism is at a different scale.</a:t>
            </a:r>
            <a:endParaRPr/>
          </a:p>
          <a:p>
            <a:pPr indent="0" lvl="0" marL="0" rtl="0" algn="l">
              <a:lnSpc>
                <a:spcPct val="100000"/>
              </a:lnSpc>
              <a:spcBef>
                <a:spcPts val="0"/>
              </a:spcBef>
              <a:spcAft>
                <a:spcPts val="0"/>
              </a:spcAft>
              <a:buSzPts val="1400"/>
              <a:buNone/>
            </a:pPr>
            <a:r>
              <a:t/>
            </a:r>
            <a:endParaRPr/>
          </a:p>
          <a:p>
            <a:pPr indent="-914400" lvl="0" marL="914400" marR="0" rtl="0" algn="l">
              <a:lnSpc>
                <a:spcPct val="100000"/>
              </a:lnSpc>
              <a:spcBef>
                <a:spcPts val="0"/>
              </a:spcBef>
              <a:spcAft>
                <a:spcPts val="0"/>
              </a:spcAft>
              <a:buSzPts val="1400"/>
              <a:buNone/>
            </a:pPr>
            <a:r>
              <a:rPr b="1" lang="en-US" sz="1100">
                <a:latin typeface="Arial"/>
                <a:ea typeface="Arial"/>
                <a:cs typeface="Arial"/>
                <a:sym typeface="Arial"/>
              </a:rPr>
              <a:t>Key Concepts Related to Race: 30 minutes (1:30 – 2:00)</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“Racism is the father of race, not the child” Coates</a:t>
            </a:r>
            <a:endParaRPr sz="11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Screen share: Types of Racism: / 4 layers (lens of analysis): Cardozie, Nadia</a:t>
            </a:r>
            <a:endParaRPr sz="1100">
              <a:latin typeface="Cambria"/>
              <a:ea typeface="Cambria"/>
              <a:cs typeface="Cambria"/>
              <a:sym typeface="Cambria"/>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Four Levels of Racism:</a:t>
            </a:r>
            <a:r>
              <a:rPr lang="en-US" sz="1100">
                <a:latin typeface="Arial"/>
                <a:ea typeface="Arial"/>
                <a:cs typeface="Arial"/>
                <a:sym typeface="Arial"/>
              </a:rPr>
              <a:t> </a:t>
            </a:r>
            <a:r>
              <a:rPr b="1" lang="en-US" sz="1100" u="sng">
                <a:solidFill>
                  <a:srgbClr val="0563C1"/>
                </a:solidFill>
                <a:latin typeface="Arial"/>
                <a:ea typeface="Arial"/>
                <a:cs typeface="Arial"/>
                <a:sym typeface="Arial"/>
                <a:hlinkClick r:id="rId2">
                  <a:extLst>
                    <a:ext uri="{A12FA001-AC4F-418D-AE19-62706E023703}">
                      <ahyp:hlinkClr val="tx"/>
                    </a:ext>
                  </a:extLst>
                </a:hlinkClick>
              </a:rPr>
              <a:t>Interpersonal, Institutional, Systemic, Structural</a:t>
            </a:r>
            <a:endParaRPr sz="1200">
              <a:latin typeface="Calibri"/>
              <a:ea typeface="Calibri"/>
              <a:cs typeface="Calibri"/>
              <a:sym typeface="Calibri"/>
            </a:endParaRPr>
          </a:p>
          <a:p>
            <a:pPr indent="-228600" lvl="0" marL="91440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Dimensions of structural racism</a:t>
            </a:r>
            <a:endParaRPr sz="1200">
              <a:latin typeface="Calibri"/>
              <a:ea typeface="Calibri"/>
              <a:cs typeface="Calibri"/>
              <a:sym typeface="Calibri"/>
            </a:endParaRPr>
          </a:p>
          <a:p>
            <a:pPr indent="-228600" lvl="0" marL="91440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without an active actor, becomes colorblind racism</a:t>
            </a:r>
            <a:endParaRPr sz="1200">
              <a:latin typeface="Calibri"/>
              <a:ea typeface="Calibri"/>
              <a:cs typeface="Calibri"/>
              <a:sym typeface="Calibri"/>
            </a:endParaRPr>
          </a:p>
          <a:p>
            <a:pPr indent="-228600" lvl="0" marL="91440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Breakouts (return to 4 breakout rooms previously assigned): King Johnson Letter, </a:t>
            </a:r>
            <a:r>
              <a:rPr i="1" lang="en-US" sz="1100">
                <a:solidFill>
                  <a:srgbClr val="000000"/>
                </a:solidFill>
                <a:latin typeface="Arial"/>
                <a:ea typeface="Arial"/>
                <a:cs typeface="Arial"/>
                <a:sym typeface="Arial"/>
              </a:rPr>
              <a:t>developing the skills needed later to unpack case studies in culture module</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Screen share: Strategies to address different levels of racism: Nadia </a:t>
            </a:r>
            <a:endParaRPr sz="1100">
              <a:latin typeface="Cambria"/>
              <a:ea typeface="Cambria"/>
              <a:cs typeface="Cambria"/>
              <a:sym typeface="Cambria"/>
            </a:endParaRPr>
          </a:p>
          <a:p>
            <a:pPr indent="0" lvl="0" marL="0" rtl="0" algn="l">
              <a:lnSpc>
                <a:spcPct val="100000"/>
              </a:lnSpc>
              <a:spcBef>
                <a:spcPts val="800"/>
              </a:spcBef>
              <a:spcAft>
                <a:spcPts val="0"/>
              </a:spcAft>
              <a:buSzPts val="1400"/>
              <a:buNone/>
            </a:pPr>
            <a:r>
              <a:t/>
            </a:r>
            <a:endParaRPr/>
          </a:p>
        </p:txBody>
      </p:sp>
      <p:sp>
        <p:nvSpPr>
          <p:cNvPr id="736" name="Google Shape;736;p35: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3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3" name="Google Shape;753;p36: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Racial Equity and Justice </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EDDIE</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1"/>
          </a:p>
          <a:p>
            <a:pPr indent="0" lvl="0" marL="0" marR="0" rtl="0" algn="l">
              <a:lnSpc>
                <a:spcPct val="100000"/>
              </a:lnSpc>
              <a:spcBef>
                <a:spcPts val="0"/>
              </a:spcBef>
              <a:spcAft>
                <a:spcPts val="0"/>
              </a:spcAft>
              <a:buSzPts val="1400"/>
              <a:buNone/>
            </a:pPr>
            <a:r>
              <a:rPr lang="en-US" sz="1800">
                <a:solidFill>
                  <a:srgbClr val="000000"/>
                </a:solidFill>
                <a:latin typeface="Arial"/>
                <a:ea typeface="Arial"/>
                <a:cs typeface="Arial"/>
                <a:sym typeface="Arial"/>
              </a:rPr>
              <a:t>The arts benefit students academically</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Courier New"/>
              <a:buChar char="o"/>
            </a:pPr>
            <a:r>
              <a:rPr lang="en-US" sz="1800" u="sng">
                <a:solidFill>
                  <a:srgbClr val="0563C1"/>
                </a:solidFill>
                <a:latin typeface="Arial"/>
                <a:ea typeface="Arial"/>
                <a:cs typeface="Arial"/>
                <a:sym typeface="Arial"/>
                <a:hlinkClick r:id="rId2">
                  <a:extLst>
                    <a:ext uri="{A12FA001-AC4F-418D-AE19-62706E023703}">
                      <ahyp:hlinkClr val="tx"/>
                    </a:ext>
                  </a:extLst>
                </a:hlinkClick>
              </a:rPr>
              <a:t>Longitudinal studies indicate that arts education increases literacy, advances math achievement, engages students in school, and motivates them to learn.</a:t>
            </a:r>
            <a:r>
              <a:rPr lang="en-US" sz="1800">
                <a:latin typeface="Arial"/>
                <a:ea typeface="Arial"/>
                <a:cs typeface="Arial"/>
                <a:sym typeface="Arial"/>
              </a:rPr>
              <a:t> </a:t>
            </a:r>
            <a:endParaRPr sz="1800">
              <a:latin typeface="Cambria"/>
              <a:ea typeface="Cambria"/>
              <a:cs typeface="Cambria"/>
              <a:sym typeface="Cambria"/>
            </a:endParaRPr>
          </a:p>
          <a:p>
            <a:pPr indent="0" lvl="0" marL="0" marR="0" rtl="0" algn="l">
              <a:lnSpc>
                <a:spcPct val="100000"/>
              </a:lnSpc>
              <a:spcBef>
                <a:spcPts val="800"/>
              </a:spcBef>
              <a:spcAft>
                <a:spcPts val="0"/>
              </a:spcAft>
              <a:buSzPts val="1400"/>
              <a:buNone/>
            </a:pPr>
            <a:r>
              <a:rPr lang="en-US" sz="1800">
                <a:latin typeface="Arial"/>
                <a:ea typeface="Arial"/>
                <a:cs typeface="Arial"/>
                <a:sym typeface="Arial"/>
              </a:rPr>
              <a:t>Low-income communities’ schools have less access to the arts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A 2009 report by the Government Accountability Office found that schools designated under No Child Left Behind as needing improvement and schools with higher percentages of students of color were more likely to experience decreases in time spent on arts education.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Where there are few or no arts courses, the educational picture often includes higher dropout rates, less availability of high-level coursework or effective teachers, and poor academic performance.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The 2007 research study, “An Unfinished Canvas – Arts Education in California” (SRI) reported that, “in California’s more affluent schools, almost twice the percentage of students received instruction in each arts discipline compared with the high-poverty schools,” confirming that access to arts education is directly related to the fundamental injustices in the education system.</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In the National Assessment of Education Progress’ 2016 Arts Assessment, students from higher-income families, suburban students, private-school students and white students outperformed their peers in visual arts and music – the disciplines addressed in the study. </a:t>
            </a:r>
            <a:endParaRPr sz="1800">
              <a:latin typeface="Cambria"/>
              <a:ea typeface="Cambria"/>
              <a:cs typeface="Cambria"/>
              <a:sym typeface="Cambria"/>
            </a:endParaRPr>
          </a:p>
          <a:p>
            <a:pPr indent="0" lvl="0" marL="0" marR="0" rtl="0" algn="l">
              <a:lnSpc>
                <a:spcPct val="100000"/>
              </a:lnSpc>
              <a:spcBef>
                <a:spcPts val="800"/>
              </a:spcBef>
              <a:spcAft>
                <a:spcPts val="0"/>
              </a:spcAft>
              <a:buSzPts val="1400"/>
              <a:buNone/>
            </a:pPr>
            <a:r>
              <a:rPr lang="en-US" sz="1800">
                <a:latin typeface="Arial"/>
                <a:ea typeface="Arial"/>
                <a:cs typeface="Arial"/>
                <a:sym typeface="Arial"/>
              </a:rPr>
              <a:t>Concentrated poverty leads to poor academic performance</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statistics have shown that the concentration of poverty in schools result in poorer educational and life outcomes for children.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Stanford </a:t>
            </a:r>
            <a:r>
              <a:rPr lang="en-US" sz="1800" u="sng">
                <a:solidFill>
                  <a:srgbClr val="0563C1"/>
                </a:solidFill>
                <a:latin typeface="Arial"/>
                <a:ea typeface="Arial"/>
                <a:cs typeface="Arial"/>
                <a:sym typeface="Arial"/>
                <a:hlinkClick r:id="rId3">
                  <a:extLst>
                    <a:ext uri="{A12FA001-AC4F-418D-AE19-62706E023703}">
                      <ahyp:hlinkClr val="tx"/>
                    </a:ext>
                  </a:extLst>
                </a:hlinkClick>
              </a:rPr>
              <a:t>researchers have found that the single-most powerful predictor of racial gaps in educational achievement</a:t>
            </a:r>
            <a:r>
              <a:rPr lang="en-US" sz="1800">
                <a:latin typeface="Arial"/>
                <a:ea typeface="Arial"/>
                <a:cs typeface="Arial"/>
                <a:sym typeface="Arial"/>
              </a:rPr>
              <a:t> is the extent to which students attend schools surrounded by other low-income students.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Underscoring the breadth of the challenge, the economic segregation of minority students persists across virtually all types of cities.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According to PolicyLink’s </a:t>
            </a:r>
            <a:r>
              <a:rPr lang="en-US" sz="1800" u="sng">
                <a:solidFill>
                  <a:srgbClr val="0563C1"/>
                </a:solidFill>
                <a:latin typeface="Arial"/>
                <a:ea typeface="Arial"/>
                <a:cs typeface="Arial"/>
                <a:sym typeface="Arial"/>
                <a:hlinkClick r:id="rId4">
                  <a:extLst>
                    <a:ext uri="{A12FA001-AC4F-418D-AE19-62706E023703}">
                      <ahyp:hlinkClr val="tx"/>
                    </a:ext>
                  </a:extLst>
                </a:hlinkClick>
              </a:rPr>
              <a:t>Equity Atlas</a:t>
            </a:r>
            <a:r>
              <a:rPr lang="en-US" sz="1800">
                <a:solidFill>
                  <a:srgbClr val="000000"/>
                </a:solidFill>
                <a:latin typeface="Arial"/>
                <a:ea typeface="Arial"/>
                <a:cs typeface="Arial"/>
                <a:sym typeface="Arial"/>
              </a:rPr>
              <a:t>, 40.83% of students of color were in high-poverty schools while only 8.5% of white students were.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Children of color/ALAANA children represent the majority of students in 83 of the 100 largest U.S. cities.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In about half of the largest 100 cities, most African Americans and Latinx students attend school where at least 75% of all students qualify as poor or low-income.  </a:t>
            </a:r>
            <a:endParaRPr sz="1800">
              <a:latin typeface="Cambria"/>
              <a:ea typeface="Cambria"/>
              <a:cs typeface="Cambria"/>
              <a:sym typeface="Cambria"/>
            </a:endParaRPr>
          </a:p>
          <a:p>
            <a:pPr indent="0" lvl="0" marL="0" marR="0" rtl="0" algn="l">
              <a:lnSpc>
                <a:spcPct val="100000"/>
              </a:lnSpc>
              <a:spcBef>
                <a:spcPts val="800"/>
              </a:spcBef>
              <a:spcAft>
                <a:spcPts val="0"/>
              </a:spcAft>
              <a:buSzPts val="1400"/>
              <a:buNone/>
            </a:pPr>
            <a:r>
              <a:rPr lang="en-US" sz="1800">
                <a:latin typeface="Arial"/>
                <a:ea typeface="Arial"/>
                <a:cs typeface="Arial"/>
                <a:sym typeface="Arial"/>
              </a:rPr>
              <a:t>Generations of housing policy &amp; practice have led to the concentrated poverty that leads to poor academic outcomes and low access to the arts</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According to the National Association of Homebuilders, home ownership is the primary driver of wealth in the U.S.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Redlining’s lasting effects include the undervaluing of homes in communities of color.</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According to the Lincoln Institute of Land Policy, about 36% of education funding comes from local property taxes.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u="sng">
                <a:solidFill>
                  <a:srgbClr val="0563C1"/>
                </a:solidFill>
                <a:latin typeface="Arial"/>
                <a:ea typeface="Arial"/>
                <a:cs typeface="Arial"/>
                <a:sym typeface="Arial"/>
                <a:hlinkClick r:id="rId5">
                  <a:extLst>
                    <a:ext uri="{A12FA001-AC4F-418D-AE19-62706E023703}">
                      <ahyp:hlinkClr val="tx"/>
                    </a:ext>
                  </a:extLst>
                </a:hlinkClick>
              </a:rPr>
              <a:t>These two policies and policy legacies result in students of color being concentrated in low-income communities and under-resourced schools</a:t>
            </a:r>
            <a:r>
              <a:rPr lang="en-US" sz="1800" u="sng">
                <a:solidFill>
                  <a:srgbClr val="0563C1"/>
                </a:solidFill>
                <a:latin typeface="Arial"/>
                <a:ea typeface="Arial"/>
                <a:cs typeface="Arial"/>
                <a:sym typeface="Arial"/>
              </a:rPr>
              <a:t>.</a:t>
            </a:r>
            <a:endParaRPr sz="1800">
              <a:latin typeface="Cambria"/>
              <a:ea typeface="Cambria"/>
              <a:cs typeface="Cambria"/>
              <a:sym typeface="Cambria"/>
            </a:endParaRPr>
          </a:p>
          <a:p>
            <a:pPr indent="0" lvl="0" marL="0" marR="0" rtl="0" algn="l">
              <a:lnSpc>
                <a:spcPct val="100000"/>
              </a:lnSpc>
              <a:spcBef>
                <a:spcPts val="800"/>
              </a:spcBef>
              <a:spcAft>
                <a:spcPts val="0"/>
              </a:spcAft>
              <a:buSzPts val="1400"/>
              <a:buNone/>
            </a:pPr>
            <a:r>
              <a:rPr lang="en-US" sz="1800">
                <a:latin typeface="Arial"/>
                <a:ea typeface="Arial"/>
                <a:cs typeface="Arial"/>
                <a:sym typeface="Arial"/>
              </a:rPr>
              <a:t>Schools to prisons</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400"/>
              <a:buFont typeface="Noto Sans Symbols"/>
              <a:buChar char="∙"/>
            </a:pPr>
            <a:r>
              <a:rPr lang="en-US" sz="1800">
                <a:solidFill>
                  <a:srgbClr val="333333"/>
                </a:solidFill>
                <a:latin typeface="Georgia"/>
                <a:ea typeface="Georgia"/>
                <a:cs typeface="Georgia"/>
                <a:sym typeface="Georgia"/>
              </a:rPr>
              <a:t>At least two-thirds of American high school students attend a school with a police officer, </a:t>
            </a:r>
            <a:r>
              <a:rPr lang="en-US" sz="1800" u="sng">
                <a:solidFill>
                  <a:srgbClr val="5076B8"/>
                </a:solidFill>
                <a:latin typeface="Georgia"/>
                <a:ea typeface="Georgia"/>
                <a:cs typeface="Georgia"/>
                <a:sym typeface="Georgia"/>
                <a:hlinkClick r:id="rId6">
                  <a:extLst>
                    <a:ext uri="{A12FA001-AC4F-418D-AE19-62706E023703}">
                      <ahyp:hlinkClr val="tx"/>
                    </a:ext>
                  </a:extLst>
                </a:hlinkClick>
              </a:rPr>
              <a:t>according to the Urban Institute</a:t>
            </a:r>
            <a:r>
              <a:rPr lang="en-US" sz="1800">
                <a:solidFill>
                  <a:srgbClr val="333333"/>
                </a:solidFill>
                <a:latin typeface="Georgia"/>
                <a:ea typeface="Georgia"/>
                <a:cs typeface="Georgia"/>
                <a:sym typeface="Georgia"/>
              </a:rPr>
              <a:t>, and that proportion is higher for students of color. </a:t>
            </a:r>
            <a:endParaRPr sz="1800">
              <a:latin typeface="Times New Roman"/>
              <a:ea typeface="Times New Roman"/>
              <a:cs typeface="Times New Roman"/>
              <a:sym typeface="Times New Roman"/>
            </a:endParaRPr>
          </a:p>
          <a:p>
            <a:pPr indent="-342900" lvl="0" marL="342900" marR="0" rtl="0" algn="l">
              <a:lnSpc>
                <a:spcPct val="100000"/>
              </a:lnSpc>
              <a:spcBef>
                <a:spcPts val="0"/>
              </a:spcBef>
              <a:spcAft>
                <a:spcPts val="0"/>
              </a:spcAft>
              <a:buSzPts val="1400"/>
              <a:buFont typeface="Noto Sans Symbols"/>
              <a:buChar char="∙"/>
            </a:pPr>
            <a:r>
              <a:rPr lang="en-US" sz="1800">
                <a:solidFill>
                  <a:srgbClr val="333333"/>
                </a:solidFill>
                <a:latin typeface="Georgia"/>
                <a:ea typeface="Georgia"/>
                <a:cs typeface="Georgia"/>
                <a:sym typeface="Georgia"/>
              </a:rPr>
              <a:t>Data show that schools with cops are </a:t>
            </a:r>
            <a:r>
              <a:rPr lang="en-US" sz="1800" u="sng">
                <a:solidFill>
                  <a:srgbClr val="5076B8"/>
                </a:solidFill>
                <a:latin typeface="Georgia"/>
                <a:ea typeface="Georgia"/>
                <a:cs typeface="Georgia"/>
                <a:sym typeface="Georgia"/>
                <a:hlinkClick r:id="rId7">
                  <a:extLst>
                    <a:ext uri="{A12FA001-AC4F-418D-AE19-62706E023703}">
                      <ahyp:hlinkClr val="tx"/>
                    </a:ext>
                  </a:extLst>
                </a:hlinkClick>
              </a:rPr>
              <a:t>more likely to refer children to law enforcement</a:t>
            </a:r>
            <a:r>
              <a:rPr lang="en-US" sz="1800">
                <a:solidFill>
                  <a:srgbClr val="333333"/>
                </a:solidFill>
                <a:latin typeface="Georgia"/>
                <a:ea typeface="Georgia"/>
                <a:cs typeface="Georgia"/>
                <a:sym typeface="Georgia"/>
              </a:rPr>
              <a:t>, </a:t>
            </a:r>
            <a:r>
              <a:rPr lang="en-US" sz="1800" u="sng">
                <a:solidFill>
                  <a:srgbClr val="5076B8"/>
                </a:solidFill>
                <a:latin typeface="Georgia"/>
                <a:ea typeface="Georgia"/>
                <a:cs typeface="Georgia"/>
                <a:sym typeface="Georgia"/>
                <a:hlinkClick r:id="rId8">
                  <a:extLst>
                    <a:ext uri="{A12FA001-AC4F-418D-AE19-62706E023703}">
                      <ahyp:hlinkClr val="tx"/>
                    </a:ext>
                  </a:extLst>
                </a:hlinkClick>
              </a:rPr>
              <a:t>including for non-serious violent behaviors</a:t>
            </a:r>
            <a:r>
              <a:rPr lang="en-US" sz="1800">
                <a:solidFill>
                  <a:srgbClr val="333333"/>
                </a:solidFill>
                <a:latin typeface="Georgia"/>
                <a:ea typeface="Georgia"/>
                <a:cs typeface="Georgia"/>
                <a:sym typeface="Georgia"/>
              </a:rPr>
              <a:t>. </a:t>
            </a:r>
            <a:endParaRPr sz="1800">
              <a:latin typeface="Times New Roman"/>
              <a:ea typeface="Times New Roman"/>
              <a:cs typeface="Times New Roman"/>
              <a:sym typeface="Times New Roman"/>
            </a:endParaRPr>
          </a:p>
          <a:p>
            <a:pPr indent="-342900" lvl="0" marL="342900" marR="0" rtl="0" algn="l">
              <a:lnSpc>
                <a:spcPct val="100000"/>
              </a:lnSpc>
              <a:spcBef>
                <a:spcPts val="0"/>
              </a:spcBef>
              <a:spcAft>
                <a:spcPts val="0"/>
              </a:spcAft>
              <a:buSzPts val="1400"/>
              <a:buFont typeface="Noto Sans Symbols"/>
              <a:buChar char="∙"/>
            </a:pPr>
            <a:r>
              <a:rPr lang="en-US" sz="1800">
                <a:solidFill>
                  <a:srgbClr val="333333"/>
                </a:solidFill>
                <a:latin typeface="Georgia"/>
                <a:ea typeface="Georgia"/>
                <a:cs typeface="Georgia"/>
                <a:sym typeface="Georgia"/>
              </a:rPr>
              <a:t>In 43 states and the District of Columbia, Black students are more likely to be arrested than other students while at school, according to </a:t>
            </a:r>
            <a:r>
              <a:rPr lang="en-US" sz="1800" u="sng">
                <a:solidFill>
                  <a:srgbClr val="5076B8"/>
                </a:solidFill>
                <a:latin typeface="Georgia"/>
                <a:ea typeface="Georgia"/>
                <a:cs typeface="Georgia"/>
                <a:sym typeface="Georgia"/>
                <a:hlinkClick r:id="rId9">
                  <a:extLst>
                    <a:ext uri="{A12FA001-AC4F-418D-AE19-62706E023703}">
                      <ahyp:hlinkClr val="tx"/>
                    </a:ext>
                  </a:extLst>
                </a:hlinkClick>
              </a:rPr>
              <a:t>an analysis by the Education Week Research Center</a:t>
            </a:r>
            <a:r>
              <a:rPr lang="en-US" sz="1800">
                <a:solidFill>
                  <a:srgbClr val="333333"/>
                </a:solidFill>
                <a:latin typeface="Georgia"/>
                <a:ea typeface="Georgia"/>
                <a:cs typeface="Georgia"/>
                <a:sym typeface="Georgia"/>
              </a:rPr>
              <a:t>.</a:t>
            </a:r>
            <a:endParaRPr sz="1800">
              <a:latin typeface="Times New Roman"/>
              <a:ea typeface="Times New Roman"/>
              <a:cs typeface="Times New Roman"/>
              <a:sym typeface="Times New Roman"/>
            </a:endParaRPr>
          </a:p>
          <a:p>
            <a:pPr indent="0" lvl="0" marL="0" marR="0" rtl="0" algn="l">
              <a:lnSpc>
                <a:spcPct val="100000"/>
              </a:lnSpc>
              <a:spcBef>
                <a:spcPts val="0"/>
              </a:spcBef>
              <a:spcAft>
                <a:spcPts val="0"/>
              </a:spcAft>
              <a:buSzPts val="1400"/>
              <a:buNone/>
            </a:pPr>
            <a:r>
              <a:rPr lang="en-US" sz="1800">
                <a:latin typeface="Arial"/>
                <a:ea typeface="Arial"/>
                <a:cs typeface="Arial"/>
                <a:sym typeface="Arial"/>
              </a:rPr>
              <a:t>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Whether and how a child is punished for acting up in school could depend on his race, a 2018 </a:t>
            </a:r>
            <a:r>
              <a:rPr lang="en-US" sz="1800" u="sng" strike="noStrike">
                <a:solidFill>
                  <a:srgbClr val="000000"/>
                </a:solidFill>
                <a:latin typeface="Arial"/>
                <a:ea typeface="Arial"/>
                <a:cs typeface="Arial"/>
                <a:sym typeface="Arial"/>
                <a:hlinkClick r:id="rId10">
                  <a:extLst>
                    <a:ext uri="{A12FA001-AC4F-418D-AE19-62706E023703}">
                      <ahyp:hlinkClr val="tx"/>
                    </a:ext>
                  </a:extLst>
                </a:hlinkClick>
              </a:rPr>
              <a:t>report</a:t>
            </a:r>
            <a:r>
              <a:rPr lang="en-US" sz="1800">
                <a:solidFill>
                  <a:srgbClr val="000000"/>
                </a:solidFill>
                <a:latin typeface="Arial"/>
                <a:ea typeface="Arial"/>
                <a:cs typeface="Arial"/>
                <a:sym typeface="Arial"/>
              </a:rPr>
              <a:t> by the Government Accountability Office (GAO) found.</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The report found that black students in K-12 schools are far more likely to be disciplined — whether through suspension or referral to law enforcement — than their counterparts of other races.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When a student is suspended or expelled, there is a significant increase in his or her likelihood of being involved in the juvenile justice system the subsequent year.</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u="sng">
                <a:solidFill>
                  <a:srgbClr val="000000"/>
                </a:solidFill>
                <a:latin typeface="Arial"/>
                <a:ea typeface="Arial"/>
                <a:cs typeface="Arial"/>
                <a:sym typeface="Arial"/>
                <a:hlinkClick r:id="rId11">
                  <a:extLst>
                    <a:ext uri="{A12FA001-AC4F-418D-AE19-62706E023703}">
                      <ahyp:hlinkClr val="tx"/>
                    </a:ext>
                  </a:extLst>
                </a:hlinkClick>
              </a:rPr>
              <a:t>Minority youth are overrepresented within—and treated differently by—the juvenile justice system compared to their white peers.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Minority youth are more likely to be detained and committed than non-Hispanic whites.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African American youth have the highest rates of involvement compared to other racial groups.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African American children make up 16% of all youth in the general population,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but make up 30% of juvenile court referrals,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make up 38% of youth in residential placement, and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make up 58% of youth admitted to state adult prison.</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Many youth who come into contact with the juvenile justice system have experienced academic failure, disengagement from school, and/or school disciplinary problems. Academic outcomes for these youth are generally less positive than those of youth who do not come into contact with the system.</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Nearly half of all students who enter residential juvenile justice facilities have an academic achievement level that is below the grade equivalent for their age.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Youth in the juvenile justice system are identified as eligible for special education services at three to seven times the rate of youth outside the system.</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Many incarcerated youth are marginally literate or illiterate and have already experienced school failure.</a:t>
            </a:r>
            <a:endParaRPr sz="1800">
              <a:latin typeface="Cambria"/>
              <a:ea typeface="Cambria"/>
              <a:cs typeface="Cambria"/>
              <a:sym typeface="Cambria"/>
            </a:endParaRPr>
          </a:p>
          <a:p>
            <a:pPr indent="0" lvl="0" marL="0" rtl="0" algn="l">
              <a:lnSpc>
                <a:spcPct val="100000"/>
              </a:lnSpc>
              <a:spcBef>
                <a:spcPts val="800"/>
              </a:spcBef>
              <a:spcAft>
                <a:spcPts val="0"/>
              </a:spcAft>
              <a:buSzPts val="1400"/>
              <a:buNone/>
            </a:pPr>
            <a:r>
              <a:rPr b="1" lang="en-US"/>
              <a:t>Equity </a:t>
            </a:r>
            <a:endParaRPr/>
          </a:p>
          <a:p>
            <a:pPr indent="-228600" lvl="0" marL="457200" marR="0" rtl="0" algn="l">
              <a:lnSpc>
                <a:spcPct val="100000"/>
              </a:lnSpc>
              <a:spcBef>
                <a:spcPts val="0"/>
              </a:spcBef>
              <a:spcAft>
                <a:spcPts val="0"/>
              </a:spcAft>
              <a:buSzPts val="1400"/>
              <a:buNone/>
            </a:pPr>
            <a:r>
              <a:rPr lang="en-US"/>
              <a:t>The focus is on resources and power for communities (as defined by geography or identity or both)</a:t>
            </a:r>
            <a:endParaRPr/>
          </a:p>
          <a:p>
            <a:pPr indent="-228600" lvl="0" marL="457200" marR="0" rtl="0" algn="l">
              <a:lnSpc>
                <a:spcPct val="100000"/>
              </a:lnSpc>
              <a:spcBef>
                <a:spcPts val="0"/>
              </a:spcBef>
              <a:spcAft>
                <a:spcPts val="0"/>
              </a:spcAft>
              <a:buSzPts val="1400"/>
              <a:buNone/>
            </a:pPr>
            <a:r>
              <a:rPr lang="en-US"/>
              <a:t>Requires systemic changes that redress historic subjugation to create and increase self-determination by those affected </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Equity is a unique opportunity for funders for two reasons:</a:t>
            </a:r>
            <a:endParaRPr/>
          </a:p>
          <a:p>
            <a:pPr indent="-228567" lvl="1" marL="685767" rtl="0" algn="l">
              <a:lnSpc>
                <a:spcPct val="100000"/>
              </a:lnSpc>
              <a:spcBef>
                <a:spcPts val="0"/>
              </a:spcBef>
              <a:spcAft>
                <a:spcPts val="0"/>
              </a:spcAft>
              <a:buSzPts val="1400"/>
              <a:buAutoNum type="arabicPeriod"/>
            </a:pPr>
            <a:r>
              <a:rPr lang="en-US"/>
              <a:t>Funders have resources at their disposal.</a:t>
            </a:r>
            <a:endParaRPr/>
          </a:p>
          <a:p>
            <a:pPr indent="-228567" lvl="1" marL="685767" rtl="0" algn="l">
              <a:lnSpc>
                <a:spcPct val="100000"/>
              </a:lnSpc>
              <a:spcBef>
                <a:spcPts val="0"/>
              </a:spcBef>
              <a:spcAft>
                <a:spcPts val="0"/>
              </a:spcAft>
              <a:buSzPts val="1400"/>
              <a:buAutoNum type="arabicPeriod"/>
            </a:pPr>
            <a:r>
              <a:rPr lang="en-US"/>
              <a:t>Diversity and Inclusion are interventions at the level of a solitary institution. Equity can be an intervention at a broader scale – at the scale of a philanthropic portfolio. </a:t>
            </a:r>
            <a:endParaRPr/>
          </a:p>
        </p:txBody>
      </p:sp>
      <p:sp>
        <p:nvSpPr>
          <p:cNvPr id="754" name="Google Shape;754;p36: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3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p37: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Racial Equity and Justice </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EDDIE</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1"/>
          </a:p>
          <a:p>
            <a:pPr indent="0" lvl="0" marL="0" marR="0" rtl="0" algn="l">
              <a:lnSpc>
                <a:spcPct val="100000"/>
              </a:lnSpc>
              <a:spcBef>
                <a:spcPts val="0"/>
              </a:spcBef>
              <a:spcAft>
                <a:spcPts val="0"/>
              </a:spcAft>
              <a:buSzPts val="1400"/>
              <a:buNone/>
            </a:pPr>
            <a:r>
              <a:rPr lang="en-US" sz="1800">
                <a:solidFill>
                  <a:srgbClr val="000000"/>
                </a:solidFill>
                <a:latin typeface="Arial"/>
                <a:ea typeface="Arial"/>
                <a:cs typeface="Arial"/>
                <a:sym typeface="Arial"/>
              </a:rPr>
              <a:t>The arts benefit students academically</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Courier New"/>
              <a:buChar char="o"/>
            </a:pPr>
            <a:r>
              <a:rPr lang="en-US" sz="1800" u="sng">
                <a:solidFill>
                  <a:srgbClr val="0563C1"/>
                </a:solidFill>
                <a:latin typeface="Arial"/>
                <a:ea typeface="Arial"/>
                <a:cs typeface="Arial"/>
                <a:sym typeface="Arial"/>
                <a:hlinkClick r:id="rId2">
                  <a:extLst>
                    <a:ext uri="{A12FA001-AC4F-418D-AE19-62706E023703}">
                      <ahyp:hlinkClr val="tx"/>
                    </a:ext>
                  </a:extLst>
                </a:hlinkClick>
              </a:rPr>
              <a:t>Longitudinal studies indicate that arts education increases literacy, advances math achievement, engages students in school, and motivates them to learn.</a:t>
            </a:r>
            <a:r>
              <a:rPr lang="en-US" sz="1800">
                <a:latin typeface="Arial"/>
                <a:ea typeface="Arial"/>
                <a:cs typeface="Arial"/>
                <a:sym typeface="Arial"/>
              </a:rPr>
              <a:t> </a:t>
            </a:r>
            <a:endParaRPr sz="1800">
              <a:latin typeface="Cambria"/>
              <a:ea typeface="Cambria"/>
              <a:cs typeface="Cambria"/>
              <a:sym typeface="Cambria"/>
            </a:endParaRPr>
          </a:p>
          <a:p>
            <a:pPr indent="0" lvl="0" marL="0" marR="0" rtl="0" algn="l">
              <a:lnSpc>
                <a:spcPct val="100000"/>
              </a:lnSpc>
              <a:spcBef>
                <a:spcPts val="800"/>
              </a:spcBef>
              <a:spcAft>
                <a:spcPts val="0"/>
              </a:spcAft>
              <a:buSzPts val="1400"/>
              <a:buNone/>
            </a:pPr>
            <a:r>
              <a:rPr lang="en-US" sz="1800">
                <a:latin typeface="Arial"/>
                <a:ea typeface="Arial"/>
                <a:cs typeface="Arial"/>
                <a:sym typeface="Arial"/>
              </a:rPr>
              <a:t>Low-income communities’ schools have less access to the arts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A 2009 report by the Government Accountability Office found that schools designated under No Child Left Behind as needing improvement and schools with higher percentages of students of color were more likely to experience decreases in time spent on arts education.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Where there are few or no arts courses, the educational picture often includes higher dropout rates, less availability of high-level coursework or effective teachers, and poor academic performance.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The 2007 research study, “An Unfinished Canvas – Arts Education in California” (SRI) reported that, “in California’s more affluent schools, almost twice the percentage of students received instruction in each arts discipline compared with the high-poverty schools,” confirming that access to arts education is directly related to the fundamental injustices in the education system.</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In the National Assessment of Education Progress’ 2016 Arts Assessment, students from higher-income families, suburban students, private-school students and white students outperformed their peers in visual arts and music – the disciplines addressed in the study. </a:t>
            </a:r>
            <a:endParaRPr sz="1800">
              <a:latin typeface="Cambria"/>
              <a:ea typeface="Cambria"/>
              <a:cs typeface="Cambria"/>
              <a:sym typeface="Cambria"/>
            </a:endParaRPr>
          </a:p>
          <a:p>
            <a:pPr indent="0" lvl="0" marL="0" marR="0" rtl="0" algn="l">
              <a:lnSpc>
                <a:spcPct val="100000"/>
              </a:lnSpc>
              <a:spcBef>
                <a:spcPts val="800"/>
              </a:spcBef>
              <a:spcAft>
                <a:spcPts val="0"/>
              </a:spcAft>
              <a:buSzPts val="1400"/>
              <a:buNone/>
            </a:pPr>
            <a:r>
              <a:rPr lang="en-US" sz="1800">
                <a:latin typeface="Arial"/>
                <a:ea typeface="Arial"/>
                <a:cs typeface="Arial"/>
                <a:sym typeface="Arial"/>
              </a:rPr>
              <a:t>Concentrated poverty leads to poor academic performance</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statistics have shown that the concentration of poverty in schools result in poorer educational and life outcomes for children.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Stanford </a:t>
            </a:r>
            <a:r>
              <a:rPr lang="en-US" sz="1800" u="sng">
                <a:solidFill>
                  <a:srgbClr val="0563C1"/>
                </a:solidFill>
                <a:latin typeface="Arial"/>
                <a:ea typeface="Arial"/>
                <a:cs typeface="Arial"/>
                <a:sym typeface="Arial"/>
                <a:hlinkClick r:id="rId3">
                  <a:extLst>
                    <a:ext uri="{A12FA001-AC4F-418D-AE19-62706E023703}">
                      <ahyp:hlinkClr val="tx"/>
                    </a:ext>
                  </a:extLst>
                </a:hlinkClick>
              </a:rPr>
              <a:t>researchers have found that the single-most powerful predictor of racial gaps in educational achievement</a:t>
            </a:r>
            <a:r>
              <a:rPr lang="en-US" sz="1800">
                <a:latin typeface="Arial"/>
                <a:ea typeface="Arial"/>
                <a:cs typeface="Arial"/>
                <a:sym typeface="Arial"/>
              </a:rPr>
              <a:t> is the extent to which students attend schools surrounded by other low-income students.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Underscoring the breadth of the challenge, the economic segregation of minority students persists across virtually all types of cities.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According to PolicyLink’s </a:t>
            </a:r>
            <a:r>
              <a:rPr lang="en-US" sz="1800" u="sng">
                <a:solidFill>
                  <a:srgbClr val="0563C1"/>
                </a:solidFill>
                <a:latin typeface="Arial"/>
                <a:ea typeface="Arial"/>
                <a:cs typeface="Arial"/>
                <a:sym typeface="Arial"/>
                <a:hlinkClick r:id="rId4">
                  <a:extLst>
                    <a:ext uri="{A12FA001-AC4F-418D-AE19-62706E023703}">
                      <ahyp:hlinkClr val="tx"/>
                    </a:ext>
                  </a:extLst>
                </a:hlinkClick>
              </a:rPr>
              <a:t>Equity Atlas</a:t>
            </a:r>
            <a:r>
              <a:rPr lang="en-US" sz="1800">
                <a:solidFill>
                  <a:srgbClr val="000000"/>
                </a:solidFill>
                <a:latin typeface="Arial"/>
                <a:ea typeface="Arial"/>
                <a:cs typeface="Arial"/>
                <a:sym typeface="Arial"/>
              </a:rPr>
              <a:t>, 40.83% of students of color were in high-poverty schools while only 8.5% of white students were.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Children of color/ALAANA children represent the majority of students in 83 of the 100 largest U.S. cities.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In about half of the largest 100 cities, most African Americans and Latinx students attend school where at least 75% of all students qualify as poor or low-income.  </a:t>
            </a:r>
            <a:endParaRPr sz="1800">
              <a:latin typeface="Cambria"/>
              <a:ea typeface="Cambria"/>
              <a:cs typeface="Cambria"/>
              <a:sym typeface="Cambria"/>
            </a:endParaRPr>
          </a:p>
          <a:p>
            <a:pPr indent="0" lvl="0" marL="0" marR="0" rtl="0" algn="l">
              <a:lnSpc>
                <a:spcPct val="100000"/>
              </a:lnSpc>
              <a:spcBef>
                <a:spcPts val="800"/>
              </a:spcBef>
              <a:spcAft>
                <a:spcPts val="0"/>
              </a:spcAft>
              <a:buSzPts val="1400"/>
              <a:buNone/>
            </a:pPr>
            <a:r>
              <a:rPr lang="en-US" sz="1800">
                <a:latin typeface="Arial"/>
                <a:ea typeface="Arial"/>
                <a:cs typeface="Arial"/>
                <a:sym typeface="Arial"/>
              </a:rPr>
              <a:t>Generations of housing policy &amp; practice have led to the concentrated poverty that leads to poor academic outcomes and low access to the arts</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Courier New"/>
              <a:buChar char="o"/>
            </a:pPr>
            <a:r>
              <a:rPr lang="en-US" sz="1800">
                <a:latin typeface="Arial"/>
                <a:ea typeface="Arial"/>
                <a:cs typeface="Arial"/>
                <a:sym typeface="Arial"/>
              </a:rPr>
              <a:t>According to the National Association of Homebuilders, home ownership is the primary driver of wealth in the U.S.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Redlining’s lasting effects include the undervaluing of homes in communities of color.</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According to the Lincoln Institute of Land Policy, about 36% of education funding comes from local property taxes.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u="sng">
                <a:solidFill>
                  <a:srgbClr val="0563C1"/>
                </a:solidFill>
                <a:latin typeface="Arial"/>
                <a:ea typeface="Arial"/>
                <a:cs typeface="Arial"/>
                <a:sym typeface="Arial"/>
                <a:hlinkClick r:id="rId5">
                  <a:extLst>
                    <a:ext uri="{A12FA001-AC4F-418D-AE19-62706E023703}">
                      <ahyp:hlinkClr val="tx"/>
                    </a:ext>
                  </a:extLst>
                </a:hlinkClick>
              </a:rPr>
              <a:t>These two policies and policy legacies result in students of color being concentrated in low-income communities and under-resourced schools</a:t>
            </a:r>
            <a:r>
              <a:rPr lang="en-US" sz="1800" u="sng">
                <a:solidFill>
                  <a:srgbClr val="0563C1"/>
                </a:solidFill>
                <a:latin typeface="Arial"/>
                <a:ea typeface="Arial"/>
                <a:cs typeface="Arial"/>
                <a:sym typeface="Arial"/>
              </a:rPr>
              <a:t>.</a:t>
            </a:r>
            <a:endParaRPr sz="1800">
              <a:latin typeface="Cambria"/>
              <a:ea typeface="Cambria"/>
              <a:cs typeface="Cambria"/>
              <a:sym typeface="Cambria"/>
            </a:endParaRPr>
          </a:p>
          <a:p>
            <a:pPr indent="0" lvl="0" marL="0" marR="0" rtl="0" algn="l">
              <a:lnSpc>
                <a:spcPct val="100000"/>
              </a:lnSpc>
              <a:spcBef>
                <a:spcPts val="800"/>
              </a:spcBef>
              <a:spcAft>
                <a:spcPts val="0"/>
              </a:spcAft>
              <a:buSzPts val="1400"/>
              <a:buNone/>
            </a:pPr>
            <a:r>
              <a:rPr lang="en-US" sz="1800">
                <a:latin typeface="Arial"/>
                <a:ea typeface="Arial"/>
                <a:cs typeface="Arial"/>
                <a:sym typeface="Arial"/>
              </a:rPr>
              <a:t>Schools to prisons</a:t>
            </a:r>
            <a:endParaRPr sz="1800">
              <a:latin typeface="Calibri"/>
              <a:ea typeface="Calibri"/>
              <a:cs typeface="Calibri"/>
              <a:sym typeface="Calibri"/>
            </a:endParaRPr>
          </a:p>
          <a:p>
            <a:pPr indent="-342900" lvl="0" marL="342900" marR="0" rtl="0" algn="l">
              <a:lnSpc>
                <a:spcPct val="100000"/>
              </a:lnSpc>
              <a:spcBef>
                <a:spcPts val="0"/>
              </a:spcBef>
              <a:spcAft>
                <a:spcPts val="0"/>
              </a:spcAft>
              <a:buSzPts val="1400"/>
              <a:buFont typeface="Noto Sans Symbols"/>
              <a:buChar char="∙"/>
            </a:pPr>
            <a:r>
              <a:rPr lang="en-US" sz="1800">
                <a:solidFill>
                  <a:srgbClr val="333333"/>
                </a:solidFill>
                <a:latin typeface="Georgia"/>
                <a:ea typeface="Georgia"/>
                <a:cs typeface="Georgia"/>
                <a:sym typeface="Georgia"/>
              </a:rPr>
              <a:t>At least two-thirds of American high school students attend a school with a police officer, </a:t>
            </a:r>
            <a:r>
              <a:rPr lang="en-US" sz="1800" u="sng">
                <a:solidFill>
                  <a:srgbClr val="5076B8"/>
                </a:solidFill>
                <a:latin typeface="Georgia"/>
                <a:ea typeface="Georgia"/>
                <a:cs typeface="Georgia"/>
                <a:sym typeface="Georgia"/>
                <a:hlinkClick r:id="rId6">
                  <a:extLst>
                    <a:ext uri="{A12FA001-AC4F-418D-AE19-62706E023703}">
                      <ahyp:hlinkClr val="tx"/>
                    </a:ext>
                  </a:extLst>
                </a:hlinkClick>
              </a:rPr>
              <a:t>according to the Urban Institute</a:t>
            </a:r>
            <a:r>
              <a:rPr lang="en-US" sz="1800">
                <a:solidFill>
                  <a:srgbClr val="333333"/>
                </a:solidFill>
                <a:latin typeface="Georgia"/>
                <a:ea typeface="Georgia"/>
                <a:cs typeface="Georgia"/>
                <a:sym typeface="Georgia"/>
              </a:rPr>
              <a:t>, and that proportion is higher for students of color. </a:t>
            </a:r>
            <a:endParaRPr sz="1800">
              <a:latin typeface="Times New Roman"/>
              <a:ea typeface="Times New Roman"/>
              <a:cs typeface="Times New Roman"/>
              <a:sym typeface="Times New Roman"/>
            </a:endParaRPr>
          </a:p>
          <a:p>
            <a:pPr indent="-342900" lvl="0" marL="342900" marR="0" rtl="0" algn="l">
              <a:lnSpc>
                <a:spcPct val="100000"/>
              </a:lnSpc>
              <a:spcBef>
                <a:spcPts val="0"/>
              </a:spcBef>
              <a:spcAft>
                <a:spcPts val="0"/>
              </a:spcAft>
              <a:buSzPts val="1400"/>
              <a:buFont typeface="Noto Sans Symbols"/>
              <a:buChar char="∙"/>
            </a:pPr>
            <a:r>
              <a:rPr lang="en-US" sz="1800">
                <a:solidFill>
                  <a:srgbClr val="333333"/>
                </a:solidFill>
                <a:latin typeface="Georgia"/>
                <a:ea typeface="Georgia"/>
                <a:cs typeface="Georgia"/>
                <a:sym typeface="Georgia"/>
              </a:rPr>
              <a:t>Data show that schools with cops are </a:t>
            </a:r>
            <a:r>
              <a:rPr lang="en-US" sz="1800" u="sng">
                <a:solidFill>
                  <a:srgbClr val="5076B8"/>
                </a:solidFill>
                <a:latin typeface="Georgia"/>
                <a:ea typeface="Georgia"/>
                <a:cs typeface="Georgia"/>
                <a:sym typeface="Georgia"/>
                <a:hlinkClick r:id="rId7">
                  <a:extLst>
                    <a:ext uri="{A12FA001-AC4F-418D-AE19-62706E023703}">
                      <ahyp:hlinkClr val="tx"/>
                    </a:ext>
                  </a:extLst>
                </a:hlinkClick>
              </a:rPr>
              <a:t>more likely to refer children to law enforcement</a:t>
            </a:r>
            <a:r>
              <a:rPr lang="en-US" sz="1800">
                <a:solidFill>
                  <a:srgbClr val="333333"/>
                </a:solidFill>
                <a:latin typeface="Georgia"/>
                <a:ea typeface="Georgia"/>
                <a:cs typeface="Georgia"/>
                <a:sym typeface="Georgia"/>
              </a:rPr>
              <a:t>, </a:t>
            </a:r>
            <a:r>
              <a:rPr lang="en-US" sz="1800" u="sng">
                <a:solidFill>
                  <a:srgbClr val="5076B8"/>
                </a:solidFill>
                <a:latin typeface="Georgia"/>
                <a:ea typeface="Georgia"/>
                <a:cs typeface="Georgia"/>
                <a:sym typeface="Georgia"/>
                <a:hlinkClick r:id="rId8">
                  <a:extLst>
                    <a:ext uri="{A12FA001-AC4F-418D-AE19-62706E023703}">
                      <ahyp:hlinkClr val="tx"/>
                    </a:ext>
                  </a:extLst>
                </a:hlinkClick>
              </a:rPr>
              <a:t>including for non-serious violent behaviors</a:t>
            </a:r>
            <a:r>
              <a:rPr lang="en-US" sz="1800">
                <a:solidFill>
                  <a:srgbClr val="333333"/>
                </a:solidFill>
                <a:latin typeface="Georgia"/>
                <a:ea typeface="Georgia"/>
                <a:cs typeface="Georgia"/>
                <a:sym typeface="Georgia"/>
              </a:rPr>
              <a:t>. </a:t>
            </a:r>
            <a:endParaRPr sz="1800">
              <a:latin typeface="Times New Roman"/>
              <a:ea typeface="Times New Roman"/>
              <a:cs typeface="Times New Roman"/>
              <a:sym typeface="Times New Roman"/>
            </a:endParaRPr>
          </a:p>
          <a:p>
            <a:pPr indent="-342900" lvl="0" marL="342900" marR="0" rtl="0" algn="l">
              <a:lnSpc>
                <a:spcPct val="100000"/>
              </a:lnSpc>
              <a:spcBef>
                <a:spcPts val="0"/>
              </a:spcBef>
              <a:spcAft>
                <a:spcPts val="0"/>
              </a:spcAft>
              <a:buSzPts val="1400"/>
              <a:buFont typeface="Noto Sans Symbols"/>
              <a:buChar char="∙"/>
            </a:pPr>
            <a:r>
              <a:rPr lang="en-US" sz="1800">
                <a:solidFill>
                  <a:srgbClr val="333333"/>
                </a:solidFill>
                <a:latin typeface="Georgia"/>
                <a:ea typeface="Georgia"/>
                <a:cs typeface="Georgia"/>
                <a:sym typeface="Georgia"/>
              </a:rPr>
              <a:t>In 43 states and the District of Columbia, Black students are more likely to be arrested than other students while at school, according to </a:t>
            </a:r>
            <a:r>
              <a:rPr lang="en-US" sz="1800" u="sng">
                <a:solidFill>
                  <a:srgbClr val="5076B8"/>
                </a:solidFill>
                <a:latin typeface="Georgia"/>
                <a:ea typeface="Georgia"/>
                <a:cs typeface="Georgia"/>
                <a:sym typeface="Georgia"/>
                <a:hlinkClick r:id="rId9">
                  <a:extLst>
                    <a:ext uri="{A12FA001-AC4F-418D-AE19-62706E023703}">
                      <ahyp:hlinkClr val="tx"/>
                    </a:ext>
                  </a:extLst>
                </a:hlinkClick>
              </a:rPr>
              <a:t>an analysis by the Education Week Research Center</a:t>
            </a:r>
            <a:r>
              <a:rPr lang="en-US" sz="1800">
                <a:solidFill>
                  <a:srgbClr val="333333"/>
                </a:solidFill>
                <a:latin typeface="Georgia"/>
                <a:ea typeface="Georgia"/>
                <a:cs typeface="Georgia"/>
                <a:sym typeface="Georgia"/>
              </a:rPr>
              <a:t>.</a:t>
            </a:r>
            <a:endParaRPr sz="1800">
              <a:latin typeface="Times New Roman"/>
              <a:ea typeface="Times New Roman"/>
              <a:cs typeface="Times New Roman"/>
              <a:sym typeface="Times New Roman"/>
            </a:endParaRPr>
          </a:p>
          <a:p>
            <a:pPr indent="0" lvl="0" marL="0" marR="0" rtl="0" algn="l">
              <a:lnSpc>
                <a:spcPct val="100000"/>
              </a:lnSpc>
              <a:spcBef>
                <a:spcPts val="0"/>
              </a:spcBef>
              <a:spcAft>
                <a:spcPts val="0"/>
              </a:spcAft>
              <a:buSzPts val="1400"/>
              <a:buNone/>
            </a:pPr>
            <a:r>
              <a:rPr lang="en-US" sz="1800">
                <a:latin typeface="Arial"/>
                <a:ea typeface="Arial"/>
                <a:cs typeface="Arial"/>
                <a:sym typeface="Arial"/>
              </a:rPr>
              <a:t>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Whether and how a child is punished for acting up in school could depend on his race, a 2018 </a:t>
            </a:r>
            <a:r>
              <a:rPr lang="en-US" sz="1800" u="sng" strike="noStrike">
                <a:solidFill>
                  <a:srgbClr val="000000"/>
                </a:solidFill>
                <a:latin typeface="Arial"/>
                <a:ea typeface="Arial"/>
                <a:cs typeface="Arial"/>
                <a:sym typeface="Arial"/>
                <a:hlinkClick r:id="rId10">
                  <a:extLst>
                    <a:ext uri="{A12FA001-AC4F-418D-AE19-62706E023703}">
                      <ahyp:hlinkClr val="tx"/>
                    </a:ext>
                  </a:extLst>
                </a:hlinkClick>
              </a:rPr>
              <a:t>report</a:t>
            </a:r>
            <a:r>
              <a:rPr lang="en-US" sz="1800">
                <a:solidFill>
                  <a:srgbClr val="000000"/>
                </a:solidFill>
                <a:latin typeface="Arial"/>
                <a:ea typeface="Arial"/>
                <a:cs typeface="Arial"/>
                <a:sym typeface="Arial"/>
              </a:rPr>
              <a:t> by the Government Accountability Office (GAO) found.</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The report found that black students in K-12 schools are far more likely to be disciplined — whether through suspension or referral to law enforcement — than their counterparts of other races.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When a student is suspended or expelled, there is a significant increase in his or her likelihood of being involved in the juvenile justice system the subsequent year.</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u="sng">
                <a:solidFill>
                  <a:srgbClr val="000000"/>
                </a:solidFill>
                <a:latin typeface="Arial"/>
                <a:ea typeface="Arial"/>
                <a:cs typeface="Arial"/>
                <a:sym typeface="Arial"/>
                <a:hlinkClick r:id="rId11">
                  <a:extLst>
                    <a:ext uri="{A12FA001-AC4F-418D-AE19-62706E023703}">
                      <ahyp:hlinkClr val="tx"/>
                    </a:ext>
                  </a:extLst>
                </a:hlinkClick>
              </a:rPr>
              <a:t>Minority youth are overrepresented within—and treated differently by—the juvenile justice system compared to their white peers.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Minority youth are more likely to be detained and committed than non-Hispanic whites.</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African American youth have the highest rates of involvement compared to other racial groups.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African American children make up 16% of all youth in the general population,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but make up 30% of juvenile court referrals,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make up 38% of youth in residential placement, and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solidFill>
                  <a:srgbClr val="000000"/>
                </a:solidFill>
                <a:latin typeface="Arial"/>
                <a:ea typeface="Arial"/>
                <a:cs typeface="Arial"/>
                <a:sym typeface="Arial"/>
              </a:rPr>
              <a:t>make up 58% of youth admitted to state adult prison.</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Courier New"/>
              <a:buChar char="o"/>
            </a:pPr>
            <a:r>
              <a:rPr lang="en-US" sz="1800">
                <a:solidFill>
                  <a:srgbClr val="000000"/>
                </a:solidFill>
                <a:latin typeface="Arial"/>
                <a:ea typeface="Arial"/>
                <a:cs typeface="Arial"/>
                <a:sym typeface="Arial"/>
              </a:rPr>
              <a:t>Many youth who come into contact with the juvenile justice system have experienced academic failure, disengagement from school, and/or school disciplinary problems. Academic outcomes for these youth are generally less positive than those of youth who do not come into contact with the system.</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Nearly half of all students who enter residential juvenile justice facilities have an academic achievement level that is below the grade equivalent for their age.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Youth in the juvenile justice system are identified as eligible for special education services at three to seven times the rate of youth outside the system.</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Many incarcerated youth are marginally literate or illiterate and have already experienced school failure.</a:t>
            </a:r>
            <a:endParaRPr sz="1800">
              <a:latin typeface="Cambria"/>
              <a:ea typeface="Cambria"/>
              <a:cs typeface="Cambria"/>
              <a:sym typeface="Cambria"/>
            </a:endParaRPr>
          </a:p>
          <a:p>
            <a:pPr indent="0" lvl="0" marL="0" rtl="0" algn="l">
              <a:lnSpc>
                <a:spcPct val="100000"/>
              </a:lnSpc>
              <a:spcBef>
                <a:spcPts val="800"/>
              </a:spcBef>
              <a:spcAft>
                <a:spcPts val="0"/>
              </a:spcAft>
              <a:buSzPts val="1400"/>
              <a:buNone/>
            </a:pPr>
            <a:r>
              <a:rPr b="1" lang="en-US"/>
              <a:t>Equity </a:t>
            </a:r>
            <a:endParaRPr/>
          </a:p>
          <a:p>
            <a:pPr indent="-228600" lvl="0" marL="457200" marR="0" rtl="0" algn="l">
              <a:lnSpc>
                <a:spcPct val="100000"/>
              </a:lnSpc>
              <a:spcBef>
                <a:spcPts val="0"/>
              </a:spcBef>
              <a:spcAft>
                <a:spcPts val="0"/>
              </a:spcAft>
              <a:buSzPts val="1400"/>
              <a:buNone/>
            </a:pPr>
            <a:r>
              <a:rPr lang="en-US"/>
              <a:t>The focus is on resources and power for communities (as defined by geography or identity or both)</a:t>
            </a:r>
            <a:endParaRPr/>
          </a:p>
          <a:p>
            <a:pPr indent="-228600" lvl="0" marL="457200" marR="0" rtl="0" algn="l">
              <a:lnSpc>
                <a:spcPct val="100000"/>
              </a:lnSpc>
              <a:spcBef>
                <a:spcPts val="0"/>
              </a:spcBef>
              <a:spcAft>
                <a:spcPts val="0"/>
              </a:spcAft>
              <a:buSzPts val="1400"/>
              <a:buNone/>
            </a:pPr>
            <a:r>
              <a:rPr lang="en-US"/>
              <a:t>Requires systemic changes that redress historic subjugation to create and increase self-determination by those affected </a:t>
            </a:r>
            <a:endParaRPr/>
          </a:p>
          <a:p>
            <a:pPr indent="-228600" lvl="0" marL="457200" marR="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rPr lang="en-US"/>
              <a:t>Equity is a unique opportunity for funders for two reasons:</a:t>
            </a:r>
            <a:endParaRPr/>
          </a:p>
          <a:p>
            <a:pPr indent="-228567" lvl="1" marL="685767" rtl="0" algn="l">
              <a:lnSpc>
                <a:spcPct val="100000"/>
              </a:lnSpc>
              <a:spcBef>
                <a:spcPts val="0"/>
              </a:spcBef>
              <a:spcAft>
                <a:spcPts val="0"/>
              </a:spcAft>
              <a:buSzPts val="1400"/>
              <a:buAutoNum type="arabicPeriod"/>
            </a:pPr>
            <a:r>
              <a:rPr lang="en-US"/>
              <a:t>Funders have resources at their disposal.</a:t>
            </a:r>
            <a:endParaRPr/>
          </a:p>
          <a:p>
            <a:pPr indent="-228567" lvl="1" marL="685767" rtl="0" algn="l">
              <a:lnSpc>
                <a:spcPct val="100000"/>
              </a:lnSpc>
              <a:spcBef>
                <a:spcPts val="0"/>
              </a:spcBef>
              <a:spcAft>
                <a:spcPts val="0"/>
              </a:spcAft>
              <a:buSzPts val="1400"/>
              <a:buAutoNum type="arabicPeriod"/>
            </a:pPr>
            <a:r>
              <a:rPr lang="en-US"/>
              <a:t>Diversity and Inclusion are interventions at the level of a solitary institution. Equity can be an intervention at a broader scale – at the scale of a philanthropic portfolio. </a:t>
            </a:r>
            <a:endParaRPr/>
          </a:p>
        </p:txBody>
      </p:sp>
      <p:sp>
        <p:nvSpPr>
          <p:cNvPr id="780" name="Google Shape;780;p37: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3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5" name="Google Shape;805;p38: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1" lang="en-US" u="sng">
                <a:solidFill>
                  <a:schemeClr val="hlink"/>
                </a:solidFill>
                <a:latin typeface="Arial"/>
                <a:ea typeface="Arial"/>
                <a:cs typeface="Arial"/>
                <a:sym typeface="Arial"/>
                <a:hlinkClick r:id="rId2"/>
              </a:rPr>
              <a:t>https://docs.google.com/document/d/1eZJlgofNHkeogf4vwGUY7mGsZlvdoHb2/edit?usp=sharing&amp;ouid=110332262343343488709&amp;rtpof=true&amp;sd=true</a:t>
            </a:r>
            <a:endParaRPr b="1">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lang="en-US" sz="1200">
                <a:latin typeface="Arial"/>
                <a:ea typeface="Arial"/>
                <a:cs typeface="Arial"/>
                <a:sym typeface="Arial"/>
              </a:rPr>
              <a:t>True North EDI </a:t>
            </a:r>
            <a:endParaRPr/>
          </a:p>
          <a:p>
            <a:pPr indent="0" lvl="0" marL="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Breakouts</a:t>
            </a:r>
            <a:endParaRPr/>
          </a:p>
          <a:p>
            <a:pPr indent="0" lvl="0" marL="0" rtl="0" algn="l">
              <a:lnSpc>
                <a:spcPct val="100000"/>
              </a:lnSpc>
              <a:spcBef>
                <a:spcPts val="0"/>
              </a:spcBef>
              <a:spcAft>
                <a:spcPts val="0"/>
              </a:spcAft>
              <a:buSzPts val="1400"/>
              <a:buNone/>
            </a:pPr>
            <a:r>
              <a:rPr b="0" i="0" lang="en-US" sz="1200" u="sng" cap="none" strike="noStrike">
                <a:solidFill>
                  <a:schemeClr val="dk1"/>
                </a:solidFill>
                <a:latin typeface="Calibri"/>
                <a:ea typeface="Calibri"/>
                <a:cs typeface="Calibri"/>
                <a:sym typeface="Calibri"/>
              </a:rPr>
              <a:t>Key Concepts Related to Race </a:t>
            </a:r>
            <a:r>
              <a:rPr b="0" i="0" lang="en-US" sz="1200" u="none" cap="none" strike="noStrike">
                <a:solidFill>
                  <a:schemeClr val="dk1"/>
                </a:solidFill>
                <a:latin typeface="Calibri"/>
                <a:ea typeface="Calibri"/>
                <a:cs typeface="Calibri"/>
                <a:sym typeface="Calibri"/>
              </a:rPr>
              <a:t>– </a:t>
            </a:r>
            <a:r>
              <a:rPr b="1" lang="en-US"/>
              <a:t>Jonny</a:t>
            </a:r>
            <a:endParaRPr/>
          </a:p>
          <a:p>
            <a:pPr indent="-914400" lvl="0" marL="914400" marR="0" rtl="0" algn="l">
              <a:lnSpc>
                <a:spcPct val="100000"/>
              </a:lnSpc>
              <a:spcBef>
                <a:spcPts val="0"/>
              </a:spcBef>
              <a:spcAft>
                <a:spcPts val="0"/>
              </a:spcAft>
              <a:buSzPts val="1400"/>
              <a:buNone/>
            </a:pPr>
            <a:r>
              <a:rPr b="1" lang="en-US" sz="1100">
                <a:latin typeface="Arial"/>
                <a:ea typeface="Arial"/>
                <a:cs typeface="Arial"/>
                <a:sym typeface="Arial"/>
              </a:rPr>
              <a:t>Key Concepts Related to Race: 30 minutes (1:30 – 2:00)</a:t>
            </a:r>
            <a:endParaRPr b="1" sz="1200">
              <a:solidFill>
                <a:schemeClr val="dk1"/>
              </a:solidFill>
              <a:latin typeface="Calibri"/>
              <a:ea typeface="Calibri"/>
              <a:cs typeface="Calibri"/>
              <a:sym typeface="Calibri"/>
            </a:endParaRPr>
          </a:p>
          <a:p>
            <a:pPr indent="-914400" lvl="0" marL="914400" marR="0" rtl="0" algn="l">
              <a:lnSpc>
                <a:spcPct val="100000"/>
              </a:lnSpc>
              <a:spcBef>
                <a:spcPts val="0"/>
              </a:spcBef>
              <a:spcAft>
                <a:spcPts val="0"/>
              </a:spcAft>
              <a:buSzPts val="1400"/>
              <a:buNone/>
            </a:pPr>
            <a:r>
              <a:t/>
            </a:r>
            <a:endParaRPr b="1" sz="1200">
              <a:solidFill>
                <a:schemeClr val="dk1"/>
              </a:solidFill>
              <a:latin typeface="Calibri"/>
              <a:ea typeface="Calibri"/>
              <a:cs typeface="Calibri"/>
              <a:sym typeface="Calibri"/>
            </a:endParaRPr>
          </a:p>
          <a:p>
            <a:pPr indent="-914400" lvl="0" marL="914400" marR="0" rtl="0" algn="l">
              <a:lnSpc>
                <a:spcPct val="100000"/>
              </a:lnSpc>
              <a:spcBef>
                <a:spcPts val="0"/>
              </a:spcBef>
              <a:spcAft>
                <a:spcPts val="0"/>
              </a:spcAft>
              <a:buSzPts val="1400"/>
              <a:buNone/>
            </a:pPr>
            <a:r>
              <a:rPr lang="en-US" sz="1100">
                <a:solidFill>
                  <a:srgbClr val="000000"/>
                </a:solidFill>
                <a:latin typeface="Arial"/>
                <a:ea typeface="Arial"/>
                <a:cs typeface="Arial"/>
                <a:sym typeface="Arial"/>
              </a:rPr>
              <a:t>Breakouts (return to 4 breakout rooms previously assigned): King Johnson Letter, </a:t>
            </a:r>
            <a:r>
              <a:rPr i="1" lang="en-US" sz="1100">
                <a:solidFill>
                  <a:srgbClr val="000000"/>
                </a:solidFill>
                <a:latin typeface="Arial"/>
                <a:ea typeface="Arial"/>
                <a:cs typeface="Arial"/>
                <a:sym typeface="Arial"/>
              </a:rPr>
              <a:t>developing the skills needed later to unpack case studies in culture module</a:t>
            </a:r>
            <a:endParaRPr i="1" sz="1100">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rgbClr val="000000"/>
              </a:buClr>
              <a:buSzPts val="1100"/>
              <a:buFont typeface="Arial"/>
              <a:buChar char="-"/>
            </a:pPr>
            <a:r>
              <a:rPr i="1" lang="en-US" sz="1100">
                <a:solidFill>
                  <a:srgbClr val="000000"/>
                </a:solidFill>
                <a:latin typeface="Arial"/>
                <a:ea typeface="Arial"/>
                <a:cs typeface="Arial"/>
                <a:sym typeface="Arial"/>
              </a:rPr>
              <a:t>This is the process of building our capacity, and practicing where we’re able to name either the different levels or layers of systemic racism OR the social norms to engaging in dialogue around race or power or </a:t>
            </a:r>
            <a:r>
              <a:rPr i="1" lang="en-US" sz="1100">
                <a:solidFill>
                  <a:srgbClr val="000000"/>
                </a:solidFill>
                <a:latin typeface="Arial"/>
                <a:ea typeface="Arial"/>
                <a:cs typeface="Arial"/>
                <a:sym typeface="Arial"/>
              </a:rPr>
              <a:t>privilege</a:t>
            </a:r>
            <a:endParaRPr i="1" sz="1100">
              <a:solidFill>
                <a:srgbClr val="000000"/>
              </a:solidFill>
              <a:latin typeface="Arial"/>
              <a:ea typeface="Arial"/>
              <a:cs typeface="Arial"/>
              <a:sym typeface="Arial"/>
            </a:endParaRPr>
          </a:p>
          <a:p>
            <a:pPr indent="-914400" lvl="0" marL="914400" marR="0" rtl="0" algn="l">
              <a:lnSpc>
                <a:spcPct val="100000"/>
              </a:lnSpc>
              <a:spcBef>
                <a:spcPts val="0"/>
              </a:spcBef>
              <a:spcAft>
                <a:spcPts val="0"/>
              </a:spcAft>
              <a:buSzPts val="1400"/>
              <a:buNone/>
            </a:pPr>
            <a:r>
              <a:t/>
            </a:r>
            <a:endParaRPr sz="12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100">
                <a:solidFill>
                  <a:srgbClr val="000000"/>
                </a:solidFill>
                <a:latin typeface="Arial"/>
                <a:ea typeface="Arial"/>
                <a:cs typeface="Arial"/>
                <a:sym typeface="Arial"/>
              </a:rPr>
              <a:t>Screen share: Strategies to address different levels of racism: Nadia </a:t>
            </a:r>
            <a:endParaRPr sz="1100">
              <a:solidFill>
                <a:srgbClr val="000000"/>
              </a:solidFill>
              <a:latin typeface="Arial"/>
              <a:ea typeface="Arial"/>
              <a:cs typeface="Arial"/>
              <a:sym typeface="Arial"/>
            </a:endParaRPr>
          </a:p>
          <a:p>
            <a:pPr indent="0" lvl="0" marL="0" marR="0" rtl="0" algn="l">
              <a:lnSpc>
                <a:spcPct val="107000"/>
              </a:lnSpc>
              <a:spcBef>
                <a:spcPts val="0"/>
              </a:spcBef>
              <a:spcAft>
                <a:spcPts val="0"/>
              </a:spcAft>
              <a:buSzPts val="1400"/>
              <a:buNone/>
            </a:pPr>
            <a:r>
              <a:t/>
            </a:r>
            <a:endParaRPr sz="1100">
              <a:solidFill>
                <a:srgbClr val="000000"/>
              </a:solidFill>
              <a:latin typeface="Arial"/>
              <a:ea typeface="Arial"/>
              <a:cs typeface="Arial"/>
              <a:sym typeface="Arial"/>
            </a:endParaRPr>
          </a:p>
          <a:p>
            <a:pPr indent="0" lvl="0" marL="0" marR="0" rtl="0" algn="l">
              <a:lnSpc>
                <a:spcPct val="107000"/>
              </a:lnSpc>
              <a:spcBef>
                <a:spcPts val="0"/>
              </a:spcBef>
              <a:spcAft>
                <a:spcPts val="0"/>
              </a:spcAft>
              <a:buSzPts val="1400"/>
              <a:buNone/>
            </a:pPr>
            <a:r>
              <a:t/>
            </a:r>
            <a:endParaRPr sz="1100">
              <a:solidFill>
                <a:srgbClr val="000000"/>
              </a:solidFill>
              <a:latin typeface="Arial"/>
              <a:ea typeface="Arial"/>
              <a:cs typeface="Arial"/>
              <a:sym typeface="Arial"/>
            </a:endParaRPr>
          </a:p>
          <a:p>
            <a:pPr indent="0" lvl="0" marL="0" marR="0" rtl="0" algn="l">
              <a:lnSpc>
                <a:spcPct val="107000"/>
              </a:lnSpc>
              <a:spcBef>
                <a:spcPts val="0"/>
              </a:spcBef>
              <a:spcAft>
                <a:spcPts val="0"/>
              </a:spcAft>
              <a:buSzPts val="1400"/>
              <a:buNone/>
            </a:pPr>
            <a:r>
              <a:rPr i="1" lang="en-US">
                <a:solidFill>
                  <a:srgbClr val="272727"/>
                </a:solidFill>
                <a:highlight>
                  <a:srgbClr val="FFFFFF"/>
                </a:highlight>
                <a:latin typeface="Roboto"/>
                <a:ea typeface="Roboto"/>
                <a:cs typeface="Roboto"/>
                <a:sym typeface="Roboto"/>
              </a:rPr>
              <a:t>“Today was not a good learning day. Blah, blah, blah. I only wanted to hear you not talking. You said something wrong and I can’t listen when I hear lies. My mom said that the only Christofer we acknowledge is Wallace. Because Columbus didn’t find our country, the Indians did. I like to have Columbus Day off, but I want you not to teach me lies. That is all. My question for the day is: How can white people teach black history?”</a:t>
            </a:r>
            <a:endParaRPr i="1">
              <a:solidFill>
                <a:srgbClr val="272727"/>
              </a:solidFill>
              <a:highlight>
                <a:srgbClr val="FFFFFF"/>
              </a:highlight>
              <a:latin typeface="Roboto"/>
              <a:ea typeface="Roboto"/>
              <a:cs typeface="Roboto"/>
              <a:sym typeface="Roboto"/>
            </a:endParaRPr>
          </a:p>
          <a:p>
            <a:pPr indent="0" lvl="0" marL="0" marR="0" rtl="0" algn="l">
              <a:lnSpc>
                <a:spcPct val="107000"/>
              </a:lnSpc>
              <a:spcBef>
                <a:spcPts val="0"/>
              </a:spcBef>
              <a:spcAft>
                <a:spcPts val="0"/>
              </a:spcAft>
              <a:buSzPts val="1400"/>
              <a:buNone/>
            </a:pPr>
            <a:r>
              <a:t/>
            </a:r>
            <a:endParaRPr i="1">
              <a:solidFill>
                <a:srgbClr val="272727"/>
              </a:solidFill>
              <a:highlight>
                <a:srgbClr val="FFFFFF"/>
              </a:highlight>
              <a:latin typeface="Roboto"/>
              <a:ea typeface="Roboto"/>
              <a:cs typeface="Roboto"/>
              <a:sym typeface="Roboto"/>
            </a:endParaRPr>
          </a:p>
          <a:p>
            <a:pPr indent="0" lvl="0" marL="0" marR="0" rtl="0" algn="l">
              <a:lnSpc>
                <a:spcPct val="107000"/>
              </a:lnSpc>
              <a:spcBef>
                <a:spcPts val="0"/>
              </a:spcBef>
              <a:spcAft>
                <a:spcPts val="0"/>
              </a:spcAft>
              <a:buSzPts val="1400"/>
              <a:buNone/>
            </a:pPr>
            <a:r>
              <a:rPr i="1" lang="en-US">
                <a:solidFill>
                  <a:srgbClr val="272727"/>
                </a:solidFill>
                <a:highlight>
                  <a:srgbClr val="FFFFFF"/>
                </a:highlight>
                <a:latin typeface="Roboto"/>
                <a:ea typeface="Roboto"/>
                <a:cs typeface="Roboto"/>
                <a:sym typeface="Roboto"/>
              </a:rPr>
              <a:t>    -personal/internalized - teaching history that removes bipoc voices/believing those things to be true</a:t>
            </a:r>
            <a:endParaRPr i="1">
              <a:solidFill>
                <a:srgbClr val="272727"/>
              </a:solidFill>
              <a:highlight>
                <a:srgbClr val="FFFFFF"/>
              </a:highlight>
              <a:latin typeface="Roboto"/>
              <a:ea typeface="Roboto"/>
              <a:cs typeface="Roboto"/>
              <a:sym typeface="Roboto"/>
            </a:endParaRPr>
          </a:p>
          <a:p>
            <a:pPr indent="0" lvl="0" marL="0" marR="0" rtl="0" algn="l">
              <a:lnSpc>
                <a:spcPct val="107000"/>
              </a:lnSpc>
              <a:spcBef>
                <a:spcPts val="0"/>
              </a:spcBef>
              <a:spcAft>
                <a:spcPts val="0"/>
              </a:spcAft>
              <a:buSzPts val="1400"/>
              <a:buNone/>
            </a:pPr>
            <a:r>
              <a:rPr i="1" lang="en-US">
                <a:solidFill>
                  <a:srgbClr val="272727"/>
                </a:solidFill>
                <a:highlight>
                  <a:srgbClr val="FFFFFF"/>
                </a:highlight>
                <a:latin typeface="Roboto"/>
                <a:ea typeface="Roboto"/>
                <a:cs typeface="Roboto"/>
                <a:sym typeface="Roboto"/>
              </a:rPr>
              <a:t>    -interpersonal - The teachers response </a:t>
            </a:r>
            <a:endParaRPr i="1">
              <a:solidFill>
                <a:srgbClr val="272727"/>
              </a:solidFill>
              <a:highlight>
                <a:srgbClr val="FFFFFF"/>
              </a:highlight>
              <a:latin typeface="Roboto"/>
              <a:ea typeface="Roboto"/>
              <a:cs typeface="Roboto"/>
              <a:sym typeface="Roboto"/>
            </a:endParaRPr>
          </a:p>
          <a:p>
            <a:pPr indent="0" lvl="0" marL="0" marR="0" rtl="0" algn="l">
              <a:lnSpc>
                <a:spcPct val="107000"/>
              </a:lnSpc>
              <a:spcBef>
                <a:spcPts val="0"/>
              </a:spcBef>
              <a:spcAft>
                <a:spcPts val="0"/>
              </a:spcAft>
              <a:buSzPts val="1400"/>
              <a:buNone/>
            </a:pPr>
            <a:r>
              <a:rPr i="1" lang="en-US">
                <a:solidFill>
                  <a:srgbClr val="272727"/>
                </a:solidFill>
                <a:highlight>
                  <a:srgbClr val="FFFFFF"/>
                </a:highlight>
                <a:latin typeface="Roboto"/>
                <a:ea typeface="Roboto"/>
                <a:cs typeface="Roboto"/>
                <a:sym typeface="Roboto"/>
              </a:rPr>
              <a:t>    -Institutional/structural - Curriculum, lack of multicultural educational </a:t>
            </a:r>
            <a:endParaRPr i="1">
              <a:solidFill>
                <a:srgbClr val="272727"/>
              </a:solidFill>
              <a:highlight>
                <a:srgbClr val="FFFFFF"/>
              </a:highlight>
              <a:latin typeface="Roboto"/>
              <a:ea typeface="Roboto"/>
              <a:cs typeface="Roboto"/>
              <a:sym typeface="Roboto"/>
            </a:endParaRPr>
          </a:p>
          <a:p>
            <a:pPr indent="0" lvl="0" marL="0" rtl="0" algn="l">
              <a:lnSpc>
                <a:spcPct val="100000"/>
              </a:lnSpc>
              <a:spcBef>
                <a:spcPts val="800"/>
              </a:spcBef>
              <a:spcAft>
                <a:spcPts val="0"/>
              </a:spcAft>
              <a:buSzPts val="1400"/>
              <a:buNone/>
            </a:pPr>
            <a:r>
              <a:t/>
            </a:r>
            <a:endParaRPr/>
          </a:p>
        </p:txBody>
      </p:sp>
      <p:sp>
        <p:nvSpPr>
          <p:cNvPr id="806" name="Google Shape;806;p38: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5: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69" name="Google Shape;469;p5: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 STORY HUDDLE - CARDOZIE</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lang="en-US">
                <a:latin typeface="Calibri"/>
                <a:ea typeface="Calibri"/>
                <a:cs typeface="Calibri"/>
                <a:sym typeface="Calibri"/>
              </a:rPr>
              <a:t>Give instructions for how to engage in activity:</a:t>
            </a:r>
            <a:endParaRPr/>
          </a:p>
          <a:p>
            <a:pPr indent="-228567" lvl="0" marL="228567" rtl="0" algn="l">
              <a:lnSpc>
                <a:spcPct val="100000"/>
              </a:lnSpc>
              <a:spcBef>
                <a:spcPts val="0"/>
              </a:spcBef>
              <a:spcAft>
                <a:spcPts val="0"/>
              </a:spcAft>
              <a:buSzPts val="1400"/>
              <a:buAutoNum type="arabicPeriod"/>
            </a:pPr>
            <a:r>
              <a:rPr lang="en-US">
                <a:latin typeface="Calibri"/>
                <a:ea typeface="Calibri"/>
                <a:cs typeface="Calibri"/>
                <a:sym typeface="Calibri"/>
              </a:rPr>
              <a:t>Find a partner, in 2 or 3 minutes exchange answers to the following questions.</a:t>
            </a:r>
            <a:endParaRPr/>
          </a:p>
          <a:p>
            <a:pPr indent="-228567" lvl="0" marL="228567" rtl="0" algn="l">
              <a:lnSpc>
                <a:spcPct val="100000"/>
              </a:lnSpc>
              <a:spcBef>
                <a:spcPts val="0"/>
              </a:spcBef>
              <a:spcAft>
                <a:spcPts val="0"/>
              </a:spcAft>
              <a:buSzPts val="1400"/>
              <a:buAutoNum type="arabicPeriod"/>
            </a:pPr>
            <a:r>
              <a:rPr lang="en-US">
                <a:latin typeface="Calibri"/>
                <a:ea typeface="Calibri"/>
                <a:cs typeface="Calibri"/>
                <a:sym typeface="Calibri"/>
              </a:rPr>
              <a:t>With each new question, find a different partner to share with, someone you haven’t shared with before.</a:t>
            </a:r>
            <a:endParaRPr/>
          </a:p>
        </p:txBody>
      </p:sp>
      <p:sp>
        <p:nvSpPr>
          <p:cNvPr id="470" name="Google Shape;470;p5: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3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4" name="Google Shape;814;p39: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b="1" lang="en-US" sz="1800">
                <a:solidFill>
                  <a:srgbClr val="000000"/>
                </a:solidFill>
                <a:latin typeface="Arial"/>
                <a:ea typeface="Arial"/>
                <a:cs typeface="Arial"/>
                <a:sym typeface="Arial"/>
              </a:rPr>
              <a:t>Wrap-up and assignments for next Act: 10 minutes (2 – 2:10)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Assignments: Stay on 4 levels of racism – bring back examination of yourself or your organizational practice to address each level (race worksheet) Race Fwd worksheet: Steve puts hyperlink of document into chat </a:t>
            </a:r>
            <a:endParaRPr sz="1800">
              <a:latin typeface="Cambria"/>
              <a:ea typeface="Cambria"/>
              <a:cs typeface="Cambria"/>
              <a:sym typeface="Cambria"/>
            </a:endParaRPr>
          </a:p>
          <a:p>
            <a:pPr indent="0" lvl="0" marL="0" rtl="0" algn="l">
              <a:lnSpc>
                <a:spcPct val="100000"/>
              </a:lnSpc>
              <a:spcBef>
                <a:spcPts val="800"/>
              </a:spcBef>
              <a:spcAft>
                <a:spcPts val="0"/>
              </a:spcAft>
              <a:buSzPts val="1400"/>
              <a:buNone/>
            </a:pPr>
            <a:r>
              <a:t/>
            </a:r>
            <a:endParaRPr/>
          </a:p>
        </p:txBody>
      </p:sp>
      <p:sp>
        <p:nvSpPr>
          <p:cNvPr id="815" name="Google Shape;815;p39: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4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2" name="Google Shape;822;p40: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SzPts val="1400"/>
              <a:buNone/>
            </a:pPr>
            <a:r>
              <a:rPr b="1" lang="en-US" sz="1800" u="sng">
                <a:solidFill>
                  <a:schemeClr val="hlink"/>
                </a:solidFill>
                <a:latin typeface="Arial"/>
                <a:ea typeface="Arial"/>
                <a:cs typeface="Arial"/>
                <a:sym typeface="Arial"/>
                <a:hlinkClick r:id="rId2"/>
              </a:rPr>
              <a:t>https://docs.google.com/document/d/1YXtVdQPDjcJT2ygoYg_jIPXHxRUF2Tjg0MCX58ZlMro/edit?usp=sharing</a:t>
            </a:r>
            <a:endParaRPr b="1" sz="1800">
              <a:solidFill>
                <a:srgbClr val="000000"/>
              </a:solidFill>
              <a:latin typeface="Arial"/>
              <a:ea typeface="Arial"/>
              <a:cs typeface="Arial"/>
              <a:sym typeface="Arial"/>
            </a:endParaRPr>
          </a:p>
          <a:p>
            <a:pPr indent="0" lvl="0" marL="0" marR="0" rtl="0" algn="l">
              <a:lnSpc>
                <a:spcPct val="100000"/>
              </a:lnSpc>
              <a:spcBef>
                <a:spcPts val="0"/>
              </a:spcBef>
              <a:spcAft>
                <a:spcPts val="0"/>
              </a:spcAft>
              <a:buSzPts val="1400"/>
              <a:buNone/>
            </a:pPr>
            <a:r>
              <a:rPr b="1" lang="en-US" sz="1800">
                <a:solidFill>
                  <a:srgbClr val="000000"/>
                </a:solidFill>
                <a:latin typeface="Arial"/>
                <a:ea typeface="Arial"/>
                <a:cs typeface="Arial"/>
                <a:sym typeface="Arial"/>
              </a:rPr>
              <a:t>Wrap-up and assignments for next Act: 10 minutes (2 – 2:10)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Assignments: Stay on 4 levels of racism – bring back examination of yourself or your organizational practice to address each level (race worksheet) Race Fwd worksheet: Steve puts hyperlink of document into chat </a:t>
            </a:r>
            <a:endParaRPr/>
          </a:p>
          <a:p>
            <a:pPr indent="-254000" lvl="0" marL="342900" marR="0" rtl="0" algn="l">
              <a:lnSpc>
                <a:spcPct val="107000"/>
              </a:lnSpc>
              <a:spcBef>
                <a:spcPts val="800"/>
              </a:spcBef>
              <a:spcAft>
                <a:spcPts val="0"/>
              </a:spcAft>
              <a:buSzPts val="1400"/>
              <a:buFont typeface="Noto Sans Symbols"/>
              <a:buNone/>
            </a:pPr>
            <a:r>
              <a:t/>
            </a:r>
            <a:endParaRPr sz="1800">
              <a:latin typeface="Arial"/>
              <a:ea typeface="Arial"/>
              <a:cs typeface="Arial"/>
              <a:sym typeface="Arial"/>
            </a:endParaRPr>
          </a:p>
          <a:p>
            <a:pPr indent="-571500" lvl="0" marL="571500" rtl="0" algn="l">
              <a:lnSpc>
                <a:spcPct val="100000"/>
              </a:lnSpc>
              <a:spcBef>
                <a:spcPts val="800"/>
              </a:spcBef>
              <a:spcAft>
                <a:spcPts val="0"/>
              </a:spcAft>
              <a:buSzPts val="4000"/>
              <a:buNone/>
            </a:pPr>
            <a:r>
              <a:rPr lang="en-US" sz="1800">
                <a:solidFill>
                  <a:srgbClr val="000000"/>
                </a:solidFill>
                <a:latin typeface="Calibri"/>
                <a:ea typeface="Calibri"/>
                <a:cs typeface="Calibri"/>
                <a:sym typeface="Calibri"/>
              </a:rPr>
              <a:t>How did it feel to complete this analysis? </a:t>
            </a:r>
            <a:endParaRPr/>
          </a:p>
          <a:p>
            <a:pPr indent="-571500" lvl="0" marL="571500" rtl="0" algn="l">
              <a:lnSpc>
                <a:spcPct val="100000"/>
              </a:lnSpc>
              <a:spcBef>
                <a:spcPts val="0"/>
              </a:spcBef>
              <a:spcAft>
                <a:spcPts val="0"/>
              </a:spcAft>
              <a:buSzPts val="4000"/>
              <a:buNone/>
            </a:pPr>
            <a:r>
              <a:t/>
            </a:r>
            <a:endParaRPr sz="1800">
              <a:solidFill>
                <a:srgbClr val="000000"/>
              </a:solidFill>
              <a:latin typeface="Calibri"/>
              <a:ea typeface="Calibri"/>
              <a:cs typeface="Calibri"/>
              <a:sym typeface="Calibri"/>
            </a:endParaRPr>
          </a:p>
          <a:p>
            <a:pPr indent="-571500" lvl="0" marL="571500" rtl="0" algn="l">
              <a:lnSpc>
                <a:spcPct val="100000"/>
              </a:lnSpc>
              <a:spcBef>
                <a:spcPts val="0"/>
              </a:spcBef>
              <a:spcAft>
                <a:spcPts val="0"/>
              </a:spcAft>
              <a:buSzPts val="4000"/>
              <a:buNone/>
            </a:pPr>
            <a:r>
              <a:rPr lang="en-US" sz="1800">
                <a:solidFill>
                  <a:srgbClr val="000000"/>
                </a:solidFill>
                <a:latin typeface="Calibri"/>
                <a:ea typeface="Calibri"/>
                <a:cs typeface="Calibri"/>
                <a:sym typeface="Calibri"/>
              </a:rPr>
              <a:t>What questions emerged for you? </a:t>
            </a:r>
            <a:endParaRPr/>
          </a:p>
          <a:p>
            <a:pPr indent="-571500" lvl="0" marL="571500" rtl="0" algn="l">
              <a:lnSpc>
                <a:spcPct val="100000"/>
              </a:lnSpc>
              <a:spcBef>
                <a:spcPts val="0"/>
              </a:spcBef>
              <a:spcAft>
                <a:spcPts val="0"/>
              </a:spcAft>
              <a:buSzPts val="4000"/>
              <a:buNone/>
            </a:pPr>
            <a:r>
              <a:t/>
            </a:r>
            <a:endParaRPr sz="1800">
              <a:solidFill>
                <a:srgbClr val="000000"/>
              </a:solidFill>
              <a:latin typeface="Calibri"/>
              <a:ea typeface="Calibri"/>
              <a:cs typeface="Calibri"/>
              <a:sym typeface="Calibri"/>
            </a:endParaRPr>
          </a:p>
          <a:p>
            <a:pPr indent="-571500" lvl="0" marL="571500" rtl="0" algn="l">
              <a:lnSpc>
                <a:spcPct val="100000"/>
              </a:lnSpc>
              <a:spcBef>
                <a:spcPts val="0"/>
              </a:spcBef>
              <a:spcAft>
                <a:spcPts val="0"/>
              </a:spcAft>
              <a:buSzPts val="4000"/>
              <a:buNone/>
            </a:pPr>
            <a:r>
              <a:rPr lang="en-US" sz="1800">
                <a:solidFill>
                  <a:srgbClr val="000000"/>
                </a:solidFill>
                <a:latin typeface="Calibri"/>
                <a:ea typeface="Calibri"/>
                <a:cs typeface="Calibri"/>
                <a:sym typeface="Calibri"/>
              </a:rPr>
              <a:t>Do any remain unresolved?</a:t>
            </a:r>
            <a:endParaRPr sz="1800">
              <a:solidFill>
                <a:srgbClr val="000000"/>
              </a:solidFill>
              <a:latin typeface="Calibri"/>
              <a:ea typeface="Calibri"/>
              <a:cs typeface="Calibri"/>
              <a:sym typeface="Calibri"/>
            </a:endParaRPr>
          </a:p>
          <a:p>
            <a:pPr indent="-254000" lvl="0" marL="342900" marR="0" rtl="0" algn="l">
              <a:lnSpc>
                <a:spcPct val="107000"/>
              </a:lnSpc>
              <a:spcBef>
                <a:spcPts val="0"/>
              </a:spcBef>
              <a:spcAft>
                <a:spcPts val="0"/>
              </a:spcAft>
              <a:buSzPts val="1400"/>
              <a:buFont typeface="Noto Sans Symbols"/>
              <a:buNone/>
            </a:pPr>
            <a:r>
              <a:t/>
            </a:r>
            <a:endParaRPr sz="1800">
              <a:latin typeface="Cambria"/>
              <a:ea typeface="Cambria"/>
              <a:cs typeface="Cambria"/>
              <a:sym typeface="Cambria"/>
            </a:endParaRPr>
          </a:p>
          <a:p>
            <a:pPr indent="0" lvl="0" marL="0" rtl="0" algn="l">
              <a:lnSpc>
                <a:spcPct val="100000"/>
              </a:lnSpc>
              <a:spcBef>
                <a:spcPts val="800"/>
              </a:spcBef>
              <a:spcAft>
                <a:spcPts val="0"/>
              </a:spcAft>
              <a:buSzPts val="1400"/>
              <a:buNone/>
            </a:pPr>
            <a:r>
              <a:t/>
            </a:r>
            <a:endParaRPr/>
          </a:p>
        </p:txBody>
      </p:sp>
      <p:sp>
        <p:nvSpPr>
          <p:cNvPr id="823" name="Google Shape;823;p40: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p4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p41: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lang="en-US" sz="1100" u="sng">
                <a:solidFill>
                  <a:schemeClr val="hlink"/>
                </a:solidFill>
                <a:latin typeface="Arial"/>
                <a:ea typeface="Arial"/>
                <a:cs typeface="Arial"/>
                <a:sym typeface="Arial"/>
                <a:hlinkClick r:id="rId2"/>
              </a:rPr>
              <a:t>Black Futures: An Ode to Freedom Summer on Vimeo</a:t>
            </a:r>
            <a:endParaRPr b="1" sz="1800">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lang="en-US" sz="1800">
                <a:latin typeface="Arial"/>
                <a:ea typeface="Arial"/>
                <a:cs typeface="Arial"/>
                <a:sym typeface="Arial"/>
              </a:rPr>
              <a:t>True North EDI </a:t>
            </a:r>
            <a:endParaRPr/>
          </a:p>
          <a:p>
            <a:pPr indent="0" lvl="0" marL="0" marR="0" rtl="0" algn="l">
              <a:lnSpc>
                <a:spcPct val="100000"/>
              </a:lnSpc>
              <a:spcBef>
                <a:spcPts val="0"/>
              </a:spcBef>
              <a:spcAft>
                <a:spcPts val="0"/>
              </a:spcAft>
              <a:buSzPts val="1400"/>
              <a:buNone/>
            </a:pPr>
            <a:r>
              <a:rPr b="1" lang="en-US" sz="1800">
                <a:solidFill>
                  <a:srgbClr val="000000"/>
                </a:solidFill>
                <a:latin typeface="Arial"/>
                <a:ea typeface="Arial"/>
                <a:cs typeface="Arial"/>
                <a:sym typeface="Arial"/>
              </a:rPr>
              <a:t>Wrap-up and assignments for next Act: 10 minutes (2 – 2:10)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Steve plays video in final wrap-up</a:t>
            </a:r>
            <a:endParaRPr sz="1800">
              <a:latin typeface="Cambria"/>
              <a:ea typeface="Cambria"/>
              <a:cs typeface="Cambria"/>
              <a:sym typeface="Cambria"/>
            </a:endParaRPr>
          </a:p>
          <a:p>
            <a:pPr indent="0" lvl="0" marL="0" rtl="0" algn="l">
              <a:lnSpc>
                <a:spcPct val="100000"/>
              </a:lnSpc>
              <a:spcBef>
                <a:spcPts val="800"/>
              </a:spcBef>
              <a:spcAft>
                <a:spcPts val="0"/>
              </a:spcAft>
              <a:buSzPts val="1400"/>
              <a:buNone/>
            </a:pPr>
            <a:r>
              <a:t/>
            </a:r>
            <a:endParaRPr/>
          </a:p>
          <a:p>
            <a:pPr indent="0" lvl="0" marL="0" rtl="0" algn="l">
              <a:lnSpc>
                <a:spcPct val="100000"/>
              </a:lnSpc>
              <a:spcBef>
                <a:spcPts val="800"/>
              </a:spcBef>
              <a:spcAft>
                <a:spcPts val="0"/>
              </a:spcAft>
              <a:buSzPts val="1400"/>
              <a:buNone/>
            </a:pPr>
            <a:r>
              <a:rPr lang="en-US"/>
              <a:t>Freedom dreaming: </a:t>
            </a:r>
            <a:r>
              <a:rPr lang="en-US" sz="1100">
                <a:solidFill>
                  <a:srgbClr val="666666"/>
                </a:solidFill>
                <a:latin typeface="Roboto"/>
                <a:ea typeface="Roboto"/>
                <a:cs typeface="Roboto"/>
                <a:sym typeface="Roboto"/>
              </a:rPr>
              <a:t>Dr. Robin D. G. Kelley in his book, </a:t>
            </a:r>
            <a:r>
              <a:rPr i="1" lang="en-US" sz="1100">
                <a:solidFill>
                  <a:srgbClr val="666666"/>
                </a:solidFill>
                <a:latin typeface="Roboto"/>
                <a:ea typeface="Roboto"/>
                <a:cs typeface="Roboto"/>
                <a:sym typeface="Roboto"/>
              </a:rPr>
              <a:t>Freedom Dreams: The Black Radical Imagination (2003)</a:t>
            </a:r>
            <a:endParaRPr/>
          </a:p>
          <a:p>
            <a:pPr indent="0" lvl="0" marL="457200" rtl="0" algn="l">
              <a:spcBef>
                <a:spcPts val="0"/>
              </a:spcBef>
              <a:spcAft>
                <a:spcPts val="0"/>
              </a:spcAft>
              <a:buClr>
                <a:schemeClr val="dk1"/>
              </a:buClr>
              <a:buSzPts val="1100"/>
              <a:buFont typeface="Arial"/>
              <a:buNone/>
            </a:pPr>
            <a:r>
              <a:rPr lang="en-US" sz="1100">
                <a:solidFill>
                  <a:srgbClr val="666666"/>
                </a:solidFill>
                <a:latin typeface="Roboto"/>
                <a:ea typeface="Roboto"/>
                <a:cs typeface="Roboto"/>
                <a:sym typeface="Roboto"/>
              </a:rPr>
              <a:t>“Without new visions, we don’t know what to build, only what to knock down. We not only end up confused, rudderless and cynical, but we forget that making a revolution is not a series of clever </a:t>
            </a:r>
            <a:r>
              <a:rPr lang="en-US" sz="1100">
                <a:solidFill>
                  <a:srgbClr val="666666"/>
                </a:solidFill>
                <a:latin typeface="Roboto"/>
                <a:ea typeface="Roboto"/>
                <a:cs typeface="Roboto"/>
                <a:sym typeface="Roboto"/>
              </a:rPr>
              <a:t>maneuvers</a:t>
            </a:r>
            <a:r>
              <a:rPr lang="en-US" sz="1100">
                <a:solidFill>
                  <a:srgbClr val="666666"/>
                </a:solidFill>
                <a:latin typeface="Roboto"/>
                <a:ea typeface="Roboto"/>
                <a:cs typeface="Roboto"/>
                <a:sym typeface="Roboto"/>
              </a:rPr>
              <a:t> and tactics, but a process that can and must transform us”</a:t>
            </a:r>
            <a:endParaRPr sz="1100">
              <a:solidFill>
                <a:srgbClr val="666666"/>
              </a:solidFill>
              <a:latin typeface="Roboto"/>
              <a:ea typeface="Roboto"/>
              <a:cs typeface="Roboto"/>
              <a:sym typeface="Roboto"/>
            </a:endParaRPr>
          </a:p>
          <a:p>
            <a:pPr indent="0" lvl="0" marL="914400" rtl="0" algn="l">
              <a:spcBef>
                <a:spcPts val="0"/>
              </a:spcBef>
              <a:spcAft>
                <a:spcPts val="0"/>
              </a:spcAft>
              <a:buClr>
                <a:schemeClr val="dk1"/>
              </a:buClr>
              <a:buSzPts val="1100"/>
              <a:buFont typeface="Arial"/>
              <a:buNone/>
            </a:pPr>
            <a:r>
              <a:t/>
            </a:r>
            <a:endParaRPr sz="1100">
              <a:solidFill>
                <a:srgbClr val="666666"/>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rgbClr val="666666"/>
              </a:solidFill>
              <a:latin typeface="Roboto"/>
              <a:ea typeface="Roboto"/>
              <a:cs typeface="Roboto"/>
              <a:sym typeface="Roboto"/>
            </a:endParaRPr>
          </a:p>
          <a:p>
            <a:pPr indent="0" lvl="0" marL="457200" rtl="0" algn="l">
              <a:spcBef>
                <a:spcPts val="0"/>
              </a:spcBef>
              <a:spcAft>
                <a:spcPts val="0"/>
              </a:spcAft>
              <a:buClr>
                <a:schemeClr val="dk1"/>
              </a:buClr>
              <a:buSzPts val="1100"/>
              <a:buFont typeface="Arial"/>
              <a:buNone/>
            </a:pPr>
            <a:r>
              <a:rPr lang="en-US" sz="1100">
                <a:solidFill>
                  <a:srgbClr val="666666"/>
                </a:solidFill>
                <a:latin typeface="Roboto"/>
                <a:ea typeface="Roboto"/>
                <a:cs typeface="Roboto"/>
                <a:sym typeface="Roboto"/>
              </a:rPr>
              <a:t>Freedom Dreaming means </a:t>
            </a:r>
            <a:r>
              <a:rPr b="1" lang="en-US" sz="1100">
                <a:solidFill>
                  <a:srgbClr val="666666"/>
                </a:solidFill>
                <a:latin typeface="Roboto"/>
                <a:ea typeface="Roboto"/>
                <a:cs typeface="Roboto"/>
                <a:sym typeface="Roboto"/>
              </a:rPr>
              <a:t>acknowledging and harnessing your own intrinsic power and expertise</a:t>
            </a:r>
            <a:r>
              <a:rPr lang="en-US" sz="1100">
                <a:solidFill>
                  <a:srgbClr val="666666"/>
                </a:solidFill>
                <a:latin typeface="Roboto"/>
                <a:ea typeface="Roboto"/>
                <a:cs typeface="Roboto"/>
                <a:sym typeface="Roboto"/>
              </a:rPr>
              <a:t>. Freedom Dreaming is about listening deeply while unlearning harmful ideologies and ideas. </a:t>
            </a:r>
            <a:endParaRPr/>
          </a:p>
        </p:txBody>
      </p:sp>
      <p:sp>
        <p:nvSpPr>
          <p:cNvPr id="833" name="Google Shape;833;p41: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4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0" name="Google Shape;840;p42: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t/>
            </a:r>
            <a:endParaRPr/>
          </a:p>
        </p:txBody>
      </p:sp>
      <p:sp>
        <p:nvSpPr>
          <p:cNvPr id="841" name="Google Shape;841;p42: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p43: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47" name="Google Shape;847;p43: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Introduction: 30 minutes (12 – 12:30):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Welcome, intro facilitators + presenters, land acknowledgement (Share link: To learn more about Native land, https://native-land.ca/), community accountability (3 minutes): Eddie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Jam Board/Break out Groups: Introductory activity/Getting to know each other in small break-outs: (15 minutes): Cardozie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&amp; goals (3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848" name="Google Shape;848;p43: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p4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p44: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Eddie </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GIA is headquartered on the unceded land of the Lenape and Wappinger peoples.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We ask you to join in acknowledging the Lenape and Wappinger communities, their elders both past and present, as well as future generations.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This acknowledgement demonstrates a commitment to beginning the process of working to dismantle the ongoing legacies of settler colonialism.</a:t>
            </a:r>
            <a:endParaRPr>
              <a:latin typeface="Calibri"/>
              <a:ea typeface="Calibri"/>
              <a:cs typeface="Calibri"/>
              <a:sym typeface="Calibri"/>
            </a:endParaRPr>
          </a:p>
          <a:p>
            <a:pPr indent="0" lvl="0" marL="0" marR="0" rtl="0" algn="l">
              <a:lnSpc>
                <a:spcPct val="100000"/>
              </a:lnSpc>
              <a:spcBef>
                <a:spcPts val="800"/>
              </a:spcBef>
              <a:spcAft>
                <a:spcPts val="0"/>
              </a:spcAft>
              <a:buClr>
                <a:srgbClr val="000000"/>
              </a:buClr>
              <a:buSzPts val="14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857" name="Google Shape;857;p44: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4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4" name="Google Shape;864;p46: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NADIA</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400"/>
              <a:buFont typeface="Arial"/>
              <a:buChar char="•"/>
            </a:pPr>
            <a:r>
              <a:rPr b="0" i="0" lang="en-US" sz="1200" u="none" cap="none" strike="noStrike">
                <a:solidFill>
                  <a:schemeClr val="dk1"/>
                </a:solidFill>
                <a:latin typeface="Calibri"/>
                <a:ea typeface="Calibri"/>
                <a:cs typeface="Calibri"/>
                <a:sym typeface="Calibri"/>
              </a:rPr>
              <a:t>Initial introductions for the room go-around: </a:t>
            </a:r>
            <a:r>
              <a:rPr b="1" i="0" lang="en-US" sz="1200" u="none" cap="none" strike="noStrike">
                <a:solidFill>
                  <a:schemeClr val="dk1"/>
                </a:solidFill>
                <a:latin typeface="Calibri"/>
                <a:ea typeface="Calibri"/>
                <a:cs typeface="Calibri"/>
                <a:sym typeface="Calibri"/>
              </a:rPr>
              <a:t>name</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organization</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gender pronouns </a:t>
            </a:r>
            <a:endParaRPr/>
          </a:p>
          <a:p>
            <a:pPr indent="0" lvl="0" marL="0" marR="0" rtl="0" algn="l">
              <a:lnSpc>
                <a:spcPct val="100000"/>
              </a:lnSpc>
              <a:spcBef>
                <a:spcPts val="0"/>
              </a:spcBef>
              <a:spcAft>
                <a:spcPts val="0"/>
              </a:spcAft>
              <a:buClr>
                <a:srgbClr val="000000"/>
              </a:buClr>
              <a:buSzPts val="14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865" name="Google Shape;865;p46: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1138a6b0bd6_1_9: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72" name="Google Shape;872;g1138a6b0bd6_1_9: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a:t>NADIA</a:t>
            </a:r>
            <a:endParaRPr b="1"/>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873" name="Google Shape;873;g1138a6b0bd6_1_9: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4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1" name="Google Shape;881;p45: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171450" lvl="0" marL="171450" marR="0" rtl="0" algn="l">
              <a:lnSpc>
                <a:spcPct val="100000"/>
              </a:lnSpc>
              <a:spcBef>
                <a:spcPts val="0"/>
              </a:spcBef>
              <a:spcAft>
                <a:spcPts val="0"/>
              </a:spcAft>
              <a:buClr>
                <a:srgbClr val="000000"/>
              </a:buClr>
              <a:buSzPts val="1400"/>
              <a:buFont typeface="Arial"/>
              <a:buChar char="•"/>
            </a:pPr>
            <a:r>
              <a:t/>
            </a:r>
            <a:endParaRPr/>
          </a:p>
          <a:p>
            <a:pPr indent="0" lvl="0" marL="0" marR="0" rtl="0" algn="l">
              <a:lnSpc>
                <a:spcPct val="100000"/>
              </a:lnSpc>
              <a:spcBef>
                <a:spcPts val="0"/>
              </a:spcBef>
              <a:spcAft>
                <a:spcPts val="0"/>
              </a:spcAft>
              <a:buClr>
                <a:srgbClr val="000000"/>
              </a:buClr>
              <a:buSzPts val="14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882" name="Google Shape;882;p45: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1127cd001af_0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8" name="Google Shape;888;g1127cd001af_0_0:notes"/>
          <p:cNvSpPr txBox="1"/>
          <p:nvPr>
            <p:ph idx="1" type="body"/>
          </p:nvPr>
        </p:nvSpPr>
        <p:spPr>
          <a:xfrm>
            <a:off x="701676" y="4473575"/>
            <a:ext cx="5607000" cy="36609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t>Jonny -  breakouts </a:t>
            </a:r>
            <a:endParaRPr/>
          </a:p>
          <a:p>
            <a:pPr indent="0" lvl="0" marL="0" rtl="0" algn="l">
              <a:lnSpc>
                <a:spcPct val="100000"/>
              </a:lnSpc>
              <a:spcBef>
                <a:spcPts val="0"/>
              </a:spcBef>
              <a:spcAft>
                <a:spcPts val="0"/>
              </a:spcAft>
              <a:buSzPts val="1400"/>
              <a:buNone/>
            </a:pPr>
            <a:r>
              <a:rPr lang="en-US" u="sng">
                <a:solidFill>
                  <a:schemeClr val="hlink"/>
                </a:solidFill>
                <a:hlinkClick r:id="rId2"/>
              </a:rPr>
              <a:t>https://docs.google.com/presentation/d/1NxVzcbWb3L3PTe9X2aI6YaR1kcJptGDyX7Vl6_v-0nE/edit?usp=sharing</a:t>
            </a:r>
            <a:r>
              <a:rPr lang="en-US"/>
              <a:t>	</a:t>
            </a:r>
            <a:endParaRPr/>
          </a:p>
          <a:p>
            <a:pPr indent="0" lvl="0" marL="0" rtl="0" algn="l">
              <a:lnSpc>
                <a:spcPct val="100000"/>
              </a:lnSpc>
              <a:spcBef>
                <a:spcPts val="0"/>
              </a:spcBef>
              <a:spcAft>
                <a:spcPts val="0"/>
              </a:spcAft>
              <a:buSzPts val="1400"/>
              <a:buNone/>
            </a:pPr>
            <a:r>
              <a:t/>
            </a:r>
            <a:endParaRPr/>
          </a:p>
          <a:p>
            <a:pPr indent="0" lvl="0" marL="21051" marR="23588" rtl="0" algn="l">
              <a:lnSpc>
                <a:spcPct val="115694"/>
              </a:lnSpc>
              <a:spcBef>
                <a:spcPts val="403"/>
              </a:spcBef>
              <a:spcAft>
                <a:spcPts val="0"/>
              </a:spcAft>
              <a:buClr>
                <a:schemeClr val="dk1"/>
              </a:buClr>
              <a:buSzPts val="1100"/>
              <a:buFont typeface="Arial"/>
              <a:buNone/>
            </a:pPr>
            <a:r>
              <a:rPr lang="en-US" sz="1141">
                <a:latin typeface="Arial"/>
                <a:ea typeface="Arial"/>
                <a:cs typeface="Arial"/>
                <a:sym typeface="Arial"/>
              </a:rPr>
              <a:t>The inspector trained his infrared lens onto a misshapen bow in the ceiling, an invisible beam of light searching the layers of lath to test what the eye could not see. This house was built generations ago, and I had noticed the slightest welt in a corner of plaster in a spare bedroom and chalked it up to idiosyncrasy. Over time, the welt in the ceiling became a wave that widened and bulged despite the new roof. It had been building beyond perception for years. An old house is its own kind of devotional, a dowager aunt with a story to be coaxed out of her, a mystery, a series of interlocking puzzles awaiting solution. Why is this soffit tucked into the southeast corner of an eave? What is behind this discolored patch of brick? With an old house, the work is never done, and you don’t expect it to be. </a:t>
            </a:r>
            <a:endParaRPr sz="1141">
              <a:latin typeface="Arial"/>
              <a:ea typeface="Arial"/>
              <a:cs typeface="Arial"/>
              <a:sym typeface="Arial"/>
            </a:endParaRPr>
          </a:p>
          <a:p>
            <a:pPr indent="-1014" lvl="0" marL="19165" marR="59773" rtl="0" algn="l">
              <a:lnSpc>
                <a:spcPct val="115694"/>
              </a:lnSpc>
              <a:spcBef>
                <a:spcPts val="899"/>
              </a:spcBef>
              <a:spcAft>
                <a:spcPts val="0"/>
              </a:spcAft>
              <a:buClr>
                <a:schemeClr val="dk1"/>
              </a:buClr>
              <a:buSzPts val="1100"/>
              <a:buFont typeface="Arial"/>
              <a:buNone/>
            </a:pPr>
            <a:r>
              <a:rPr lang="en-US" sz="1141">
                <a:latin typeface="Arial"/>
                <a:ea typeface="Arial"/>
                <a:cs typeface="Arial"/>
                <a:sym typeface="Arial"/>
              </a:rPr>
              <a:t>America is an old house. We can never declare the work over. Wind, flood, drought and human upheavals batter a structure that is already fighting whatever flaws were left unattended in the original foundation. When you live in an old house, you may not want to go into the basement after a storm to see what the rains have wrought. Choose not to look, however, at your own peril. The owner of an old house knows that whatever you are ignoring will never go away. Whatever is lurking will fester whether you choose to look or not. Ignorance is no protection from the consequences of inaction. Whatever you are wishing away will gnaw at you until you gather the courage to face what you would rather not see. </a:t>
            </a:r>
            <a:endParaRPr sz="1141">
              <a:latin typeface="Arial"/>
              <a:ea typeface="Arial"/>
              <a:cs typeface="Arial"/>
              <a:sym typeface="Arial"/>
            </a:endParaRPr>
          </a:p>
          <a:p>
            <a:pPr indent="-1014" lvl="0" marL="19165" marR="59773" rtl="0" algn="l">
              <a:lnSpc>
                <a:spcPct val="115694"/>
              </a:lnSpc>
              <a:spcBef>
                <a:spcPts val="899"/>
              </a:spcBef>
              <a:spcAft>
                <a:spcPts val="0"/>
              </a:spcAft>
              <a:buClr>
                <a:schemeClr val="dk1"/>
              </a:buClr>
              <a:buSzPts val="1100"/>
              <a:buFont typeface="Arial"/>
              <a:buNone/>
            </a:pPr>
            <a:r>
              <a:t/>
            </a:r>
            <a:endParaRPr sz="1141">
              <a:latin typeface="Arial"/>
              <a:ea typeface="Arial"/>
              <a:cs typeface="Arial"/>
              <a:sym typeface="Arial"/>
            </a:endParaRPr>
          </a:p>
          <a:p>
            <a:pPr indent="-1014" lvl="0" marL="19165" marR="59773" rtl="0" algn="l">
              <a:lnSpc>
                <a:spcPct val="115694"/>
              </a:lnSpc>
              <a:spcBef>
                <a:spcPts val="899"/>
              </a:spcBef>
              <a:spcAft>
                <a:spcPts val="0"/>
              </a:spcAft>
              <a:buClr>
                <a:schemeClr val="dk1"/>
              </a:buClr>
              <a:buSzPts val="1100"/>
              <a:buFont typeface="Arial"/>
              <a:buNone/>
            </a:pPr>
            <a:r>
              <a:rPr lang="en-US" sz="1141">
                <a:latin typeface="Arial"/>
                <a:ea typeface="Arial"/>
                <a:cs typeface="Arial"/>
                <a:sym typeface="Arial"/>
              </a:rPr>
              <a:t>We’re going to lean into this metaphor and use this image of a dilapidating house as a representation of this metaphor, and in your breakouts discuss what you notice in this house in relation to the history of our nation. What might the pillars represent? Or perhaps the trees? Take 10 minutes to first introduce yourselves, then dive into what you see in this image.</a:t>
            </a:r>
            <a:endParaRPr sz="1141">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889" name="Google Shape;889;g1127cd001af_0_0:notes"/>
          <p:cNvSpPr txBox="1"/>
          <p:nvPr>
            <p:ph idx="12" type="sldNum"/>
          </p:nvPr>
        </p:nvSpPr>
        <p:spPr>
          <a:xfrm>
            <a:off x="3970339"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6: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8" name="Google Shape;478;p6: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t>2 minutes each</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p47: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97" name="Google Shape;897;p47: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a:t>NADIA</a:t>
            </a:r>
            <a:endParaRPr b="1"/>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898" name="Google Shape;898;p47: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13a5cd4f330_2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6" name="Google Shape;906;g13a5cd4f330_2_0:notes"/>
          <p:cNvSpPr txBox="1"/>
          <p:nvPr>
            <p:ph idx="1" type="body"/>
          </p:nvPr>
        </p:nvSpPr>
        <p:spPr>
          <a:xfrm>
            <a:off x="701676" y="4473575"/>
            <a:ext cx="5607000" cy="3660900"/>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GIA to ask participants to respond to:</a:t>
            </a:r>
            <a:endParaRPr/>
          </a:p>
          <a:p>
            <a:pPr indent="-203169" lvl="0" marL="228566" rtl="0" algn="l">
              <a:lnSpc>
                <a:spcPct val="100000"/>
              </a:lnSpc>
              <a:spcBef>
                <a:spcPts val="0"/>
              </a:spcBef>
              <a:spcAft>
                <a:spcPts val="0"/>
              </a:spcAft>
              <a:buSzPts val="2400"/>
              <a:buFont typeface="Calibri"/>
              <a:buChar char="•"/>
            </a:pPr>
            <a:r>
              <a:rPr lang="en-US"/>
              <a:t>Occupy Brave Space</a:t>
            </a:r>
            <a:endParaRPr/>
          </a:p>
          <a:p>
            <a:pPr indent="-203169" lvl="0" marL="228566" rtl="0" algn="l">
              <a:lnSpc>
                <a:spcPct val="100000"/>
              </a:lnSpc>
              <a:spcBef>
                <a:spcPts val="0"/>
              </a:spcBef>
              <a:spcAft>
                <a:spcPts val="0"/>
              </a:spcAft>
              <a:buSzPts val="2400"/>
              <a:buFont typeface="Calibri"/>
              <a:buChar char="•"/>
            </a:pPr>
            <a:r>
              <a:rPr lang="en-US"/>
              <a:t>Comfort – Stretch – Panic Zones</a:t>
            </a:r>
            <a:endParaRPr/>
          </a:p>
          <a:p>
            <a:pPr indent="-50769" lvl="0" marL="228566" rtl="0" algn="l">
              <a:lnSpc>
                <a:spcPct val="100000"/>
              </a:lnSpc>
              <a:spcBef>
                <a:spcPts val="0"/>
              </a:spcBef>
              <a:spcAft>
                <a:spcPts val="0"/>
              </a:spcAft>
              <a:buSzPts val="2400"/>
              <a:buFont typeface="Calibri"/>
              <a:buNone/>
            </a:pPr>
            <a:r>
              <a:t/>
            </a:r>
            <a:endParaRPr/>
          </a:p>
          <a:p>
            <a:pPr indent="0" lvl="0" marL="25396" rtl="0" algn="l">
              <a:lnSpc>
                <a:spcPct val="100000"/>
              </a:lnSpc>
              <a:spcBef>
                <a:spcPts val="0"/>
              </a:spcBef>
              <a:spcAft>
                <a:spcPts val="0"/>
              </a:spcAft>
              <a:buSzPts val="2400"/>
              <a:buNone/>
            </a:pPr>
            <a:r>
              <a:rPr b="1" lang="en-US"/>
              <a:t>Cardozie to ask group to respond to:</a:t>
            </a:r>
            <a:endParaRPr/>
          </a:p>
          <a:p>
            <a:pPr indent="-203169" lvl="0" marL="228566" rtl="0" algn="l">
              <a:lnSpc>
                <a:spcPct val="100000"/>
              </a:lnSpc>
              <a:spcBef>
                <a:spcPts val="0"/>
              </a:spcBef>
              <a:spcAft>
                <a:spcPts val="0"/>
              </a:spcAft>
              <a:buSzPts val="2400"/>
              <a:buFont typeface="Calibri"/>
              <a:buChar char="•"/>
            </a:pPr>
            <a:r>
              <a:rPr lang="en-US"/>
              <a:t>Selective Vulnerability</a:t>
            </a:r>
            <a:endParaRPr/>
          </a:p>
          <a:p>
            <a:pPr indent="-50769" lvl="0" marL="228566"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b="1" lang="en-US"/>
              <a:t>GIA to ask participants to respond to:</a:t>
            </a:r>
            <a:endParaRPr/>
          </a:p>
          <a:p>
            <a:pPr indent="-203169" lvl="0" marL="228566" rtl="0" algn="l">
              <a:lnSpc>
                <a:spcPct val="100000"/>
              </a:lnSpc>
              <a:spcBef>
                <a:spcPts val="0"/>
              </a:spcBef>
              <a:spcAft>
                <a:spcPts val="0"/>
              </a:spcAft>
              <a:buSzPts val="2400"/>
              <a:buFont typeface="Calibri"/>
              <a:buChar char="•"/>
            </a:pPr>
            <a:r>
              <a:rPr lang="en-US"/>
              <a:t>Other agreements to add?</a:t>
            </a:r>
            <a:endParaRPr/>
          </a:p>
          <a:p>
            <a:pPr indent="-50769" lvl="0" marL="228566"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lang="en-US"/>
              <a:t> </a:t>
            </a:r>
            <a:endParaRPr/>
          </a:p>
        </p:txBody>
      </p:sp>
      <p:sp>
        <p:nvSpPr>
          <p:cNvPr id="907" name="Google Shape;907;g13a5cd4f330_2_0:notes"/>
          <p:cNvSpPr txBox="1"/>
          <p:nvPr>
            <p:ph idx="12" type="sldNum"/>
          </p:nvPr>
        </p:nvSpPr>
        <p:spPr>
          <a:xfrm>
            <a:off x="3970339"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p4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7" name="Google Shape;917;p48: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GIA to ask participants to respond to:</a:t>
            </a:r>
            <a:endParaRPr/>
          </a:p>
          <a:p>
            <a:pPr indent="-203170" lvl="0" marL="228567" rtl="0" algn="l">
              <a:lnSpc>
                <a:spcPct val="100000"/>
              </a:lnSpc>
              <a:spcBef>
                <a:spcPts val="0"/>
              </a:spcBef>
              <a:spcAft>
                <a:spcPts val="0"/>
              </a:spcAft>
              <a:buSzPts val="2400"/>
              <a:buFont typeface="Calibri"/>
              <a:buChar char="•"/>
            </a:pPr>
            <a:r>
              <a:rPr lang="en-US"/>
              <a:t>Occupy Brave Space</a:t>
            </a:r>
            <a:endParaRPr/>
          </a:p>
          <a:p>
            <a:pPr indent="-203170" lvl="0" marL="228567" rtl="0" algn="l">
              <a:lnSpc>
                <a:spcPct val="100000"/>
              </a:lnSpc>
              <a:spcBef>
                <a:spcPts val="0"/>
              </a:spcBef>
              <a:spcAft>
                <a:spcPts val="0"/>
              </a:spcAft>
              <a:buSzPts val="2400"/>
              <a:buFont typeface="Calibri"/>
              <a:buChar char="•"/>
            </a:pPr>
            <a:r>
              <a:rPr lang="en-US"/>
              <a:t>Comfort – Stretch – Panic Zones</a:t>
            </a:r>
            <a:endParaRPr/>
          </a:p>
          <a:p>
            <a:pPr indent="-50770" lvl="0" marL="228567" rtl="0" algn="l">
              <a:lnSpc>
                <a:spcPct val="100000"/>
              </a:lnSpc>
              <a:spcBef>
                <a:spcPts val="0"/>
              </a:spcBef>
              <a:spcAft>
                <a:spcPts val="0"/>
              </a:spcAft>
              <a:buSzPts val="2400"/>
              <a:buFont typeface="Calibri"/>
              <a:buNone/>
            </a:pPr>
            <a:r>
              <a:t/>
            </a:r>
            <a:endParaRPr/>
          </a:p>
          <a:p>
            <a:pPr indent="0" lvl="0" marL="25396" rtl="0" algn="l">
              <a:lnSpc>
                <a:spcPct val="100000"/>
              </a:lnSpc>
              <a:spcBef>
                <a:spcPts val="0"/>
              </a:spcBef>
              <a:spcAft>
                <a:spcPts val="0"/>
              </a:spcAft>
              <a:buSzPts val="2400"/>
              <a:buNone/>
            </a:pPr>
            <a:r>
              <a:rPr b="1" lang="en-US"/>
              <a:t>Cardozie to ask group to respond to:</a:t>
            </a:r>
            <a:endParaRPr/>
          </a:p>
          <a:p>
            <a:pPr indent="-203170" lvl="0" marL="228567" rtl="0" algn="l">
              <a:lnSpc>
                <a:spcPct val="100000"/>
              </a:lnSpc>
              <a:spcBef>
                <a:spcPts val="0"/>
              </a:spcBef>
              <a:spcAft>
                <a:spcPts val="0"/>
              </a:spcAft>
              <a:buSzPts val="2400"/>
              <a:buFont typeface="Calibri"/>
              <a:buChar char="•"/>
            </a:pPr>
            <a:r>
              <a:rPr lang="en-US"/>
              <a:t>Selective Vulnerability</a:t>
            </a:r>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b="1" lang="en-US"/>
              <a:t>GIA to ask participants to respond to:</a:t>
            </a:r>
            <a:endParaRPr/>
          </a:p>
          <a:p>
            <a:pPr indent="-203170" lvl="0" marL="228567" rtl="0" algn="l">
              <a:lnSpc>
                <a:spcPct val="100000"/>
              </a:lnSpc>
              <a:spcBef>
                <a:spcPts val="0"/>
              </a:spcBef>
              <a:spcAft>
                <a:spcPts val="0"/>
              </a:spcAft>
              <a:buSzPts val="2400"/>
              <a:buFont typeface="Calibri"/>
              <a:buChar char="•"/>
            </a:pPr>
            <a:r>
              <a:rPr lang="en-US"/>
              <a:t>Other agreements to add?</a:t>
            </a:r>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lang="en-US"/>
              <a:t> </a:t>
            </a:r>
            <a:endParaRPr/>
          </a:p>
        </p:txBody>
      </p:sp>
      <p:sp>
        <p:nvSpPr>
          <p:cNvPr id="918" name="Google Shape;918;p48: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5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9" name="Google Shape;929;p50: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342900" lvl="0" marL="342900" marR="0" rtl="0" algn="l">
              <a:lnSpc>
                <a:spcPct val="107000"/>
              </a:lnSpc>
              <a:spcBef>
                <a:spcPts val="0"/>
              </a:spcBef>
              <a:spcAft>
                <a:spcPts val="0"/>
              </a:spcAft>
              <a:buSzPts val="1400"/>
              <a:buFont typeface="Noto Sans Symbols"/>
              <a:buChar char="∙"/>
            </a:pPr>
            <a:r>
              <a:rPr lang="en-US" sz="3200">
                <a:latin typeface="Arial"/>
                <a:ea typeface="Arial"/>
                <a:cs typeface="Arial"/>
                <a:sym typeface="Arial"/>
              </a:rPr>
              <a:t>Screen share: Overview of the day (3 minutes): Nadia </a:t>
            </a:r>
            <a:endParaRPr/>
          </a:p>
          <a:p>
            <a:pPr indent="-254000" lvl="0" marL="342900" marR="0" rtl="0" algn="l">
              <a:lnSpc>
                <a:spcPct val="107000"/>
              </a:lnSpc>
              <a:spcBef>
                <a:spcPts val="0"/>
              </a:spcBef>
              <a:spcAft>
                <a:spcPts val="0"/>
              </a:spcAft>
              <a:buSzPts val="1400"/>
              <a:buFont typeface="Noto Sans Symbols"/>
              <a:buNone/>
            </a:pPr>
            <a:r>
              <a:t/>
            </a:r>
            <a:endParaRPr sz="3200">
              <a:latin typeface="Arial"/>
              <a:ea typeface="Arial"/>
              <a:cs typeface="Arial"/>
              <a:sym typeface="Arial"/>
            </a:endParaRPr>
          </a:p>
          <a:p>
            <a:pPr indent="0" lvl="0" marL="0" marR="0" rtl="0" algn="l">
              <a:lnSpc>
                <a:spcPct val="100000"/>
              </a:lnSpc>
              <a:spcBef>
                <a:spcPts val="0"/>
              </a:spcBef>
              <a:spcAft>
                <a:spcPts val="0"/>
              </a:spcAft>
              <a:buSzPts val="1400"/>
              <a:buNone/>
            </a:pPr>
            <a:r>
              <a:rPr b="1" lang="en-US" sz="1800">
                <a:latin typeface="Arial"/>
                <a:ea typeface="Arial"/>
                <a:cs typeface="Arial"/>
                <a:sym typeface="Arial"/>
              </a:rPr>
              <a:t>Why lead with race? 20 minutes (12:40 – 1:10) </a:t>
            </a:r>
            <a:endParaRPr sz="2000">
              <a:latin typeface="Calibri"/>
              <a:ea typeface="Calibri"/>
              <a:cs typeface="Calibri"/>
              <a:sym typeface="Calibri"/>
            </a:endParaRPr>
          </a:p>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 </a:t>
            </a:r>
            <a:endParaRPr sz="2000">
              <a:latin typeface="Calibri"/>
              <a:ea typeface="Calibri"/>
              <a:cs typeface="Calibri"/>
              <a:sym typeface="Calibri"/>
            </a:endParaRPr>
          </a:p>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Barriers to Talking about Race: 30 minutes (1 – 1:30) </a:t>
            </a:r>
            <a:endParaRPr sz="2000">
              <a:latin typeface="Calibri"/>
              <a:ea typeface="Calibri"/>
              <a:cs typeface="Calibri"/>
              <a:sym typeface="Calibri"/>
            </a:endParaRPr>
          </a:p>
          <a:p>
            <a:pPr indent="-342900" lvl="0" marL="342900" marR="0" rtl="0" algn="l">
              <a:lnSpc>
                <a:spcPct val="100000"/>
              </a:lnSpc>
              <a:spcBef>
                <a:spcPts val="0"/>
              </a:spcBef>
              <a:spcAft>
                <a:spcPts val="0"/>
              </a:spcAft>
              <a:buSzPts val="1400"/>
              <a:buNone/>
            </a:pPr>
            <a:r>
              <a:rPr lang="en-US" sz="1800">
                <a:latin typeface="Arial"/>
                <a:ea typeface="Arial"/>
                <a:cs typeface="Arial"/>
                <a:sym typeface="Arial"/>
              </a:rPr>
              <a:t> </a:t>
            </a:r>
            <a:endParaRPr sz="2000">
              <a:latin typeface="Calibri"/>
              <a:ea typeface="Calibri"/>
              <a:cs typeface="Calibri"/>
              <a:sym typeface="Calibri"/>
            </a:endParaRPr>
          </a:p>
          <a:p>
            <a:pPr indent="-914400" lvl="0" marL="914400" marR="0" rtl="0" algn="l">
              <a:lnSpc>
                <a:spcPct val="100000"/>
              </a:lnSpc>
              <a:spcBef>
                <a:spcPts val="0"/>
              </a:spcBef>
              <a:spcAft>
                <a:spcPts val="0"/>
              </a:spcAft>
              <a:buSzPts val="1400"/>
              <a:buNone/>
            </a:pPr>
            <a:r>
              <a:rPr b="1" lang="en-US" sz="1800">
                <a:latin typeface="Arial"/>
                <a:ea typeface="Arial"/>
                <a:cs typeface="Arial"/>
                <a:sym typeface="Arial"/>
              </a:rPr>
              <a:t>Key Concepts Related to Race: 30 minutes (1:30 – 2:00)</a:t>
            </a:r>
            <a:endParaRPr sz="2000">
              <a:latin typeface="Calibri"/>
              <a:ea typeface="Calibri"/>
              <a:cs typeface="Calibri"/>
              <a:sym typeface="Calibri"/>
            </a:endParaRPr>
          </a:p>
          <a:p>
            <a:pPr indent="0" lvl="0" marL="0" marR="0" rtl="0" algn="l">
              <a:lnSpc>
                <a:spcPct val="100000"/>
              </a:lnSpc>
              <a:spcBef>
                <a:spcPts val="0"/>
              </a:spcBef>
              <a:spcAft>
                <a:spcPts val="0"/>
              </a:spcAft>
              <a:buSzPts val="1400"/>
              <a:buNone/>
            </a:pPr>
            <a:r>
              <a:rPr lang="en-US" sz="1800">
                <a:solidFill>
                  <a:srgbClr val="000000"/>
                </a:solidFill>
                <a:latin typeface="Arial"/>
                <a:ea typeface="Arial"/>
                <a:cs typeface="Arial"/>
                <a:sym typeface="Arial"/>
              </a:rPr>
              <a:t> </a:t>
            </a:r>
            <a:endParaRPr sz="2000">
              <a:latin typeface="Calibri"/>
              <a:ea typeface="Calibri"/>
              <a:cs typeface="Calibri"/>
              <a:sym typeface="Calibri"/>
            </a:endParaRPr>
          </a:p>
          <a:p>
            <a:pPr indent="0" lvl="0" marL="0" marR="0" rtl="0" algn="l">
              <a:lnSpc>
                <a:spcPct val="100000"/>
              </a:lnSpc>
              <a:spcBef>
                <a:spcPts val="0"/>
              </a:spcBef>
              <a:spcAft>
                <a:spcPts val="0"/>
              </a:spcAft>
              <a:buSzPts val="1400"/>
              <a:buNone/>
            </a:pPr>
            <a:r>
              <a:rPr b="1" lang="en-US" sz="1800">
                <a:solidFill>
                  <a:srgbClr val="000000"/>
                </a:solidFill>
                <a:latin typeface="Arial"/>
                <a:ea typeface="Arial"/>
                <a:cs typeface="Arial"/>
                <a:sym typeface="Arial"/>
              </a:rPr>
              <a:t>Wrap-up and assignments for next Act: 10 minutes (2 – 2:10) </a:t>
            </a:r>
            <a:endParaRPr sz="2000">
              <a:latin typeface="Calibri"/>
              <a:ea typeface="Calibri"/>
              <a:cs typeface="Calibri"/>
              <a:sym typeface="Calibri"/>
            </a:endParaRPr>
          </a:p>
          <a:p>
            <a:pPr indent="-50770" lvl="0" marL="228567" rtl="0" algn="l">
              <a:lnSpc>
                <a:spcPct val="100000"/>
              </a:lnSpc>
              <a:spcBef>
                <a:spcPts val="0"/>
              </a:spcBef>
              <a:spcAft>
                <a:spcPts val="0"/>
              </a:spcAft>
              <a:buSzPts val="2400"/>
              <a:buFont typeface="Calibri"/>
              <a:buNone/>
            </a:pPr>
            <a:r>
              <a:t/>
            </a:r>
            <a:endParaRPr/>
          </a:p>
          <a:p>
            <a:pPr indent="0" lvl="0" marL="0" rtl="0" algn="l">
              <a:lnSpc>
                <a:spcPct val="100000"/>
              </a:lnSpc>
              <a:spcBef>
                <a:spcPts val="0"/>
              </a:spcBef>
              <a:spcAft>
                <a:spcPts val="0"/>
              </a:spcAft>
              <a:buSzPts val="1400"/>
              <a:buNone/>
            </a:pPr>
            <a:r>
              <a:rPr lang="en-US"/>
              <a:t> </a:t>
            </a:r>
            <a:endParaRPr/>
          </a:p>
        </p:txBody>
      </p:sp>
      <p:sp>
        <p:nvSpPr>
          <p:cNvPr id="930" name="Google Shape;930;p50: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51: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41" name="Google Shape;941;p51: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7000"/>
              </a:lnSpc>
              <a:spcBef>
                <a:spcPts val="0"/>
              </a:spcBef>
              <a:spcAft>
                <a:spcPts val="0"/>
              </a:spcAft>
              <a:buClr>
                <a:srgbClr val="000000"/>
              </a:buClr>
              <a:buSzPts val="1400"/>
              <a:buFont typeface="Noto Sans Symbols"/>
              <a:buNone/>
            </a:pPr>
            <a:r>
              <a:rPr b="1" lang="en-US" sz="1100">
                <a:latin typeface="Arial"/>
                <a:ea typeface="Arial"/>
                <a:cs typeface="Arial"/>
                <a:sym typeface="Arial"/>
              </a:rPr>
              <a:t>True North EDI </a:t>
            </a:r>
            <a:endParaRPr/>
          </a:p>
          <a:p>
            <a:pPr indent="-342900" lvl="0" marL="342900" marR="0" rtl="0" algn="l">
              <a:lnSpc>
                <a:spcPct val="107000"/>
              </a:lnSpc>
              <a:spcBef>
                <a:spcPts val="0"/>
              </a:spcBef>
              <a:spcAft>
                <a:spcPts val="0"/>
              </a:spcAft>
              <a:buSzPts val="1400"/>
              <a:buFont typeface="Noto Sans Symbols"/>
              <a:buChar char="∙"/>
            </a:pPr>
            <a:r>
              <a:rPr b="1" lang="en-US" sz="1100">
                <a:solidFill>
                  <a:srgbClr val="000000"/>
                </a:solidFill>
                <a:latin typeface="Arial"/>
                <a:ea typeface="Arial"/>
                <a:cs typeface="Arial"/>
                <a:sym typeface="Arial"/>
              </a:rPr>
              <a:t>What things come to mind when you think of culture? – share in chat.</a:t>
            </a:r>
            <a:endParaRPr/>
          </a:p>
          <a:p>
            <a:pPr indent="-342900" lvl="0" marL="342900" marR="0" rtl="0" algn="l">
              <a:lnSpc>
                <a:spcPct val="107000"/>
              </a:lnSpc>
              <a:spcBef>
                <a:spcPts val="0"/>
              </a:spcBef>
              <a:spcAft>
                <a:spcPts val="0"/>
              </a:spcAft>
              <a:buSzPts val="1400"/>
              <a:buFont typeface="Noto Sans Symbols"/>
              <a:buChar char="∙"/>
            </a:pPr>
            <a:r>
              <a:rPr b="1" lang="en-US" sz="1100">
                <a:solidFill>
                  <a:srgbClr val="000000"/>
                </a:solidFill>
                <a:latin typeface="Arial"/>
                <a:ea typeface="Arial"/>
                <a:cs typeface="Arial"/>
                <a:sym typeface="Arial"/>
              </a:rPr>
              <a:t>How culture is weaponized: 1 – 1:40</a:t>
            </a:r>
            <a:endParaRPr sz="1100">
              <a:latin typeface="Cambria"/>
              <a:ea typeface="Cambria"/>
              <a:cs typeface="Cambria"/>
              <a:sym typeface="Cambria"/>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Introducing White Supremacy Culture (WSC); how we are acculturated to bias; how we weaponize WSC (Kendi’s terminologies and specifically anti-racist): (1 – 1:10pm)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Belief</a:t>
            </a:r>
            <a:r>
              <a:rPr lang="en-US" sz="1100">
                <a:latin typeface="Arial"/>
                <a:ea typeface="Arial"/>
                <a:cs typeface="Arial"/>
                <a:sym typeface="Arial"/>
              </a:rPr>
              <a:t>-based racism (</a:t>
            </a:r>
            <a:r>
              <a:rPr lang="en-US" sz="1100" u="sng">
                <a:solidFill>
                  <a:srgbClr val="0563C1"/>
                </a:solidFill>
                <a:latin typeface="Arial"/>
                <a:ea typeface="Arial"/>
                <a:cs typeface="Arial"/>
                <a:sym typeface="Arial"/>
                <a:hlinkClick r:id="rId2">
                  <a:extLst>
                    <a:ext uri="{A12FA001-AC4F-418D-AE19-62706E023703}">
                      <ahyp:hlinkClr val="tx"/>
                    </a:ext>
                  </a:extLst>
                </a:hlinkClick>
              </a:rPr>
              <a:t>from Ibram X. Kendi</a:t>
            </a:r>
            <a:r>
              <a:rPr lang="en-US" sz="1100">
                <a:latin typeface="Arial"/>
                <a:ea typeface="Arial"/>
                <a:cs typeface="Arial"/>
                <a:sym typeface="Arial"/>
              </a:rPr>
              <a:t>): segregationists, assimilationists, anti-racists: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a:t>
            </a:r>
            <a:r>
              <a:rPr lang="en-US" sz="1100">
                <a:latin typeface="Arial"/>
                <a:ea typeface="Arial"/>
                <a:cs typeface="Arial"/>
                <a:sym typeface="Arial"/>
              </a:rPr>
              <a:t>Shift from grantees’ processes to practices of funding organizations (chuck symphony example):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Through culture lens, how WSC operates, example: Sherylynn </a:t>
            </a:r>
            <a:endParaRPr sz="1200">
              <a:latin typeface="Calibri"/>
              <a:ea typeface="Calibri"/>
              <a:cs typeface="Calibri"/>
              <a:sym typeface="Calibri"/>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Case Studies of institutional racism, white supremacy culture, bias</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Institutional analysis, </a:t>
            </a:r>
            <a:r>
              <a:rPr lang="en-US" sz="1100" u="sng" strike="noStrike">
                <a:solidFill>
                  <a:srgbClr val="0563C1"/>
                </a:solidFill>
                <a:latin typeface="Arial"/>
                <a:ea typeface="Arial"/>
                <a:cs typeface="Arial"/>
                <a:sym typeface="Arial"/>
                <a:hlinkClick r:id="rId3">
                  <a:extLst>
                    <a:ext uri="{A12FA001-AC4F-418D-AE19-62706E023703}">
                      <ahyp:hlinkClr val="tx"/>
                    </a:ext>
                  </a:extLst>
                </a:hlinkClick>
              </a:rPr>
              <a:t>Tema Okun</a:t>
            </a:r>
            <a:r>
              <a:rPr lang="en-US" sz="1100">
                <a:latin typeface="Arial"/>
                <a:ea typeface="Arial"/>
                <a:cs typeface="Arial"/>
                <a:sym typeface="Arial"/>
              </a:rPr>
              <a:t>, where do these white supremacy culture items come up in institution, sector, etc.</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Culture is a bridge from systems to ourselves, our institutions. What are you doing to prevent racism and encourage anti-racism?  </a:t>
            </a:r>
            <a:endParaRPr sz="1100">
              <a:latin typeface="Cambria"/>
              <a:ea typeface="Cambria"/>
              <a:cs typeface="Cambria"/>
              <a:sym typeface="Cambria"/>
            </a:endParaRPr>
          </a:p>
        </p:txBody>
      </p:sp>
      <p:sp>
        <p:nvSpPr>
          <p:cNvPr id="942" name="Google Shape;942;p51: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52:notes"/>
          <p:cNvSpPr txBox="1"/>
          <p:nvPr>
            <p:ph idx="1" type="body"/>
          </p:nvPr>
        </p:nvSpPr>
        <p:spPr>
          <a:xfrm>
            <a:off x="717268" y="4490032"/>
            <a:ext cx="5731500" cy="4252800"/>
          </a:xfrm>
          <a:prstGeom prst="rect">
            <a:avLst/>
          </a:prstGeom>
          <a:noFill/>
          <a:ln>
            <a:noFill/>
          </a:ln>
        </p:spPr>
        <p:txBody>
          <a:bodyPr anchorCtr="0" anchor="t" bIns="93250" lIns="93250" spcFirstLastPara="1" rIns="93250" wrap="square" tIns="93250">
            <a:noAutofit/>
          </a:bodyPr>
          <a:lstStyle/>
          <a:p>
            <a:pPr indent="0" lvl="0" marL="0" marR="0" rtl="0" algn="l">
              <a:lnSpc>
                <a:spcPct val="107000"/>
              </a:lnSpc>
              <a:spcBef>
                <a:spcPts val="0"/>
              </a:spcBef>
              <a:spcAft>
                <a:spcPts val="0"/>
              </a:spcAft>
              <a:buClr>
                <a:srgbClr val="000000"/>
              </a:buClr>
              <a:buSzPts val="1400"/>
              <a:buFont typeface="Noto Sans Symbols"/>
              <a:buNone/>
            </a:pPr>
            <a:r>
              <a:rPr b="1" lang="en-US" sz="1200">
                <a:latin typeface="Arial"/>
                <a:ea typeface="Arial"/>
                <a:cs typeface="Arial"/>
                <a:sym typeface="Arial"/>
              </a:rPr>
              <a:t>True North EDI </a:t>
            </a:r>
            <a:endParaRPr/>
          </a:p>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How culture is weaponized:</a:t>
            </a:r>
            <a:endParaRPr i="1" sz="1200">
              <a:solidFill>
                <a:schemeClr val="dk1"/>
              </a:solidFill>
              <a:latin typeface="Calibri"/>
              <a:ea typeface="Calibri"/>
              <a:cs typeface="Calibri"/>
              <a:sym typeface="Calibri"/>
            </a:endParaRPr>
          </a:p>
          <a:p>
            <a:pPr indent="-152378" lvl="0" marL="228567" rtl="0" algn="l">
              <a:lnSpc>
                <a:spcPct val="100000"/>
              </a:lnSpc>
              <a:spcBef>
                <a:spcPts val="0"/>
              </a:spcBef>
              <a:spcAft>
                <a:spcPts val="0"/>
              </a:spcAft>
              <a:buClr>
                <a:schemeClr val="dk1"/>
              </a:buClr>
              <a:buSzPts val="1200"/>
              <a:buNone/>
            </a:pPr>
            <a:r>
              <a:rPr i="1" lang="en-US" sz="1200">
                <a:solidFill>
                  <a:schemeClr val="dk1"/>
                </a:solidFill>
                <a:latin typeface="Calibri"/>
                <a:ea typeface="Calibri"/>
                <a:cs typeface="Calibri"/>
                <a:sym typeface="Calibri"/>
              </a:rPr>
              <a:t>If we talked about processing information, </a:t>
            </a:r>
            <a:r>
              <a:rPr b="1" i="1" lang="en-US" sz="1200">
                <a:solidFill>
                  <a:schemeClr val="dk1"/>
                </a:solidFill>
                <a:latin typeface="Calibri"/>
                <a:ea typeface="Calibri"/>
                <a:cs typeface="Calibri"/>
                <a:sym typeface="Calibri"/>
              </a:rPr>
              <a:t>we process about 40 bits of information a second, consciously. And in that same second, process </a:t>
            </a:r>
            <a:r>
              <a:rPr b="1" i="1" lang="en-US" sz="1200" u="sng">
                <a:solidFill>
                  <a:schemeClr val="dk1"/>
                </a:solidFill>
                <a:latin typeface="Calibri"/>
                <a:ea typeface="Calibri"/>
                <a:cs typeface="Calibri"/>
                <a:sym typeface="Calibri"/>
              </a:rPr>
              <a:t>11 million bits </a:t>
            </a:r>
            <a:r>
              <a:rPr b="1" i="1" lang="en-US" sz="1200">
                <a:solidFill>
                  <a:schemeClr val="dk1"/>
                </a:solidFill>
                <a:latin typeface="Calibri"/>
                <a:ea typeface="Calibri"/>
                <a:cs typeface="Calibri"/>
                <a:sym typeface="Calibri"/>
              </a:rPr>
              <a:t>of information unconsciously</a:t>
            </a:r>
            <a:r>
              <a:rPr i="1" lang="en-US" sz="1200">
                <a:solidFill>
                  <a:schemeClr val="dk1"/>
                </a:solidFill>
                <a:latin typeface="Calibri"/>
                <a:ea typeface="Calibri"/>
                <a:cs typeface="Calibri"/>
                <a:sym typeface="Calibri"/>
              </a:rPr>
              <a:t>. So, the unconscious is doing all the work…It sorts. It creates associations, and it fills in gaps. </a:t>
            </a:r>
            <a:endParaRPr/>
          </a:p>
          <a:p>
            <a:pPr indent="-152378" lvl="0" marL="228567" rtl="0" algn="l">
              <a:lnSpc>
                <a:spcPct val="100000"/>
              </a:lnSpc>
              <a:spcBef>
                <a:spcPts val="0"/>
              </a:spcBef>
              <a:spcAft>
                <a:spcPts val="0"/>
              </a:spcAft>
              <a:buClr>
                <a:schemeClr val="dk1"/>
              </a:buClr>
              <a:buSzPts val="1200"/>
              <a:buNone/>
            </a:pPr>
            <a:r>
              <a:t/>
            </a:r>
            <a:endParaRPr i="1" sz="1200">
              <a:solidFill>
                <a:schemeClr val="dk1"/>
              </a:solidFill>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b="1" lang="en-US" sz="1100">
                <a:solidFill>
                  <a:srgbClr val="000000"/>
                </a:solidFill>
                <a:latin typeface="Arial"/>
                <a:ea typeface="Arial"/>
                <a:cs typeface="Arial"/>
                <a:sym typeface="Arial"/>
              </a:rPr>
              <a:t>How culture is weaponized: 1 – 1:40</a:t>
            </a:r>
            <a:endParaRPr sz="1100">
              <a:latin typeface="Cambria"/>
              <a:ea typeface="Cambria"/>
              <a:cs typeface="Cambria"/>
              <a:sym typeface="Cambria"/>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Introducing White Supremacy Culture (WSC); how we are acculturated to bias; how we weaponize WSC (Kendi’s terminologies and specifically anti-racist): (1 – 1:10pm)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Belief</a:t>
            </a:r>
            <a:r>
              <a:rPr lang="en-US" sz="1100">
                <a:latin typeface="Arial"/>
                <a:ea typeface="Arial"/>
                <a:cs typeface="Arial"/>
                <a:sym typeface="Arial"/>
              </a:rPr>
              <a:t>-based racism (</a:t>
            </a:r>
            <a:r>
              <a:rPr lang="en-US" sz="1100" u="sng">
                <a:solidFill>
                  <a:srgbClr val="0563C1"/>
                </a:solidFill>
                <a:latin typeface="Arial"/>
                <a:ea typeface="Arial"/>
                <a:cs typeface="Arial"/>
                <a:sym typeface="Arial"/>
                <a:hlinkClick r:id="rId2">
                  <a:extLst>
                    <a:ext uri="{A12FA001-AC4F-418D-AE19-62706E023703}">
                      <ahyp:hlinkClr val="tx"/>
                    </a:ext>
                  </a:extLst>
                </a:hlinkClick>
              </a:rPr>
              <a:t>from Ibram X. Kendi</a:t>
            </a:r>
            <a:r>
              <a:rPr lang="en-US" sz="1100">
                <a:latin typeface="Arial"/>
                <a:ea typeface="Arial"/>
                <a:cs typeface="Arial"/>
                <a:sym typeface="Arial"/>
              </a:rPr>
              <a:t>): segregationists, assimilationists, anti-racists: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a:t>
            </a:r>
            <a:r>
              <a:rPr lang="en-US" sz="1100">
                <a:latin typeface="Arial"/>
                <a:ea typeface="Arial"/>
                <a:cs typeface="Arial"/>
                <a:sym typeface="Arial"/>
              </a:rPr>
              <a:t>Shift from grantees’ processes to practices of funding organizations (chuck symphony example):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Through culture lens, how WSC operates, example: Sherylynn </a:t>
            </a:r>
            <a:endParaRPr sz="1200">
              <a:latin typeface="Calibri"/>
              <a:ea typeface="Calibri"/>
              <a:cs typeface="Calibri"/>
              <a:sym typeface="Calibri"/>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Case Studies of institutional racism, white supremacy culture, bias</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Institutional analysis, </a:t>
            </a:r>
            <a:r>
              <a:rPr lang="en-US" sz="1100" u="sng" strike="noStrike">
                <a:solidFill>
                  <a:srgbClr val="0563C1"/>
                </a:solidFill>
                <a:latin typeface="Arial"/>
                <a:ea typeface="Arial"/>
                <a:cs typeface="Arial"/>
                <a:sym typeface="Arial"/>
                <a:hlinkClick r:id="rId3">
                  <a:extLst>
                    <a:ext uri="{A12FA001-AC4F-418D-AE19-62706E023703}">
                      <ahyp:hlinkClr val="tx"/>
                    </a:ext>
                  </a:extLst>
                </a:hlinkClick>
              </a:rPr>
              <a:t>Tema Okun</a:t>
            </a:r>
            <a:r>
              <a:rPr lang="en-US" sz="1100">
                <a:latin typeface="Arial"/>
                <a:ea typeface="Arial"/>
                <a:cs typeface="Arial"/>
                <a:sym typeface="Arial"/>
              </a:rPr>
              <a:t>, where do these white supremacy culture items come up in institution, sector, etc.</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Culture is a bridge from systems to ourselves, our institutions. What are you doing to prevent racism and encourage anti-racism?  </a:t>
            </a:r>
            <a:endParaRPr sz="1100">
              <a:latin typeface="Cambria"/>
              <a:ea typeface="Cambria"/>
              <a:cs typeface="Cambria"/>
              <a:sym typeface="Cambria"/>
            </a:endParaRPr>
          </a:p>
          <a:p>
            <a:pPr indent="-152378" lvl="0" marL="228567" rtl="0" algn="l">
              <a:lnSpc>
                <a:spcPct val="100000"/>
              </a:lnSpc>
              <a:spcBef>
                <a:spcPts val="0"/>
              </a:spcBef>
              <a:spcAft>
                <a:spcPts val="0"/>
              </a:spcAft>
              <a:buClr>
                <a:schemeClr val="dk1"/>
              </a:buClr>
              <a:buSzPts val="1200"/>
              <a:buNone/>
            </a:pPr>
            <a:r>
              <a:t/>
            </a:r>
            <a:endParaRPr/>
          </a:p>
        </p:txBody>
      </p:sp>
      <p:sp>
        <p:nvSpPr>
          <p:cNvPr id="950" name="Google Shape;950;p52:notes"/>
          <p:cNvSpPr/>
          <p:nvPr>
            <p:ph idx="2" type="sldImg"/>
          </p:nvPr>
        </p:nvSpPr>
        <p:spPr>
          <a:xfrm>
            <a:off x="431800" y="708025"/>
            <a:ext cx="6300788" cy="35448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p53:notes"/>
          <p:cNvSpPr txBox="1"/>
          <p:nvPr>
            <p:ph idx="1" type="body"/>
          </p:nvPr>
        </p:nvSpPr>
        <p:spPr>
          <a:xfrm>
            <a:off x="717268" y="4490032"/>
            <a:ext cx="5731500" cy="4252800"/>
          </a:xfrm>
          <a:prstGeom prst="rect">
            <a:avLst/>
          </a:prstGeom>
          <a:noFill/>
          <a:ln>
            <a:noFill/>
          </a:ln>
        </p:spPr>
        <p:txBody>
          <a:bodyPr anchorCtr="0" anchor="t" bIns="93250" lIns="93250" spcFirstLastPara="1" rIns="93250" wrap="square" tIns="93250">
            <a:noAutofit/>
          </a:bodyPr>
          <a:lstStyle/>
          <a:p>
            <a:pPr indent="0" lvl="0" marL="0" marR="0" rtl="0" algn="l">
              <a:lnSpc>
                <a:spcPct val="107000"/>
              </a:lnSpc>
              <a:spcBef>
                <a:spcPts val="0"/>
              </a:spcBef>
              <a:spcAft>
                <a:spcPts val="0"/>
              </a:spcAft>
              <a:buClr>
                <a:srgbClr val="000000"/>
              </a:buClr>
              <a:buSzPts val="1400"/>
              <a:buFont typeface="Noto Sans Symbols"/>
              <a:buNone/>
            </a:pPr>
            <a:r>
              <a:rPr b="1" lang="en-US" sz="1200">
                <a:latin typeface="Arial"/>
                <a:ea typeface="Arial"/>
                <a:cs typeface="Arial"/>
                <a:sym typeface="Arial"/>
              </a:rPr>
              <a:t>True North EDI </a:t>
            </a:r>
            <a:endParaRPr/>
          </a:p>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How culture is weaponized:</a:t>
            </a:r>
            <a:endParaRPr i="1" sz="1200">
              <a:solidFill>
                <a:schemeClr val="dk1"/>
              </a:solidFill>
              <a:latin typeface="Calibri"/>
              <a:ea typeface="Calibri"/>
              <a:cs typeface="Calibri"/>
              <a:sym typeface="Calibri"/>
            </a:endParaRPr>
          </a:p>
          <a:p>
            <a:pPr indent="-152378" lvl="0" marL="228567" rtl="0" algn="l">
              <a:lnSpc>
                <a:spcPct val="100000"/>
              </a:lnSpc>
              <a:spcBef>
                <a:spcPts val="0"/>
              </a:spcBef>
              <a:spcAft>
                <a:spcPts val="0"/>
              </a:spcAft>
              <a:buClr>
                <a:schemeClr val="dk1"/>
              </a:buClr>
              <a:buSzPts val="1200"/>
              <a:buNone/>
            </a:pPr>
            <a:r>
              <a:rPr i="1" lang="en-US" sz="1200">
                <a:solidFill>
                  <a:schemeClr val="dk1"/>
                </a:solidFill>
                <a:latin typeface="Calibri"/>
                <a:ea typeface="Calibri"/>
                <a:cs typeface="Calibri"/>
                <a:sym typeface="Calibri"/>
              </a:rPr>
              <a:t>If we talked about processing information, </a:t>
            </a:r>
            <a:r>
              <a:rPr b="1" i="1" lang="en-US" sz="1200">
                <a:solidFill>
                  <a:schemeClr val="dk1"/>
                </a:solidFill>
                <a:latin typeface="Calibri"/>
                <a:ea typeface="Calibri"/>
                <a:cs typeface="Calibri"/>
                <a:sym typeface="Calibri"/>
              </a:rPr>
              <a:t>we process about 40 bits of information a second, consciously. And in that same second, process </a:t>
            </a:r>
            <a:r>
              <a:rPr b="1" i="1" lang="en-US" sz="1200" u="sng">
                <a:solidFill>
                  <a:schemeClr val="dk1"/>
                </a:solidFill>
                <a:latin typeface="Calibri"/>
                <a:ea typeface="Calibri"/>
                <a:cs typeface="Calibri"/>
                <a:sym typeface="Calibri"/>
              </a:rPr>
              <a:t>11 million bits </a:t>
            </a:r>
            <a:r>
              <a:rPr b="1" i="1" lang="en-US" sz="1200">
                <a:solidFill>
                  <a:schemeClr val="dk1"/>
                </a:solidFill>
                <a:latin typeface="Calibri"/>
                <a:ea typeface="Calibri"/>
                <a:cs typeface="Calibri"/>
                <a:sym typeface="Calibri"/>
              </a:rPr>
              <a:t>of information unconsciously</a:t>
            </a:r>
            <a:r>
              <a:rPr i="1" lang="en-US" sz="1200">
                <a:solidFill>
                  <a:schemeClr val="dk1"/>
                </a:solidFill>
                <a:latin typeface="Calibri"/>
                <a:ea typeface="Calibri"/>
                <a:cs typeface="Calibri"/>
                <a:sym typeface="Calibri"/>
              </a:rPr>
              <a:t>. So, the unconscious is doing all the work…It sorts. It creates associations, and it fills in gaps. </a:t>
            </a:r>
            <a:endParaRPr/>
          </a:p>
          <a:p>
            <a:pPr indent="-152378" lvl="0" marL="228567" rtl="0" algn="l">
              <a:lnSpc>
                <a:spcPct val="100000"/>
              </a:lnSpc>
              <a:spcBef>
                <a:spcPts val="0"/>
              </a:spcBef>
              <a:spcAft>
                <a:spcPts val="0"/>
              </a:spcAft>
              <a:buClr>
                <a:schemeClr val="dk1"/>
              </a:buClr>
              <a:buSzPts val="1200"/>
              <a:buNone/>
            </a:pPr>
            <a:r>
              <a:t/>
            </a:r>
            <a:endParaRPr i="1" sz="1200">
              <a:solidFill>
                <a:schemeClr val="dk1"/>
              </a:solidFill>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b="1" lang="en-US" sz="1100">
                <a:solidFill>
                  <a:srgbClr val="000000"/>
                </a:solidFill>
                <a:latin typeface="Arial"/>
                <a:ea typeface="Arial"/>
                <a:cs typeface="Arial"/>
                <a:sym typeface="Arial"/>
              </a:rPr>
              <a:t>How culture is weaponized: 1 – 1:40</a:t>
            </a:r>
            <a:endParaRPr sz="1100">
              <a:latin typeface="Cambria"/>
              <a:ea typeface="Cambria"/>
              <a:cs typeface="Cambria"/>
              <a:sym typeface="Cambria"/>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Introducing White Supremacy Culture (WSC); how we are acculturated to bias; how we weaponize WSC (Kendi’s terminologies and specifically anti-racist): (1 – 1:10pm)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Belief</a:t>
            </a:r>
            <a:r>
              <a:rPr lang="en-US" sz="1100">
                <a:latin typeface="Arial"/>
                <a:ea typeface="Arial"/>
                <a:cs typeface="Arial"/>
                <a:sym typeface="Arial"/>
              </a:rPr>
              <a:t>-based racism (</a:t>
            </a:r>
            <a:r>
              <a:rPr lang="en-US" sz="1100" u="sng">
                <a:solidFill>
                  <a:srgbClr val="0563C1"/>
                </a:solidFill>
                <a:latin typeface="Arial"/>
                <a:ea typeface="Arial"/>
                <a:cs typeface="Arial"/>
                <a:sym typeface="Arial"/>
                <a:hlinkClick r:id="rId2">
                  <a:extLst>
                    <a:ext uri="{A12FA001-AC4F-418D-AE19-62706E023703}">
                      <ahyp:hlinkClr val="tx"/>
                    </a:ext>
                  </a:extLst>
                </a:hlinkClick>
              </a:rPr>
              <a:t>from Ibram X. Kendi</a:t>
            </a:r>
            <a:r>
              <a:rPr lang="en-US" sz="1100">
                <a:latin typeface="Arial"/>
                <a:ea typeface="Arial"/>
                <a:cs typeface="Arial"/>
                <a:sym typeface="Arial"/>
              </a:rPr>
              <a:t>): segregationists, assimilationists, anti-racists: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a:t>
            </a:r>
            <a:r>
              <a:rPr lang="en-US" sz="1100">
                <a:latin typeface="Arial"/>
                <a:ea typeface="Arial"/>
                <a:cs typeface="Arial"/>
                <a:sym typeface="Arial"/>
              </a:rPr>
              <a:t>Shift from grantees’ processes to practices of funding organizations (chuck symphony example):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Through culture lens, how WSC operates, example: Sherylynn </a:t>
            </a:r>
            <a:endParaRPr sz="1200">
              <a:latin typeface="Calibri"/>
              <a:ea typeface="Calibri"/>
              <a:cs typeface="Calibri"/>
              <a:sym typeface="Calibri"/>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Case Studies of institutional racism, white supremacy culture, bias</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Institutional analysis, </a:t>
            </a:r>
            <a:r>
              <a:rPr lang="en-US" sz="1100" u="sng" strike="noStrike">
                <a:solidFill>
                  <a:srgbClr val="0563C1"/>
                </a:solidFill>
                <a:latin typeface="Arial"/>
                <a:ea typeface="Arial"/>
                <a:cs typeface="Arial"/>
                <a:sym typeface="Arial"/>
                <a:hlinkClick r:id="rId3">
                  <a:extLst>
                    <a:ext uri="{A12FA001-AC4F-418D-AE19-62706E023703}">
                      <ahyp:hlinkClr val="tx"/>
                    </a:ext>
                  </a:extLst>
                </a:hlinkClick>
              </a:rPr>
              <a:t>Tema Okun</a:t>
            </a:r>
            <a:r>
              <a:rPr lang="en-US" sz="1100">
                <a:latin typeface="Arial"/>
                <a:ea typeface="Arial"/>
                <a:cs typeface="Arial"/>
                <a:sym typeface="Arial"/>
              </a:rPr>
              <a:t>, where do these white supremacy culture items come up in institution, sector, etc.</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Culture is a bridge from systems to ourselves, our institutions. What are you doing to prevent racism and encourage anti-racism?  </a:t>
            </a:r>
            <a:endParaRPr sz="1100">
              <a:latin typeface="Cambria"/>
              <a:ea typeface="Cambria"/>
              <a:cs typeface="Cambria"/>
              <a:sym typeface="Cambria"/>
            </a:endParaRPr>
          </a:p>
          <a:p>
            <a:pPr indent="-152378" lvl="0" marL="228567" rtl="0" algn="l">
              <a:lnSpc>
                <a:spcPct val="100000"/>
              </a:lnSpc>
              <a:spcBef>
                <a:spcPts val="0"/>
              </a:spcBef>
              <a:spcAft>
                <a:spcPts val="0"/>
              </a:spcAft>
              <a:buClr>
                <a:schemeClr val="dk1"/>
              </a:buClr>
              <a:buSzPts val="1200"/>
              <a:buNone/>
            </a:pPr>
            <a:r>
              <a:t/>
            </a:r>
            <a:endParaRPr/>
          </a:p>
        </p:txBody>
      </p:sp>
      <p:sp>
        <p:nvSpPr>
          <p:cNvPr id="957" name="Google Shape;957;p53:notes"/>
          <p:cNvSpPr/>
          <p:nvPr>
            <p:ph idx="2" type="sldImg"/>
          </p:nvPr>
        </p:nvSpPr>
        <p:spPr>
          <a:xfrm>
            <a:off x="431800" y="708025"/>
            <a:ext cx="6300788" cy="35448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1138a6b0bd6_1_2:notes"/>
          <p:cNvSpPr txBox="1"/>
          <p:nvPr>
            <p:ph idx="1" type="body"/>
          </p:nvPr>
        </p:nvSpPr>
        <p:spPr>
          <a:xfrm>
            <a:off x="717268" y="4490032"/>
            <a:ext cx="5731500" cy="4252800"/>
          </a:xfrm>
          <a:prstGeom prst="rect">
            <a:avLst/>
          </a:prstGeom>
          <a:noFill/>
          <a:ln>
            <a:noFill/>
          </a:ln>
        </p:spPr>
        <p:txBody>
          <a:bodyPr anchorCtr="0" anchor="t" bIns="93250" lIns="93250" spcFirstLastPara="1" rIns="93250" wrap="square" tIns="93250">
            <a:noAutofit/>
          </a:bodyPr>
          <a:lstStyle/>
          <a:p>
            <a:pPr indent="0" lvl="0" marL="0" marR="0" rtl="0" algn="l">
              <a:lnSpc>
                <a:spcPct val="107000"/>
              </a:lnSpc>
              <a:spcBef>
                <a:spcPts val="0"/>
              </a:spcBef>
              <a:spcAft>
                <a:spcPts val="0"/>
              </a:spcAft>
              <a:buClr>
                <a:srgbClr val="000000"/>
              </a:buClr>
              <a:buSzPts val="1400"/>
              <a:buFont typeface="Noto Sans Symbols"/>
              <a:buNone/>
            </a:pPr>
            <a:r>
              <a:rPr b="1" lang="en-US" sz="1200">
                <a:latin typeface="Arial"/>
                <a:ea typeface="Arial"/>
                <a:cs typeface="Arial"/>
                <a:sym typeface="Arial"/>
              </a:rPr>
              <a:t>True North EDI </a:t>
            </a:r>
            <a:endParaRPr/>
          </a:p>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How culture is weaponized:</a:t>
            </a:r>
            <a:endParaRPr i="1" sz="1200">
              <a:solidFill>
                <a:schemeClr val="dk1"/>
              </a:solidFill>
              <a:latin typeface="Calibri"/>
              <a:ea typeface="Calibri"/>
              <a:cs typeface="Calibri"/>
              <a:sym typeface="Calibri"/>
            </a:endParaRPr>
          </a:p>
          <a:p>
            <a:pPr indent="-152378" lvl="0" marL="228565" rtl="0" algn="l">
              <a:lnSpc>
                <a:spcPct val="100000"/>
              </a:lnSpc>
              <a:spcBef>
                <a:spcPts val="0"/>
              </a:spcBef>
              <a:spcAft>
                <a:spcPts val="0"/>
              </a:spcAft>
              <a:buClr>
                <a:schemeClr val="dk1"/>
              </a:buClr>
              <a:buSzPts val="1200"/>
              <a:buNone/>
            </a:pPr>
            <a:r>
              <a:rPr i="1" lang="en-US" sz="1200">
                <a:solidFill>
                  <a:schemeClr val="dk1"/>
                </a:solidFill>
                <a:latin typeface="Calibri"/>
                <a:ea typeface="Calibri"/>
                <a:cs typeface="Calibri"/>
                <a:sym typeface="Calibri"/>
              </a:rPr>
              <a:t>If we talked about processing information, </a:t>
            </a:r>
            <a:r>
              <a:rPr b="1" i="1" lang="en-US" sz="1200">
                <a:solidFill>
                  <a:schemeClr val="dk1"/>
                </a:solidFill>
                <a:latin typeface="Calibri"/>
                <a:ea typeface="Calibri"/>
                <a:cs typeface="Calibri"/>
                <a:sym typeface="Calibri"/>
              </a:rPr>
              <a:t>we process about 40 bits of information a second, consciously. And in that same second, process </a:t>
            </a:r>
            <a:r>
              <a:rPr b="1" i="1" lang="en-US" sz="1200" u="sng">
                <a:solidFill>
                  <a:schemeClr val="dk1"/>
                </a:solidFill>
                <a:latin typeface="Calibri"/>
                <a:ea typeface="Calibri"/>
                <a:cs typeface="Calibri"/>
                <a:sym typeface="Calibri"/>
              </a:rPr>
              <a:t>11 million bits </a:t>
            </a:r>
            <a:r>
              <a:rPr b="1" i="1" lang="en-US" sz="1200">
                <a:solidFill>
                  <a:schemeClr val="dk1"/>
                </a:solidFill>
                <a:latin typeface="Calibri"/>
                <a:ea typeface="Calibri"/>
                <a:cs typeface="Calibri"/>
                <a:sym typeface="Calibri"/>
              </a:rPr>
              <a:t>of information unconsciously</a:t>
            </a:r>
            <a:r>
              <a:rPr i="1" lang="en-US" sz="1200">
                <a:solidFill>
                  <a:schemeClr val="dk1"/>
                </a:solidFill>
                <a:latin typeface="Calibri"/>
                <a:ea typeface="Calibri"/>
                <a:cs typeface="Calibri"/>
                <a:sym typeface="Calibri"/>
              </a:rPr>
              <a:t>. So, the unconscious is doing all the work…It sorts. It creates associations, and it fills in gaps. </a:t>
            </a:r>
            <a:endParaRPr/>
          </a:p>
          <a:p>
            <a:pPr indent="-152378" lvl="0" marL="228565" rtl="0" algn="l">
              <a:lnSpc>
                <a:spcPct val="100000"/>
              </a:lnSpc>
              <a:spcBef>
                <a:spcPts val="0"/>
              </a:spcBef>
              <a:spcAft>
                <a:spcPts val="0"/>
              </a:spcAft>
              <a:buClr>
                <a:schemeClr val="dk1"/>
              </a:buClr>
              <a:buSzPts val="1200"/>
              <a:buNone/>
            </a:pPr>
            <a:r>
              <a:t/>
            </a:r>
            <a:endParaRPr i="1" sz="1200">
              <a:solidFill>
                <a:schemeClr val="dk1"/>
              </a:solidFill>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b="1" lang="en-US" sz="1100">
                <a:solidFill>
                  <a:srgbClr val="000000"/>
                </a:solidFill>
                <a:latin typeface="Arial"/>
                <a:ea typeface="Arial"/>
                <a:cs typeface="Arial"/>
                <a:sym typeface="Arial"/>
              </a:rPr>
              <a:t>How culture is weaponized: 1 – 1:40</a:t>
            </a:r>
            <a:endParaRPr sz="1100">
              <a:latin typeface="Cambria"/>
              <a:ea typeface="Cambria"/>
              <a:cs typeface="Cambria"/>
              <a:sym typeface="Cambria"/>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Introducing White Supremacy Culture (WSC); how we are acculturated to bias; how we weaponize WSC (Kendi’s terminologies and specifically anti-racist): (1 – 1:10pm)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Belief</a:t>
            </a:r>
            <a:r>
              <a:rPr lang="en-US" sz="1100">
                <a:latin typeface="Arial"/>
                <a:ea typeface="Arial"/>
                <a:cs typeface="Arial"/>
                <a:sym typeface="Arial"/>
              </a:rPr>
              <a:t>-based racism (</a:t>
            </a:r>
            <a:r>
              <a:rPr lang="en-US" sz="1100" u="sng">
                <a:solidFill>
                  <a:srgbClr val="0563C1"/>
                </a:solidFill>
                <a:latin typeface="Arial"/>
                <a:ea typeface="Arial"/>
                <a:cs typeface="Arial"/>
                <a:sym typeface="Arial"/>
                <a:hlinkClick r:id="rId2">
                  <a:extLst>
                    <a:ext uri="{A12FA001-AC4F-418D-AE19-62706E023703}">
                      <ahyp:hlinkClr val="tx"/>
                    </a:ext>
                  </a:extLst>
                </a:hlinkClick>
              </a:rPr>
              <a:t>from Ibram X. Kendi</a:t>
            </a:r>
            <a:r>
              <a:rPr lang="en-US" sz="1100">
                <a:latin typeface="Arial"/>
                <a:ea typeface="Arial"/>
                <a:cs typeface="Arial"/>
                <a:sym typeface="Arial"/>
              </a:rPr>
              <a:t>): segregationists, assimilationists, anti-racists: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a:t>
            </a:r>
            <a:r>
              <a:rPr lang="en-US" sz="1100">
                <a:latin typeface="Arial"/>
                <a:ea typeface="Arial"/>
                <a:cs typeface="Arial"/>
                <a:sym typeface="Arial"/>
              </a:rPr>
              <a:t>Shift from grantees’ processes to practices of funding organizations (chuck symphony example):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Through culture lens, how WSC operates, example: Sherylynn </a:t>
            </a:r>
            <a:endParaRPr sz="1200">
              <a:latin typeface="Calibri"/>
              <a:ea typeface="Calibri"/>
              <a:cs typeface="Calibri"/>
              <a:sym typeface="Calibri"/>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Case Studies of institutional racism, white supremacy culture, bias</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Institutional analysis, </a:t>
            </a:r>
            <a:r>
              <a:rPr lang="en-US" sz="1100" u="sng" strike="noStrike">
                <a:solidFill>
                  <a:srgbClr val="0563C1"/>
                </a:solidFill>
                <a:latin typeface="Arial"/>
                <a:ea typeface="Arial"/>
                <a:cs typeface="Arial"/>
                <a:sym typeface="Arial"/>
                <a:hlinkClick r:id="rId3">
                  <a:extLst>
                    <a:ext uri="{A12FA001-AC4F-418D-AE19-62706E023703}">
                      <ahyp:hlinkClr val="tx"/>
                    </a:ext>
                  </a:extLst>
                </a:hlinkClick>
              </a:rPr>
              <a:t>Tema Okun</a:t>
            </a:r>
            <a:r>
              <a:rPr lang="en-US" sz="1100">
                <a:latin typeface="Arial"/>
                <a:ea typeface="Arial"/>
                <a:cs typeface="Arial"/>
                <a:sym typeface="Arial"/>
              </a:rPr>
              <a:t>, where do these white supremacy culture items come up in institution, sector, etc.</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Culture is a bridge from systems to ourselves, our institutions. What are you doing to prevent racism and encourage anti-racism?  </a:t>
            </a:r>
            <a:endParaRPr sz="1100">
              <a:latin typeface="Cambria"/>
              <a:ea typeface="Cambria"/>
              <a:cs typeface="Cambria"/>
              <a:sym typeface="Cambria"/>
            </a:endParaRPr>
          </a:p>
          <a:p>
            <a:pPr indent="-152378" lvl="0" marL="228565" rtl="0" algn="l">
              <a:lnSpc>
                <a:spcPct val="100000"/>
              </a:lnSpc>
              <a:spcBef>
                <a:spcPts val="0"/>
              </a:spcBef>
              <a:spcAft>
                <a:spcPts val="0"/>
              </a:spcAft>
              <a:buClr>
                <a:schemeClr val="dk1"/>
              </a:buClr>
              <a:buSzPts val="1200"/>
              <a:buNone/>
            </a:pPr>
            <a:r>
              <a:t/>
            </a:r>
            <a:endParaRPr/>
          </a:p>
        </p:txBody>
      </p:sp>
      <p:sp>
        <p:nvSpPr>
          <p:cNvPr id="964" name="Google Shape;964;g1138a6b0bd6_1_2:notes"/>
          <p:cNvSpPr/>
          <p:nvPr>
            <p:ph idx="2" type="sldImg"/>
          </p:nvPr>
        </p:nvSpPr>
        <p:spPr>
          <a:xfrm>
            <a:off x="431800" y="708025"/>
            <a:ext cx="6300900" cy="3544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9" name="Shape 969"/>
        <p:cNvGrpSpPr/>
        <p:nvPr/>
      </p:nvGrpSpPr>
      <p:grpSpPr>
        <a:xfrm>
          <a:off x="0" y="0"/>
          <a:ext cx="0" cy="0"/>
          <a:chOff x="0" y="0"/>
          <a:chExt cx="0" cy="0"/>
        </a:xfrm>
      </p:grpSpPr>
      <p:sp>
        <p:nvSpPr>
          <p:cNvPr id="970" name="Google Shape;970;p57:notes"/>
          <p:cNvSpPr txBox="1"/>
          <p:nvPr>
            <p:ph idx="1" type="body"/>
          </p:nvPr>
        </p:nvSpPr>
        <p:spPr>
          <a:xfrm>
            <a:off x="717268" y="4490032"/>
            <a:ext cx="5731500" cy="4252800"/>
          </a:xfrm>
          <a:prstGeom prst="rect">
            <a:avLst/>
          </a:prstGeom>
          <a:noFill/>
          <a:ln>
            <a:noFill/>
          </a:ln>
        </p:spPr>
        <p:txBody>
          <a:bodyPr anchorCtr="0" anchor="t" bIns="93250" lIns="93250" spcFirstLastPara="1" rIns="93250" wrap="square" tIns="93250">
            <a:noAutofit/>
          </a:bodyPr>
          <a:lstStyle/>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Nadia</a:t>
            </a:r>
            <a:endParaRPr b="1" sz="1200">
              <a:solidFill>
                <a:srgbClr val="000000"/>
              </a:solidFill>
              <a:latin typeface="Arial"/>
              <a:ea typeface="Arial"/>
              <a:cs typeface="Arial"/>
              <a:sym typeface="Arial"/>
            </a:endParaRPr>
          </a:p>
          <a:p>
            <a:pPr indent="-317500" lvl="0" marL="457200" marR="0" rtl="0" algn="l">
              <a:lnSpc>
                <a:spcPct val="107000"/>
              </a:lnSpc>
              <a:spcBef>
                <a:spcPts val="0"/>
              </a:spcBef>
              <a:spcAft>
                <a:spcPts val="0"/>
              </a:spcAft>
              <a:buClr>
                <a:srgbClr val="000000"/>
              </a:buClr>
              <a:buSzPts val="1400"/>
              <a:buFont typeface="Arial"/>
              <a:buChar char="●"/>
            </a:pPr>
            <a:r>
              <a:rPr b="1" lang="en-US">
                <a:solidFill>
                  <a:srgbClr val="000000"/>
                </a:solidFill>
                <a:latin typeface="Arial"/>
                <a:ea typeface="Arial"/>
                <a:cs typeface="Arial"/>
                <a:sym typeface="Arial"/>
              </a:rPr>
              <a:t>Connect to frog/fish cartoon</a:t>
            </a:r>
            <a:endParaRPr b="1">
              <a:solidFill>
                <a:srgbClr val="000000"/>
              </a:solidFill>
              <a:latin typeface="Arial"/>
              <a:ea typeface="Arial"/>
              <a:cs typeface="Arial"/>
              <a:sym typeface="Arial"/>
            </a:endParaRPr>
          </a:p>
          <a:p>
            <a:pPr indent="-317500" lvl="0" marL="457200" marR="0" rtl="0" algn="l">
              <a:lnSpc>
                <a:spcPct val="107000"/>
              </a:lnSpc>
              <a:spcBef>
                <a:spcPts val="0"/>
              </a:spcBef>
              <a:spcAft>
                <a:spcPts val="0"/>
              </a:spcAft>
              <a:buClr>
                <a:srgbClr val="000000"/>
              </a:buClr>
              <a:buSzPts val="1400"/>
              <a:buFont typeface="Arial"/>
              <a:buChar char="●"/>
            </a:pPr>
            <a:r>
              <a:rPr b="1" lang="en-US">
                <a:solidFill>
                  <a:srgbClr val="000000"/>
                </a:solidFill>
                <a:latin typeface="Arial"/>
                <a:ea typeface="Arial"/>
                <a:cs typeface="Arial"/>
                <a:sym typeface="Arial"/>
              </a:rPr>
              <a:t>Connect to 4 layers - how we understand</a:t>
            </a:r>
            <a:endParaRPr b="1">
              <a:solidFill>
                <a:srgbClr val="000000"/>
              </a:solidFill>
              <a:latin typeface="Arial"/>
              <a:ea typeface="Arial"/>
              <a:cs typeface="Arial"/>
              <a:sym typeface="Arial"/>
            </a:endParaRPr>
          </a:p>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How culture is weaponized:</a:t>
            </a:r>
            <a:endParaRPr i="1" sz="1200">
              <a:solidFill>
                <a:schemeClr val="dk1"/>
              </a:solidFill>
              <a:latin typeface="Calibri"/>
              <a:ea typeface="Calibri"/>
              <a:cs typeface="Calibri"/>
              <a:sym typeface="Calibri"/>
            </a:endParaRPr>
          </a:p>
          <a:p>
            <a:pPr indent="-152378" lvl="0" marL="228567" rtl="0" algn="l">
              <a:lnSpc>
                <a:spcPct val="100000"/>
              </a:lnSpc>
              <a:spcBef>
                <a:spcPts val="0"/>
              </a:spcBef>
              <a:spcAft>
                <a:spcPts val="0"/>
              </a:spcAft>
              <a:buClr>
                <a:schemeClr val="dk1"/>
              </a:buClr>
              <a:buSzPts val="1200"/>
              <a:buNone/>
            </a:pPr>
            <a:r>
              <a:rPr i="1" lang="en-US" sz="1200">
                <a:solidFill>
                  <a:schemeClr val="dk1"/>
                </a:solidFill>
                <a:latin typeface="Calibri"/>
                <a:ea typeface="Calibri"/>
                <a:cs typeface="Calibri"/>
                <a:sym typeface="Calibri"/>
              </a:rPr>
              <a:t>If we talked about processing information, </a:t>
            </a:r>
            <a:r>
              <a:rPr b="1" i="1" lang="en-US" sz="1200">
                <a:solidFill>
                  <a:schemeClr val="dk1"/>
                </a:solidFill>
                <a:latin typeface="Calibri"/>
                <a:ea typeface="Calibri"/>
                <a:cs typeface="Calibri"/>
                <a:sym typeface="Calibri"/>
              </a:rPr>
              <a:t>we process about 40 bits of information a second, consciously. And in that same second, process </a:t>
            </a:r>
            <a:r>
              <a:rPr b="1" i="1" lang="en-US" sz="1200" u="sng">
                <a:solidFill>
                  <a:schemeClr val="dk1"/>
                </a:solidFill>
                <a:latin typeface="Calibri"/>
                <a:ea typeface="Calibri"/>
                <a:cs typeface="Calibri"/>
                <a:sym typeface="Calibri"/>
              </a:rPr>
              <a:t>11 million bits </a:t>
            </a:r>
            <a:r>
              <a:rPr b="1" i="1" lang="en-US" sz="1200">
                <a:solidFill>
                  <a:schemeClr val="dk1"/>
                </a:solidFill>
                <a:latin typeface="Calibri"/>
                <a:ea typeface="Calibri"/>
                <a:cs typeface="Calibri"/>
                <a:sym typeface="Calibri"/>
              </a:rPr>
              <a:t>of information unconsciously</a:t>
            </a:r>
            <a:r>
              <a:rPr i="1" lang="en-US" sz="1200">
                <a:solidFill>
                  <a:schemeClr val="dk1"/>
                </a:solidFill>
                <a:latin typeface="Calibri"/>
                <a:ea typeface="Calibri"/>
                <a:cs typeface="Calibri"/>
                <a:sym typeface="Calibri"/>
              </a:rPr>
              <a:t>. So, the unconscious is doing all the work…It sorts. It creates associations, and it fills in gaps. </a:t>
            </a:r>
            <a:endParaRPr/>
          </a:p>
          <a:p>
            <a:pPr indent="-152378" lvl="0" marL="228567" rtl="0" algn="l">
              <a:lnSpc>
                <a:spcPct val="100000"/>
              </a:lnSpc>
              <a:spcBef>
                <a:spcPts val="0"/>
              </a:spcBef>
              <a:spcAft>
                <a:spcPts val="0"/>
              </a:spcAft>
              <a:buClr>
                <a:schemeClr val="dk1"/>
              </a:buClr>
              <a:buSzPts val="1200"/>
              <a:buNone/>
            </a:pPr>
            <a:r>
              <a:t/>
            </a:r>
            <a:endParaRPr i="1" sz="1200">
              <a:solidFill>
                <a:schemeClr val="dk1"/>
              </a:solidFill>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b="1" lang="en-US" sz="1100">
                <a:solidFill>
                  <a:srgbClr val="000000"/>
                </a:solidFill>
                <a:latin typeface="Arial"/>
                <a:ea typeface="Arial"/>
                <a:cs typeface="Arial"/>
                <a:sym typeface="Arial"/>
              </a:rPr>
              <a:t>How culture is weaponized: 1 – 1:40</a:t>
            </a:r>
            <a:endParaRPr sz="1100">
              <a:latin typeface="Cambria"/>
              <a:ea typeface="Cambria"/>
              <a:cs typeface="Cambria"/>
              <a:sym typeface="Cambria"/>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Introducing White Supremacy Culture (WSC); how we are acculturated to bias; how we weaponize WSC (Kendi’s terminologies and specifically anti-racist): (1 – 1:10pm)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Belief</a:t>
            </a:r>
            <a:r>
              <a:rPr lang="en-US" sz="1100">
                <a:latin typeface="Arial"/>
                <a:ea typeface="Arial"/>
                <a:cs typeface="Arial"/>
                <a:sym typeface="Arial"/>
              </a:rPr>
              <a:t>-based racism (</a:t>
            </a:r>
            <a:r>
              <a:rPr lang="en-US" sz="1100" u="sng">
                <a:solidFill>
                  <a:srgbClr val="0563C1"/>
                </a:solidFill>
                <a:latin typeface="Arial"/>
                <a:ea typeface="Arial"/>
                <a:cs typeface="Arial"/>
                <a:sym typeface="Arial"/>
                <a:hlinkClick r:id="rId2">
                  <a:extLst>
                    <a:ext uri="{A12FA001-AC4F-418D-AE19-62706E023703}">
                      <ahyp:hlinkClr val="tx"/>
                    </a:ext>
                  </a:extLst>
                </a:hlinkClick>
              </a:rPr>
              <a:t>from Ibram X. Kendi</a:t>
            </a:r>
            <a:r>
              <a:rPr lang="en-US" sz="1100">
                <a:latin typeface="Arial"/>
                <a:ea typeface="Arial"/>
                <a:cs typeface="Arial"/>
                <a:sym typeface="Arial"/>
              </a:rPr>
              <a:t>): segregationists, assimilationists, anti-racists: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a:t>
            </a:r>
            <a:r>
              <a:rPr lang="en-US" sz="1100">
                <a:latin typeface="Arial"/>
                <a:ea typeface="Arial"/>
                <a:cs typeface="Arial"/>
                <a:sym typeface="Arial"/>
              </a:rPr>
              <a:t>Shift from grantees’ processes to practices of funding organizations (chuck symphony example):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Through culture lens, how WSC operates, example: Sherylynn </a:t>
            </a:r>
            <a:endParaRPr sz="1200">
              <a:latin typeface="Calibri"/>
              <a:ea typeface="Calibri"/>
              <a:cs typeface="Calibri"/>
              <a:sym typeface="Calibri"/>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Case Studies of institutional racism, white supremacy culture, bias</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Institutional analysis, </a:t>
            </a:r>
            <a:r>
              <a:rPr lang="en-US" sz="1100" u="sng" strike="noStrike">
                <a:solidFill>
                  <a:srgbClr val="0563C1"/>
                </a:solidFill>
                <a:latin typeface="Arial"/>
                <a:ea typeface="Arial"/>
                <a:cs typeface="Arial"/>
                <a:sym typeface="Arial"/>
                <a:hlinkClick r:id="rId3">
                  <a:extLst>
                    <a:ext uri="{A12FA001-AC4F-418D-AE19-62706E023703}">
                      <ahyp:hlinkClr val="tx"/>
                    </a:ext>
                  </a:extLst>
                </a:hlinkClick>
              </a:rPr>
              <a:t>Tema Okun</a:t>
            </a:r>
            <a:r>
              <a:rPr lang="en-US" sz="1100">
                <a:latin typeface="Arial"/>
                <a:ea typeface="Arial"/>
                <a:cs typeface="Arial"/>
                <a:sym typeface="Arial"/>
              </a:rPr>
              <a:t>, where do these white supremacy culture items come up in institution, sector, etc.</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Culture is a bridge from systems to ourselves, our institutions. What are you doing to prevent racism and encourage anti-racism?  </a:t>
            </a:r>
            <a:endParaRPr sz="1100">
              <a:latin typeface="Cambria"/>
              <a:ea typeface="Cambria"/>
              <a:cs typeface="Cambria"/>
              <a:sym typeface="Cambria"/>
            </a:endParaRPr>
          </a:p>
          <a:p>
            <a:pPr indent="-152378" lvl="0" marL="228567" rtl="0" algn="l">
              <a:lnSpc>
                <a:spcPct val="100000"/>
              </a:lnSpc>
              <a:spcBef>
                <a:spcPts val="0"/>
              </a:spcBef>
              <a:spcAft>
                <a:spcPts val="0"/>
              </a:spcAft>
              <a:buClr>
                <a:schemeClr val="dk1"/>
              </a:buClr>
              <a:buSzPts val="1200"/>
              <a:buNone/>
            </a:pPr>
            <a:r>
              <a:t/>
            </a:r>
            <a:endParaRPr/>
          </a:p>
        </p:txBody>
      </p:sp>
      <p:sp>
        <p:nvSpPr>
          <p:cNvPr id="971" name="Google Shape;971;p57:notes"/>
          <p:cNvSpPr/>
          <p:nvPr>
            <p:ph idx="2" type="sldImg"/>
          </p:nvPr>
        </p:nvSpPr>
        <p:spPr>
          <a:xfrm>
            <a:off x="431800" y="708025"/>
            <a:ext cx="6300788" cy="35448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p5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8" name="Google Shape;978;p55: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marR="0" rtl="0" algn="l">
              <a:lnSpc>
                <a:spcPct val="107000"/>
              </a:lnSpc>
              <a:spcBef>
                <a:spcPts val="0"/>
              </a:spcBef>
              <a:spcAft>
                <a:spcPts val="0"/>
              </a:spcAft>
              <a:buClr>
                <a:srgbClr val="000000"/>
              </a:buClr>
              <a:buSzPts val="1400"/>
              <a:buFont typeface="Noto Sans Symbols"/>
              <a:buNone/>
            </a:pPr>
            <a:r>
              <a:rPr b="1" lang="en-US">
                <a:latin typeface="Arial"/>
                <a:ea typeface="Arial"/>
                <a:cs typeface="Arial"/>
                <a:sym typeface="Arial"/>
              </a:rPr>
              <a:t>Nadia</a:t>
            </a:r>
            <a:endParaRPr/>
          </a:p>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How culture is weaponized:</a:t>
            </a:r>
            <a:endParaRPr/>
          </a:p>
          <a:p>
            <a:pPr indent="0" lvl="0" marL="0" rtl="0" algn="l">
              <a:lnSpc>
                <a:spcPct val="100000"/>
              </a:lnSpc>
              <a:spcBef>
                <a:spcPts val="0"/>
              </a:spcBef>
              <a:spcAft>
                <a:spcPts val="0"/>
              </a:spcAft>
              <a:buSzPts val="1400"/>
              <a:buNone/>
            </a:pPr>
            <a:r>
              <a:rPr lang="en-US"/>
              <a:t>Share with participants:</a:t>
            </a:r>
            <a:endParaRPr/>
          </a:p>
          <a:p>
            <a:pPr indent="-177774" lvl="0" marL="177774" rtl="0" algn="l">
              <a:lnSpc>
                <a:spcPct val="100000"/>
              </a:lnSpc>
              <a:spcBef>
                <a:spcPts val="0"/>
              </a:spcBef>
              <a:spcAft>
                <a:spcPts val="0"/>
              </a:spcAft>
              <a:buClr>
                <a:schemeClr val="dk1"/>
              </a:buClr>
              <a:buSzPts val="1200"/>
              <a:buFont typeface="Arial"/>
              <a:buChar char="•"/>
            </a:pPr>
            <a:r>
              <a:rPr lang="en-US"/>
              <a:t>While one could say that being “open” to different cultures is the answer to conflict, we must recognize that in our work we have to consider the part that power and ultimately inequity can play</a:t>
            </a:r>
            <a:endParaRPr/>
          </a:p>
          <a:p>
            <a:pPr indent="-101574" lvl="0" marL="177774" rtl="0" algn="l">
              <a:lnSpc>
                <a:spcPct val="100000"/>
              </a:lnSpc>
              <a:spcBef>
                <a:spcPts val="0"/>
              </a:spcBef>
              <a:spcAft>
                <a:spcPts val="0"/>
              </a:spcAft>
              <a:buClr>
                <a:schemeClr val="dk1"/>
              </a:buClr>
              <a:buSzPts val="1200"/>
              <a:buFont typeface="Arial"/>
              <a:buNone/>
            </a:pPr>
            <a:r>
              <a:t/>
            </a:r>
            <a:endParaRPr/>
          </a:p>
          <a:p>
            <a:pPr indent="-342900" lvl="0" marL="342900" marR="0" rtl="0" algn="l">
              <a:lnSpc>
                <a:spcPct val="107000"/>
              </a:lnSpc>
              <a:spcBef>
                <a:spcPts val="0"/>
              </a:spcBef>
              <a:spcAft>
                <a:spcPts val="0"/>
              </a:spcAft>
              <a:buSzPts val="1400"/>
              <a:buFont typeface="Noto Sans Symbols"/>
              <a:buChar char="∙"/>
            </a:pPr>
            <a:r>
              <a:rPr b="1" lang="en-US" sz="1100">
                <a:solidFill>
                  <a:srgbClr val="000000"/>
                </a:solidFill>
                <a:latin typeface="Arial"/>
                <a:ea typeface="Arial"/>
                <a:cs typeface="Arial"/>
                <a:sym typeface="Arial"/>
              </a:rPr>
              <a:t>How culture is weaponized: </a:t>
            </a:r>
            <a:r>
              <a:rPr lang="en-US" sz="1100">
                <a:solidFill>
                  <a:srgbClr val="000000"/>
                </a:solidFill>
                <a:latin typeface="Arial"/>
                <a:ea typeface="Arial"/>
                <a:cs typeface="Arial"/>
                <a:sym typeface="Arial"/>
              </a:rPr>
              <a:t>Screen share: Introducing White Supremacy Culture (WSC); how we are acculturated to bias; how we weaponize WSC (Kendi’s terminologies and specifically anti-racist): (1 – 1:10pm)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Belief</a:t>
            </a:r>
            <a:r>
              <a:rPr lang="en-US" sz="1100">
                <a:latin typeface="Arial"/>
                <a:ea typeface="Arial"/>
                <a:cs typeface="Arial"/>
                <a:sym typeface="Arial"/>
              </a:rPr>
              <a:t>-based racism (</a:t>
            </a:r>
            <a:r>
              <a:rPr lang="en-US" sz="1100" u="sng">
                <a:solidFill>
                  <a:srgbClr val="0563C1"/>
                </a:solidFill>
                <a:latin typeface="Arial"/>
                <a:ea typeface="Arial"/>
                <a:cs typeface="Arial"/>
                <a:sym typeface="Arial"/>
                <a:hlinkClick r:id="rId2">
                  <a:extLst>
                    <a:ext uri="{A12FA001-AC4F-418D-AE19-62706E023703}">
                      <ahyp:hlinkClr val="tx"/>
                    </a:ext>
                  </a:extLst>
                </a:hlinkClick>
              </a:rPr>
              <a:t>from Ibram X. Kendi</a:t>
            </a:r>
            <a:r>
              <a:rPr lang="en-US" sz="1100">
                <a:latin typeface="Arial"/>
                <a:ea typeface="Arial"/>
                <a:cs typeface="Arial"/>
                <a:sym typeface="Arial"/>
              </a:rPr>
              <a:t>): segregationists, assimilationists, anti-racists: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a:t>
            </a:r>
            <a:r>
              <a:rPr lang="en-US" sz="1100">
                <a:latin typeface="Arial"/>
                <a:ea typeface="Arial"/>
                <a:cs typeface="Arial"/>
                <a:sym typeface="Arial"/>
              </a:rPr>
              <a:t>Shift from grantees’ processes to practices of funding organizations (chuck symphony example): Nadia </a:t>
            </a:r>
            <a:endParaRPr sz="1200">
              <a:latin typeface="Calibri"/>
              <a:ea typeface="Calibri"/>
              <a:cs typeface="Calibri"/>
              <a:sym typeface="Calibri"/>
            </a:endParaRPr>
          </a:p>
          <a:p>
            <a:pPr indent="-228600" lvl="4" marL="2057400" marR="0" rtl="0" algn="l">
              <a:lnSpc>
                <a:spcPct val="100000"/>
              </a:lnSpc>
              <a:spcBef>
                <a:spcPts val="0"/>
              </a:spcBef>
              <a:spcAft>
                <a:spcPts val="0"/>
              </a:spcAft>
              <a:buSzPts val="1400"/>
              <a:buFont typeface="Courier New"/>
              <a:buChar char="o"/>
            </a:pPr>
            <a:r>
              <a:rPr lang="en-US" sz="1100">
                <a:solidFill>
                  <a:srgbClr val="000000"/>
                </a:solidFill>
                <a:latin typeface="Arial"/>
                <a:ea typeface="Arial"/>
                <a:cs typeface="Arial"/>
                <a:sym typeface="Arial"/>
              </a:rPr>
              <a:t>Screen share: Through culture lens, how WSC operates, example: Sherylynn </a:t>
            </a:r>
            <a:endParaRPr sz="1200">
              <a:latin typeface="Calibri"/>
              <a:ea typeface="Calibri"/>
              <a:cs typeface="Calibri"/>
              <a:sym typeface="Calibri"/>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Case Studies of institutional racism, white supremacy culture, bias</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Institutional analysis, </a:t>
            </a:r>
            <a:r>
              <a:rPr lang="en-US" sz="1100" u="sng" strike="noStrike">
                <a:solidFill>
                  <a:srgbClr val="0563C1"/>
                </a:solidFill>
                <a:latin typeface="Arial"/>
                <a:ea typeface="Arial"/>
                <a:cs typeface="Arial"/>
                <a:sym typeface="Arial"/>
                <a:hlinkClick r:id="rId3">
                  <a:extLst>
                    <a:ext uri="{A12FA001-AC4F-418D-AE19-62706E023703}">
                      <ahyp:hlinkClr val="tx"/>
                    </a:ext>
                  </a:extLst>
                </a:hlinkClick>
              </a:rPr>
              <a:t>Tema Okun</a:t>
            </a:r>
            <a:r>
              <a:rPr lang="en-US" sz="1100">
                <a:latin typeface="Arial"/>
                <a:ea typeface="Arial"/>
                <a:cs typeface="Arial"/>
                <a:sym typeface="Arial"/>
              </a:rPr>
              <a:t>, where do these white supremacy culture items come up in institution, sector, etc.</a:t>
            </a:r>
            <a:endParaRPr sz="1100">
              <a:latin typeface="Cambria"/>
              <a:ea typeface="Cambria"/>
              <a:cs typeface="Cambria"/>
              <a:sym typeface="Cambria"/>
            </a:endParaRPr>
          </a:p>
          <a:p>
            <a:pPr indent="-228600" lvl="2" marL="1143000" marR="0" rtl="0" algn="l">
              <a:lnSpc>
                <a:spcPct val="107000"/>
              </a:lnSpc>
              <a:spcBef>
                <a:spcPts val="0"/>
              </a:spcBef>
              <a:spcAft>
                <a:spcPts val="0"/>
              </a:spcAft>
              <a:buSzPts val="1400"/>
              <a:buFont typeface="Noto Sans Symbols"/>
              <a:buChar char="▪"/>
            </a:pPr>
            <a:r>
              <a:rPr lang="en-US" sz="1100">
                <a:latin typeface="Arial"/>
                <a:ea typeface="Arial"/>
                <a:cs typeface="Arial"/>
                <a:sym typeface="Arial"/>
              </a:rPr>
              <a:t>Culture is a bridge from systems to ourselves, our institutions. What are you doing to prevent racism and encourage anti-racism?  </a:t>
            </a:r>
            <a:endParaRPr sz="1100">
              <a:latin typeface="Cambria"/>
              <a:ea typeface="Cambria"/>
              <a:cs typeface="Cambria"/>
              <a:sym typeface="Cambria"/>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SzPts val="1400"/>
              <a:buNone/>
            </a:pPr>
            <a:r>
              <a:t/>
            </a:r>
            <a:endParaRPr/>
          </a:p>
        </p:txBody>
      </p:sp>
      <p:sp>
        <p:nvSpPr>
          <p:cNvPr id="979" name="Google Shape;979;p55: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7: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p7: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t>2 minutes each</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Throughout this series, really the foundation of what we’ll be doing together is investigating our values, both learned and inherited, and determining which need to be unlearned or reimagined. There may be multiple times where our natural dialogue brings us back to this idea of our root values.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13d0608532c_3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86" name="Google Shape;986;g13d0608532c_3_0: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rtl="0" algn="l">
              <a:lnSpc>
                <a:spcPct val="100000"/>
              </a:lnSpc>
              <a:spcBef>
                <a:spcPts val="0"/>
              </a:spcBef>
              <a:spcAft>
                <a:spcPts val="0"/>
              </a:spcAft>
              <a:buSzPts val="1400"/>
              <a:buNone/>
            </a:pPr>
            <a:r>
              <a:rPr lang="en-US"/>
              <a:t>Jonny &amp; Sherylynn</a:t>
            </a:r>
            <a:endParaRPr>
              <a:latin typeface="Calibri"/>
              <a:ea typeface="Calibri"/>
              <a:cs typeface="Calibri"/>
              <a:sym typeface="Calibri"/>
            </a:endParaRPr>
          </a:p>
        </p:txBody>
      </p:sp>
      <p:sp>
        <p:nvSpPr>
          <p:cNvPr id="987" name="Google Shape;987;g13d0608532c_3_0: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23a43331845_2_182:notes"/>
          <p:cNvSpPr txBox="1"/>
          <p:nvPr>
            <p:ph idx="1" type="body"/>
          </p:nvPr>
        </p:nvSpPr>
        <p:spPr>
          <a:xfrm>
            <a:off x="685800" y="4343400"/>
            <a:ext cx="5486400" cy="4114800"/>
          </a:xfrm>
          <a:prstGeom prst="rect">
            <a:avLst/>
          </a:prstGeom>
        </p:spPr>
        <p:txBody>
          <a:bodyPr anchorCtr="0" anchor="t" bIns="45675" lIns="91400" spcFirstLastPara="1" rIns="91400" wrap="square" tIns="45675">
            <a:noAutofit/>
          </a:bodyPr>
          <a:lstStyle/>
          <a:p>
            <a:pPr indent="0" lvl="0" marL="0" rtl="0" algn="l">
              <a:spcBef>
                <a:spcPts val="0"/>
              </a:spcBef>
              <a:spcAft>
                <a:spcPts val="0"/>
              </a:spcAft>
              <a:buNone/>
            </a:pPr>
            <a:r>
              <a:t/>
            </a:r>
            <a:endParaRPr/>
          </a:p>
        </p:txBody>
      </p:sp>
      <p:sp>
        <p:nvSpPr>
          <p:cNvPr id="995" name="Google Shape;995;g23a43331845_2_1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1" name="Shape 1001"/>
        <p:cNvGrpSpPr/>
        <p:nvPr/>
      </p:nvGrpSpPr>
      <p:grpSpPr>
        <a:xfrm>
          <a:off x="0" y="0"/>
          <a:ext cx="0" cy="0"/>
          <a:chOff x="0" y="0"/>
          <a:chExt cx="0" cy="0"/>
        </a:xfrm>
      </p:grpSpPr>
      <p:sp>
        <p:nvSpPr>
          <p:cNvPr id="1002" name="Google Shape;1002;g23a43331845_2_189:notes"/>
          <p:cNvSpPr txBox="1"/>
          <p:nvPr>
            <p:ph idx="1" type="body"/>
          </p:nvPr>
        </p:nvSpPr>
        <p:spPr>
          <a:xfrm>
            <a:off x="685800" y="4343400"/>
            <a:ext cx="5486400" cy="4114800"/>
          </a:xfrm>
          <a:prstGeom prst="rect">
            <a:avLst/>
          </a:prstGeom>
        </p:spPr>
        <p:txBody>
          <a:bodyPr anchorCtr="0" anchor="t" bIns="45675" lIns="91400" spcFirstLastPara="1" rIns="91400" wrap="square" tIns="45675">
            <a:noAutofit/>
          </a:bodyPr>
          <a:lstStyle/>
          <a:p>
            <a:pPr indent="0" lvl="0" marL="0" rtl="0" algn="l">
              <a:spcBef>
                <a:spcPts val="0"/>
              </a:spcBef>
              <a:spcAft>
                <a:spcPts val="0"/>
              </a:spcAft>
              <a:buNone/>
            </a:pPr>
            <a:r>
              <a:rPr lang="en-US"/>
              <a:t>https://drive.google.com/file/d/1QiYPSb3dim2U6PI7uKSH1H__SbKVa9hE/view?usp=sharing</a:t>
            </a:r>
            <a:endParaRPr/>
          </a:p>
        </p:txBody>
      </p:sp>
      <p:sp>
        <p:nvSpPr>
          <p:cNvPr id="1003" name="Google Shape;1003;g23a43331845_2_18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23a43331845_2_0:notes"/>
          <p:cNvSpPr txBox="1"/>
          <p:nvPr>
            <p:ph idx="1" type="body"/>
          </p:nvPr>
        </p:nvSpPr>
        <p:spPr>
          <a:xfrm>
            <a:off x="685800" y="4343400"/>
            <a:ext cx="5486400" cy="4114800"/>
          </a:xfrm>
          <a:prstGeom prst="rect">
            <a:avLst/>
          </a:prstGeom>
        </p:spPr>
        <p:txBody>
          <a:bodyPr anchorCtr="0" anchor="t" bIns="45675" lIns="91400" spcFirstLastPara="1" rIns="91400" wrap="square" tIns="45675">
            <a:noAutofit/>
          </a:bodyPr>
          <a:lstStyle/>
          <a:p>
            <a:pPr indent="0" lvl="0" marL="0" rtl="0" algn="l">
              <a:lnSpc>
                <a:spcPct val="115000"/>
              </a:lnSpc>
              <a:spcBef>
                <a:spcPts val="4800"/>
              </a:spcBef>
              <a:spcAft>
                <a:spcPts val="0"/>
              </a:spcAft>
              <a:buNone/>
            </a:pPr>
            <a:r>
              <a:rPr lang="en-US" sz="1350">
                <a:solidFill>
                  <a:srgbClr val="001432"/>
                </a:solidFill>
                <a:highlight>
                  <a:srgbClr val="FFFAF3"/>
                </a:highlight>
              </a:rPr>
              <a:t>On a surface level, the mental body is your thoughts. On a deeper level, it is the domain of your beliefs, desires, values, and goals. Beliefs are opinions and convictions that we hold as being true without having immediate proof. Values represent what we hold internally as most important in an area of life. Values and beliefs can come from thoughts that were formed very early in childhood.</a:t>
            </a:r>
            <a:endParaRPr sz="1350">
              <a:solidFill>
                <a:srgbClr val="001432"/>
              </a:solidFill>
              <a:highlight>
                <a:srgbClr val="FFFAF3"/>
              </a:highlight>
            </a:endParaRPr>
          </a:p>
          <a:p>
            <a:pPr indent="0" lvl="0" marL="0" rtl="0" algn="l">
              <a:spcBef>
                <a:spcPts val="0"/>
              </a:spcBef>
              <a:spcAft>
                <a:spcPts val="0"/>
              </a:spcAft>
              <a:buNone/>
            </a:pPr>
            <a:r>
              <a:rPr lang="en-US">
                <a:solidFill>
                  <a:schemeClr val="dk1"/>
                </a:solidFill>
              </a:rPr>
              <a:t>What area do you feel like you function in the most? How does it benefit you? How might it harm you?</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Where does your organization function the most? Which of these does your org place the highest value upon?</a:t>
            </a:r>
            <a:endParaRPr>
              <a:solidFill>
                <a:schemeClr val="dk1"/>
              </a:solidFill>
            </a:endParaRPr>
          </a:p>
          <a:p>
            <a:pPr indent="0" lvl="0" marL="0" rtl="0" algn="l">
              <a:lnSpc>
                <a:spcPct val="115000"/>
              </a:lnSpc>
              <a:spcBef>
                <a:spcPts val="4800"/>
              </a:spcBef>
              <a:spcAft>
                <a:spcPts val="0"/>
              </a:spcAft>
              <a:buNone/>
            </a:pPr>
            <a:r>
              <a:t/>
            </a:r>
            <a:endParaRPr sz="1350">
              <a:solidFill>
                <a:srgbClr val="001432"/>
              </a:solidFill>
              <a:highlight>
                <a:srgbClr val="FFFAF3"/>
              </a:highlight>
            </a:endParaRPr>
          </a:p>
          <a:p>
            <a:pPr indent="0" lvl="0" marL="0" rtl="0" algn="l">
              <a:spcBef>
                <a:spcPts val="0"/>
              </a:spcBef>
              <a:spcAft>
                <a:spcPts val="0"/>
              </a:spcAft>
              <a:buClr>
                <a:schemeClr val="dk1"/>
              </a:buClr>
              <a:buSzPts val="1100"/>
              <a:buFont typeface="Arial"/>
              <a:buNone/>
            </a:pPr>
            <a:r>
              <a:rPr lang="en-US">
                <a:solidFill>
                  <a:schemeClr val="dk1"/>
                </a:solidFill>
              </a:rPr>
              <a:t>There all interconectedd, it’s a circle. It’s a ven diagram though and we rarely funciton in one. What’s it mean when we only function in one? Whats missing, what’s at risk? We seek balance.</a:t>
            </a:r>
            <a:endParaRPr sz="1350">
              <a:solidFill>
                <a:srgbClr val="001432"/>
              </a:solidFill>
              <a:highlight>
                <a:srgbClr val="FFFAF3"/>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https://drive.google.com/file/d/1QiYPSb3dim2U6PI7uKSH1H__SbKVa9hE/view?usp=sharing</a:t>
            </a:r>
            <a:endParaRPr/>
          </a:p>
        </p:txBody>
      </p:sp>
      <p:sp>
        <p:nvSpPr>
          <p:cNvPr id="1011" name="Google Shape;1011;g23a43331845_2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23a43331845_2_174: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19" name="Google Shape;1019;g23a43331845_2_174: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rtl="0" algn="l">
              <a:lnSpc>
                <a:spcPct val="100000"/>
              </a:lnSpc>
              <a:spcBef>
                <a:spcPts val="0"/>
              </a:spcBef>
              <a:spcAft>
                <a:spcPts val="0"/>
              </a:spcAft>
              <a:buSzPts val="1400"/>
              <a:buNone/>
            </a:pPr>
            <a:r>
              <a:rPr lang="en-US"/>
              <a:t>Jonny &amp; Sherylynn</a:t>
            </a:r>
            <a:endParaRPr>
              <a:latin typeface="Calibri"/>
              <a:ea typeface="Calibri"/>
              <a:cs typeface="Calibri"/>
              <a:sym typeface="Calibri"/>
            </a:endParaRPr>
          </a:p>
        </p:txBody>
      </p:sp>
      <p:sp>
        <p:nvSpPr>
          <p:cNvPr id="1020" name="Google Shape;1020;g23a43331845_2_174: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p6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8" name="Google Shape;1028;p66: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marR="0" rtl="0" algn="l">
              <a:lnSpc>
                <a:spcPct val="107000"/>
              </a:lnSpc>
              <a:spcBef>
                <a:spcPts val="0"/>
              </a:spcBef>
              <a:spcAft>
                <a:spcPts val="0"/>
              </a:spcAft>
              <a:buClr>
                <a:srgbClr val="000000"/>
              </a:buClr>
              <a:buSzPts val="1400"/>
              <a:buFont typeface="Noto Sans Symbols"/>
              <a:buNone/>
            </a:pPr>
            <a:r>
              <a:rPr b="1" lang="en-US" sz="1200">
                <a:latin typeface="Arial"/>
                <a:ea typeface="Arial"/>
                <a:cs typeface="Arial"/>
                <a:sym typeface="Arial"/>
              </a:rPr>
              <a:t>True North EDI </a:t>
            </a:r>
            <a:endParaRPr/>
          </a:p>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Understanding White Supremacy Culture</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Clr>
                <a:schemeClr val="dk1"/>
              </a:buClr>
              <a:buSzPts val="1200"/>
              <a:buFont typeface="Arial"/>
              <a:buNone/>
            </a:pPr>
            <a:r>
              <a:rPr lang="en-US"/>
              <a:t>Important to name that each of the culture’s we belong to are not inherently wrong, </a:t>
            </a:r>
            <a:endParaRPr/>
          </a:p>
        </p:txBody>
      </p:sp>
      <p:sp>
        <p:nvSpPr>
          <p:cNvPr id="1029" name="Google Shape;1029;p66: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p6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6" name="Google Shape;1036;p67: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marR="0" rtl="0" algn="l">
              <a:lnSpc>
                <a:spcPct val="107000"/>
              </a:lnSpc>
              <a:spcBef>
                <a:spcPts val="0"/>
              </a:spcBef>
              <a:spcAft>
                <a:spcPts val="0"/>
              </a:spcAft>
              <a:buClr>
                <a:srgbClr val="000000"/>
              </a:buClr>
              <a:buSzPts val="1400"/>
              <a:buFont typeface="Noto Sans Symbols"/>
              <a:buNone/>
            </a:pPr>
            <a:r>
              <a:rPr b="1" lang="en-US" sz="1200">
                <a:latin typeface="Arial"/>
                <a:ea typeface="Arial"/>
                <a:cs typeface="Arial"/>
                <a:sym typeface="Arial"/>
              </a:rPr>
              <a:t>True North EDI </a:t>
            </a:r>
            <a:endParaRPr/>
          </a:p>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Understanding White Supremacy Culture</a:t>
            </a:r>
            <a:endParaRPr/>
          </a:p>
          <a:p>
            <a:pPr indent="0" lvl="0" marL="0" rtl="0" algn="l">
              <a:lnSpc>
                <a:spcPct val="100000"/>
              </a:lnSpc>
              <a:spcBef>
                <a:spcPts val="0"/>
              </a:spcBef>
              <a:spcAft>
                <a:spcPts val="0"/>
              </a:spcAft>
              <a:buClr>
                <a:schemeClr val="dk1"/>
              </a:buClr>
              <a:buSzPts val="1200"/>
              <a:buFont typeface="Arial"/>
              <a:buNone/>
            </a:pPr>
            <a:r>
              <a:rPr b="1" lang="en-US" sz="1050">
                <a:solidFill>
                  <a:srgbClr val="BCC0C3"/>
                </a:solidFill>
                <a:highlight>
                  <a:srgbClr val="202124"/>
                </a:highlight>
                <a:latin typeface="Roboto"/>
                <a:ea typeface="Roboto"/>
                <a:cs typeface="Roboto"/>
                <a:sym typeface="Roboto"/>
              </a:rPr>
              <a:t>Kenneth Jones</a:t>
            </a:r>
            <a:endParaRPr/>
          </a:p>
          <a:p>
            <a:pPr indent="0" lvl="0" marL="0" rtl="0" algn="l">
              <a:lnSpc>
                <a:spcPct val="100000"/>
              </a:lnSpc>
              <a:spcBef>
                <a:spcPts val="0"/>
              </a:spcBef>
              <a:spcAft>
                <a:spcPts val="0"/>
              </a:spcAft>
              <a:buSzPts val="1400"/>
              <a:buNone/>
            </a:pPr>
            <a:r>
              <a:t/>
            </a:r>
            <a:endParaRPr/>
          </a:p>
        </p:txBody>
      </p:sp>
      <p:sp>
        <p:nvSpPr>
          <p:cNvPr id="1037" name="Google Shape;1037;p67: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2" name="Shape 1042"/>
        <p:cNvGrpSpPr/>
        <p:nvPr/>
      </p:nvGrpSpPr>
      <p:grpSpPr>
        <a:xfrm>
          <a:off x="0" y="0"/>
          <a:ext cx="0" cy="0"/>
          <a:chOff x="0" y="0"/>
          <a:chExt cx="0" cy="0"/>
        </a:xfrm>
      </p:grpSpPr>
      <p:sp>
        <p:nvSpPr>
          <p:cNvPr id="1043" name="Google Shape;1043;p6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4" name="Google Shape;1044;p68: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marR="0" rtl="0" algn="l">
              <a:lnSpc>
                <a:spcPct val="107000"/>
              </a:lnSpc>
              <a:spcBef>
                <a:spcPts val="0"/>
              </a:spcBef>
              <a:spcAft>
                <a:spcPts val="0"/>
              </a:spcAft>
              <a:buClr>
                <a:srgbClr val="000000"/>
              </a:buClr>
              <a:buSzPts val="1400"/>
              <a:buFont typeface="Noto Sans Symbols"/>
              <a:buNone/>
            </a:pPr>
            <a:r>
              <a:rPr b="1" lang="en-US" sz="1200">
                <a:latin typeface="Arial"/>
                <a:ea typeface="Arial"/>
                <a:cs typeface="Arial"/>
                <a:sym typeface="Arial"/>
              </a:rPr>
              <a:t>True North EDI </a:t>
            </a:r>
            <a:endParaRPr/>
          </a:p>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Understanding White Supremacy Culture</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SzPts val="1400"/>
              <a:buNone/>
            </a:pPr>
            <a:r>
              <a:t/>
            </a:r>
            <a:endParaRPr/>
          </a:p>
        </p:txBody>
      </p:sp>
      <p:sp>
        <p:nvSpPr>
          <p:cNvPr id="1045" name="Google Shape;1045;p68: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p69: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2" name="Google Shape;1052;p69: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3" marL="1371600" marR="0" rtl="0" algn="l">
              <a:lnSpc>
                <a:spcPct val="107000"/>
              </a:lnSpc>
              <a:spcBef>
                <a:spcPts val="0"/>
              </a:spcBef>
              <a:spcAft>
                <a:spcPts val="0"/>
              </a:spcAft>
              <a:buSzPts val="1400"/>
              <a:buFont typeface="Noto Sans Symbols"/>
              <a:buNone/>
            </a:pPr>
            <a:r>
              <a:rPr b="1" lang="en-US" sz="1200">
                <a:latin typeface="Arial"/>
                <a:ea typeface="Arial"/>
                <a:cs typeface="Arial"/>
                <a:sym typeface="Arial"/>
              </a:rPr>
              <a:t>Sherylynn</a:t>
            </a:r>
            <a:endParaRPr/>
          </a:p>
          <a:p>
            <a:pPr indent="-228600" lvl="3" marL="1600200" marR="0" rtl="0" algn="l">
              <a:lnSpc>
                <a:spcPct val="107000"/>
              </a:lnSpc>
              <a:spcBef>
                <a:spcPts val="0"/>
              </a:spcBef>
              <a:spcAft>
                <a:spcPts val="0"/>
              </a:spcAft>
              <a:buSzPts val="1400"/>
              <a:buFont typeface="Noto Sans Symbols"/>
              <a:buChar char="▪"/>
            </a:pPr>
            <a:r>
              <a:rPr lang="en-US" sz="1200">
                <a:latin typeface="Arial"/>
                <a:ea typeface="Arial"/>
                <a:cs typeface="Arial"/>
                <a:sym typeface="Arial"/>
              </a:rPr>
              <a:t>Dive deeper into 4 or 5 here; curate for what we know comes up the most! (perfectionism, sense of urgency, quantity over quality, only one right way, paternalism) </a:t>
            </a:r>
            <a:endParaRPr/>
          </a:p>
          <a:p>
            <a:pPr indent="0" lvl="3" marL="1371600" marR="0" rtl="0" algn="l">
              <a:lnSpc>
                <a:spcPct val="107000"/>
              </a:lnSpc>
              <a:spcBef>
                <a:spcPts val="0"/>
              </a:spcBef>
              <a:spcAft>
                <a:spcPts val="0"/>
              </a:spcAft>
              <a:buSzPts val="1400"/>
              <a:buFont typeface="Noto Sans Symbols"/>
              <a:buNone/>
            </a:pPr>
            <a:r>
              <a:t/>
            </a:r>
            <a:endParaRPr sz="1200">
              <a:latin typeface="Cambria"/>
              <a:ea typeface="Cambria"/>
              <a:cs typeface="Cambria"/>
              <a:sym typeface="Cambria"/>
            </a:endParaRPr>
          </a:p>
          <a:p>
            <a:pPr indent="0" lvl="3" marL="1371600" marR="0" rtl="0" algn="l">
              <a:lnSpc>
                <a:spcPct val="107000"/>
              </a:lnSpc>
              <a:spcBef>
                <a:spcPts val="0"/>
              </a:spcBef>
              <a:spcAft>
                <a:spcPts val="0"/>
              </a:spcAft>
              <a:buSzPts val="1400"/>
              <a:buFont typeface="Noto Sans Symbols"/>
              <a:buNone/>
            </a:pPr>
            <a:r>
              <a:rPr lang="en-US" sz="1200">
                <a:latin typeface="Cambria"/>
                <a:ea typeface="Cambria"/>
                <a:cs typeface="Cambria"/>
                <a:sym typeface="Cambria"/>
              </a:rPr>
              <a:t>Jam board: </a:t>
            </a:r>
            <a:r>
              <a:rPr lang="en-US"/>
              <a:t>https://jamboard.google.com/d/1tZTTRhB8NZWJqv-AxnxFesMnYQvXvrU-fSPTQeFh6Lo/viewer?f=0</a:t>
            </a:r>
            <a:endParaRPr sz="1200">
              <a:latin typeface="Cambria"/>
              <a:ea typeface="Cambria"/>
              <a:cs typeface="Cambria"/>
              <a:sym typeface="Cambria"/>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SzPts val="1400"/>
              <a:buNone/>
            </a:pPr>
            <a:r>
              <a:t/>
            </a:r>
            <a:endParaRPr/>
          </a:p>
        </p:txBody>
      </p:sp>
      <p:sp>
        <p:nvSpPr>
          <p:cNvPr id="1053" name="Google Shape;1053;p69: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p7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0" name="Google Shape;1060;p70: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Sherylynn</a:t>
            </a:r>
            <a:endParaRPr/>
          </a:p>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Understanding White Supremacy Culture</a:t>
            </a:r>
            <a:endParaRPr/>
          </a:p>
          <a:p>
            <a:pPr indent="0" lvl="0" marL="0" marR="0" rtl="0" algn="l">
              <a:lnSpc>
                <a:spcPct val="107000"/>
              </a:lnSpc>
              <a:spcBef>
                <a:spcPts val="0"/>
              </a:spcBef>
              <a:spcAft>
                <a:spcPts val="0"/>
              </a:spcAft>
              <a:buSzPts val="1400"/>
              <a:buFont typeface="Noto Sans Symbols"/>
              <a:buNone/>
            </a:pPr>
            <a:r>
              <a:t/>
            </a:r>
            <a:endParaRPr b="1" sz="1200">
              <a:solidFill>
                <a:srgbClr val="000000"/>
              </a:solidFill>
              <a:latin typeface="Arial"/>
              <a:ea typeface="Arial"/>
              <a:cs typeface="Arial"/>
              <a:sym typeface="Arial"/>
            </a:endParaRPr>
          </a:p>
          <a:p>
            <a:pPr indent="0" lvl="0" marL="0" marR="0" rtl="0" algn="l">
              <a:lnSpc>
                <a:spcPct val="107000"/>
              </a:lnSpc>
              <a:spcBef>
                <a:spcPts val="0"/>
              </a:spcBef>
              <a:spcAft>
                <a:spcPts val="0"/>
              </a:spcAft>
              <a:buClr>
                <a:srgbClr val="000000"/>
              </a:buClr>
              <a:buSzPts val="1400"/>
              <a:buFont typeface="Noto Sans Symbols"/>
              <a:buNone/>
            </a:pPr>
            <a:r>
              <a:rPr lang="en-US"/>
              <a:t>Mentimeter - </a:t>
            </a:r>
            <a:r>
              <a:rPr lang="en-US" u="sng">
                <a:solidFill>
                  <a:schemeClr val="hlink"/>
                </a:solidFill>
                <a:hlinkClick r:id="rId2"/>
              </a:rPr>
              <a:t>https://www.menti.com/alcorx8c48kc</a:t>
            </a:r>
            <a:r>
              <a:rPr lang="en-US"/>
              <a:t> -  Code 3724 6383</a:t>
            </a:r>
            <a:endParaRPr/>
          </a:p>
          <a:p>
            <a:pPr indent="0" lvl="0" marL="0" marR="0" rtl="0" algn="l">
              <a:lnSpc>
                <a:spcPct val="107000"/>
              </a:lnSpc>
              <a:spcBef>
                <a:spcPts val="0"/>
              </a:spcBef>
              <a:spcAft>
                <a:spcPts val="0"/>
              </a:spcAft>
              <a:buClr>
                <a:srgbClr val="000000"/>
              </a:buClr>
              <a:buSzPts val="1400"/>
              <a:buFont typeface="Noto Sans Symbols"/>
              <a:buNone/>
            </a:pPr>
            <a:r>
              <a:t/>
            </a:r>
            <a:endParaRPr/>
          </a:p>
          <a:p>
            <a:pPr indent="0" lvl="0" marL="0" marR="0" rtl="0" algn="l">
              <a:lnSpc>
                <a:spcPct val="107000"/>
              </a:lnSpc>
              <a:spcBef>
                <a:spcPts val="0"/>
              </a:spcBef>
              <a:spcAft>
                <a:spcPts val="0"/>
              </a:spcAft>
              <a:buClr>
                <a:srgbClr val="000000"/>
              </a:buClr>
              <a:buSzPts val="1400"/>
              <a:buFont typeface="Noto Sans Symbols"/>
              <a:buNone/>
            </a:pPr>
            <a:r>
              <a:t/>
            </a:r>
            <a:endParaRPr/>
          </a:p>
          <a:p>
            <a:pPr indent="0" lvl="0" marL="0" marR="0" rtl="0" algn="l">
              <a:lnSpc>
                <a:spcPct val="107000"/>
              </a:lnSpc>
              <a:spcBef>
                <a:spcPts val="0"/>
              </a:spcBef>
              <a:spcAft>
                <a:spcPts val="0"/>
              </a:spcAft>
              <a:buSzPts val="1400"/>
              <a:buFont typeface="Noto Sans Symbols"/>
              <a:buNone/>
            </a:pPr>
            <a:r>
              <a:t/>
            </a:r>
            <a:endParaRPr/>
          </a:p>
          <a:p>
            <a:pPr indent="0" lvl="0" marL="0" rtl="0" algn="l">
              <a:lnSpc>
                <a:spcPct val="100000"/>
              </a:lnSpc>
              <a:spcBef>
                <a:spcPts val="0"/>
              </a:spcBef>
              <a:spcAft>
                <a:spcPts val="0"/>
              </a:spcAft>
              <a:buClr>
                <a:schemeClr val="dk1"/>
              </a:buClr>
              <a:buSzPts val="1200"/>
              <a:buFont typeface="Arial"/>
              <a:buNone/>
            </a:pPr>
            <a:r>
              <a:rPr lang="en-US" u="sng">
                <a:solidFill>
                  <a:schemeClr val="hlink"/>
                </a:solidFill>
                <a:hlinkClick r:id="rId3"/>
              </a:rPr>
              <a:t>https://docs.google.com/presentation/d/1HFsxUynqRdL1wWaGKtI70lWG1fxQLl_uydR4g5hoYaA/edit?usp=sharing</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457200" rtl="0" algn="l">
              <a:lnSpc>
                <a:spcPct val="9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t/>
            </a:r>
            <a:endParaRPr/>
          </a:p>
        </p:txBody>
      </p:sp>
      <p:sp>
        <p:nvSpPr>
          <p:cNvPr id="1061" name="Google Shape;1061;p70: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p3: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NADIA</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400"/>
              <a:buFont typeface="Arial"/>
              <a:buChar char="•"/>
            </a:pPr>
            <a:r>
              <a:rPr b="0" i="0" lang="en-US" sz="1200" u="none" cap="none" strike="noStrike">
                <a:solidFill>
                  <a:schemeClr val="dk1"/>
                </a:solidFill>
                <a:latin typeface="Calibri"/>
                <a:ea typeface="Calibri"/>
                <a:cs typeface="Calibri"/>
                <a:sym typeface="Calibri"/>
              </a:rPr>
              <a:t>Initial introductions for the room go-around: </a:t>
            </a:r>
            <a:r>
              <a:rPr b="1" i="0" lang="en-US" sz="1200" u="none" cap="none" strike="noStrike">
                <a:solidFill>
                  <a:schemeClr val="dk1"/>
                </a:solidFill>
                <a:latin typeface="Calibri"/>
                <a:ea typeface="Calibri"/>
                <a:cs typeface="Calibri"/>
                <a:sym typeface="Calibri"/>
              </a:rPr>
              <a:t>name</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organization</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gender pronouns </a:t>
            </a:r>
            <a:endParaRPr/>
          </a:p>
          <a:p>
            <a:pPr indent="0" lvl="0" marL="0" marR="0" rtl="0" algn="l">
              <a:lnSpc>
                <a:spcPct val="100000"/>
              </a:lnSpc>
              <a:spcBef>
                <a:spcPts val="0"/>
              </a:spcBef>
              <a:spcAft>
                <a:spcPts val="0"/>
              </a:spcAft>
              <a:buClr>
                <a:srgbClr val="000000"/>
              </a:buClr>
              <a:buSzPts val="14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495" name="Google Shape;495;p3: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21517e0fc25_2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8" name="Google Shape;1068;g21517e0fc25_2_0:notes"/>
          <p:cNvSpPr txBox="1"/>
          <p:nvPr>
            <p:ph idx="1" type="body"/>
          </p:nvPr>
        </p:nvSpPr>
        <p:spPr>
          <a:xfrm>
            <a:off x="701676" y="4473575"/>
            <a:ext cx="5607000" cy="3660900"/>
          </a:xfrm>
          <a:prstGeom prst="rect">
            <a:avLst/>
          </a:prstGeom>
          <a:noFill/>
          <a:ln>
            <a:noFill/>
          </a:ln>
        </p:spPr>
        <p:txBody>
          <a:bodyPr anchorCtr="0" anchor="t" bIns="45675" lIns="91400" spcFirstLastPara="1" rIns="91400" wrap="square" tIns="45675">
            <a:noAutofit/>
          </a:bodyPr>
          <a:lstStyle/>
          <a:p>
            <a:pPr indent="0" lvl="0" marL="0" marR="0" rtl="0" algn="l">
              <a:lnSpc>
                <a:spcPct val="107000"/>
              </a:lnSpc>
              <a:spcBef>
                <a:spcPts val="0"/>
              </a:spcBef>
              <a:spcAft>
                <a:spcPts val="0"/>
              </a:spcAft>
              <a:buSzPts val="1400"/>
              <a:buFont typeface="Noto Sans Symbols"/>
              <a:buNone/>
            </a:pPr>
            <a:r>
              <a:rPr b="1" lang="en-US">
                <a:solidFill>
                  <a:srgbClr val="000000"/>
                </a:solidFill>
                <a:latin typeface="Arial"/>
                <a:ea typeface="Arial"/>
                <a:cs typeface="Arial"/>
                <a:sym typeface="Arial"/>
              </a:rPr>
              <a:t>(Not sure if folks are fully ready with thinking about replacement characteristics yet) </a:t>
            </a:r>
            <a:endParaRPr b="1">
              <a:solidFill>
                <a:srgbClr val="000000"/>
              </a:solidFill>
              <a:latin typeface="Arial"/>
              <a:ea typeface="Arial"/>
              <a:cs typeface="Arial"/>
              <a:sym typeface="Arial"/>
            </a:endParaRPr>
          </a:p>
          <a:p>
            <a:pPr indent="0" lvl="0" marL="0" marR="0" rtl="0" algn="l">
              <a:lnSpc>
                <a:spcPct val="107000"/>
              </a:lnSpc>
              <a:spcBef>
                <a:spcPts val="0"/>
              </a:spcBef>
              <a:spcAft>
                <a:spcPts val="0"/>
              </a:spcAft>
              <a:buSzPts val="1400"/>
              <a:buFont typeface="Noto Sans Symbols"/>
              <a:buNone/>
            </a:pPr>
            <a:r>
              <a:t/>
            </a:r>
            <a:endParaRPr b="1">
              <a:solidFill>
                <a:srgbClr val="000000"/>
              </a:solidFill>
              <a:latin typeface="Arial"/>
              <a:ea typeface="Arial"/>
              <a:cs typeface="Arial"/>
              <a:sym typeface="Arial"/>
            </a:endParaRPr>
          </a:p>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Sherylynn</a:t>
            </a:r>
            <a:endParaRPr/>
          </a:p>
          <a:p>
            <a:pPr indent="0" lvl="0" marL="0" marR="0" rtl="0" algn="l">
              <a:lnSpc>
                <a:spcPct val="107000"/>
              </a:lnSpc>
              <a:spcBef>
                <a:spcPts val="0"/>
              </a:spcBef>
              <a:spcAft>
                <a:spcPts val="0"/>
              </a:spcAft>
              <a:buSzPts val="1400"/>
              <a:buFont typeface="Noto Sans Symbols"/>
              <a:buNone/>
            </a:pPr>
            <a:r>
              <a:rPr b="1" lang="en-US" sz="1200">
                <a:solidFill>
                  <a:srgbClr val="000000"/>
                </a:solidFill>
                <a:latin typeface="Arial"/>
                <a:ea typeface="Arial"/>
                <a:cs typeface="Arial"/>
                <a:sym typeface="Arial"/>
              </a:rPr>
              <a:t>Understanding White Supremacy Culture</a:t>
            </a:r>
            <a:endParaRPr b="1">
              <a:solidFill>
                <a:srgbClr val="000000"/>
              </a:solidFill>
              <a:latin typeface="Arial"/>
              <a:ea typeface="Arial"/>
              <a:cs typeface="Arial"/>
              <a:sym typeface="Arial"/>
            </a:endParaRPr>
          </a:p>
          <a:p>
            <a:pPr indent="0" lvl="0" marL="0" marR="0" rtl="0" algn="l">
              <a:lnSpc>
                <a:spcPct val="107000"/>
              </a:lnSpc>
              <a:spcBef>
                <a:spcPts val="0"/>
              </a:spcBef>
              <a:spcAft>
                <a:spcPts val="0"/>
              </a:spcAft>
              <a:buSzPts val="1400"/>
              <a:buFont typeface="Noto Sans Symbols"/>
              <a:buNone/>
            </a:pPr>
            <a:r>
              <a:t/>
            </a:r>
            <a:endParaRPr b="1">
              <a:solidFill>
                <a:srgbClr val="000000"/>
              </a:solidFill>
              <a:latin typeface="Arial"/>
              <a:ea typeface="Arial"/>
              <a:cs typeface="Arial"/>
              <a:sym typeface="Arial"/>
            </a:endParaRPr>
          </a:p>
          <a:p>
            <a:pPr indent="0" lvl="0" marL="0" marR="0" rtl="0" algn="l">
              <a:lnSpc>
                <a:spcPct val="107000"/>
              </a:lnSpc>
              <a:spcBef>
                <a:spcPts val="0"/>
              </a:spcBef>
              <a:spcAft>
                <a:spcPts val="0"/>
              </a:spcAft>
              <a:buClr>
                <a:srgbClr val="000000"/>
              </a:buClr>
              <a:buSzPts val="1400"/>
              <a:buFont typeface="Noto Sans Symbols"/>
              <a:buNone/>
            </a:pPr>
            <a:r>
              <a:rPr lang="en-US"/>
              <a:t>Jamboard: </a:t>
            </a:r>
            <a:r>
              <a:rPr lang="en-US" u="sng">
                <a:solidFill>
                  <a:schemeClr val="hlink"/>
                </a:solidFill>
                <a:hlinkClick r:id="rId2"/>
              </a:rPr>
              <a:t>https://jamboard.google.com/d/1tZTTRhB8NZWJqv-AxnxFesMnYQvXvrU-fSPTQeFh6Lo/viewer?f=0</a:t>
            </a:r>
            <a:endParaRPr/>
          </a:p>
          <a:p>
            <a:pPr indent="0" lvl="0" marL="0" marR="0" rtl="0" algn="l">
              <a:lnSpc>
                <a:spcPct val="107000"/>
              </a:lnSpc>
              <a:spcBef>
                <a:spcPts val="0"/>
              </a:spcBef>
              <a:spcAft>
                <a:spcPts val="0"/>
              </a:spcAft>
              <a:buSzPts val="1400"/>
              <a:buFont typeface="Noto Sans Symbols"/>
              <a:buNone/>
            </a:pPr>
            <a:r>
              <a:t/>
            </a:r>
            <a:endParaRPr/>
          </a:p>
          <a:p>
            <a:pPr indent="0" lvl="0" marL="0" rtl="0" algn="l">
              <a:lnSpc>
                <a:spcPct val="100000"/>
              </a:lnSpc>
              <a:spcBef>
                <a:spcPts val="0"/>
              </a:spcBef>
              <a:spcAft>
                <a:spcPts val="0"/>
              </a:spcAft>
              <a:buClr>
                <a:schemeClr val="dk1"/>
              </a:buClr>
              <a:buSzPts val="1200"/>
              <a:buFont typeface="Arial"/>
              <a:buNone/>
            </a:pPr>
            <a:r>
              <a:t/>
            </a:r>
            <a:endParaRPr/>
          </a:p>
          <a:p>
            <a:pPr indent="0" lvl="0" marL="0" rtl="0" algn="l">
              <a:lnSpc>
                <a:spcPct val="100000"/>
              </a:lnSpc>
              <a:spcBef>
                <a:spcPts val="0"/>
              </a:spcBef>
              <a:spcAft>
                <a:spcPts val="0"/>
              </a:spcAft>
              <a:buSzPts val="1400"/>
              <a:buNone/>
            </a:pPr>
            <a:r>
              <a:rPr lang="en-US" u="sng">
                <a:solidFill>
                  <a:schemeClr val="hlink"/>
                </a:solidFill>
                <a:hlinkClick r:id="rId3"/>
              </a:rPr>
              <a:t>Alternatives to WSC</a:t>
            </a:r>
            <a:endParaRPr/>
          </a:p>
        </p:txBody>
      </p:sp>
      <p:sp>
        <p:nvSpPr>
          <p:cNvPr id="1069" name="Google Shape;1069;g21517e0fc25_2_0:notes"/>
          <p:cNvSpPr txBox="1"/>
          <p:nvPr>
            <p:ph idx="12" type="sldNum"/>
          </p:nvPr>
        </p:nvSpPr>
        <p:spPr>
          <a:xfrm>
            <a:off x="3970339" y="8829676"/>
            <a:ext cx="3038400" cy="4668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23a43331845_2_58:notes"/>
          <p:cNvSpPr txBox="1"/>
          <p:nvPr>
            <p:ph idx="1" type="body"/>
          </p:nvPr>
        </p:nvSpPr>
        <p:spPr>
          <a:xfrm>
            <a:off x="685800" y="4343400"/>
            <a:ext cx="5486400" cy="4114800"/>
          </a:xfrm>
          <a:prstGeom prst="rect">
            <a:avLst/>
          </a:prstGeom>
        </p:spPr>
        <p:txBody>
          <a:bodyPr anchorCtr="0" anchor="t" bIns="45675" lIns="91400" spcFirstLastPara="1" rIns="91400" wrap="square" tIns="45675">
            <a:noAutofit/>
          </a:bodyPr>
          <a:lstStyle/>
          <a:p>
            <a:pPr indent="0" lvl="0" marL="0" rtl="0" algn="l">
              <a:lnSpc>
                <a:spcPct val="115000"/>
              </a:lnSpc>
              <a:spcBef>
                <a:spcPts val="4800"/>
              </a:spcBef>
              <a:spcAft>
                <a:spcPts val="0"/>
              </a:spcAft>
              <a:buNone/>
            </a:pPr>
            <a:r>
              <a:rPr lang="en-US" sz="1350">
                <a:solidFill>
                  <a:srgbClr val="001432"/>
                </a:solidFill>
                <a:highlight>
                  <a:srgbClr val="FFFAF3"/>
                </a:highlight>
              </a:rPr>
              <a:t>Where are you experiencing this last discussion?</a:t>
            </a:r>
            <a:endParaRPr sz="1350">
              <a:solidFill>
                <a:srgbClr val="001432"/>
              </a:solidFill>
              <a:highlight>
                <a:srgbClr val="FFFAF3"/>
              </a:highlight>
            </a:endParaRPr>
          </a:p>
          <a:p>
            <a:pPr indent="0" lvl="0" marL="0" rtl="0" algn="l">
              <a:lnSpc>
                <a:spcPct val="115000"/>
              </a:lnSpc>
              <a:spcBef>
                <a:spcPts val="4800"/>
              </a:spcBef>
              <a:spcAft>
                <a:spcPts val="0"/>
              </a:spcAft>
              <a:buNone/>
            </a:pPr>
            <a:r>
              <a:rPr lang="en-US" sz="1350">
                <a:solidFill>
                  <a:srgbClr val="001432"/>
                </a:solidFill>
                <a:highlight>
                  <a:srgbClr val="FFFAF3"/>
                </a:highlight>
              </a:rPr>
              <a:t>On a surface level, the mental body is your thoughts. On a deeper level, it is the domain of your beliefs, desires, values, and goals. Beliefs are opinions and convictions that we hold as being true without having immediate proof. Values represent what we hold internally as most important in an area of life. Values and beliefs can come from thoughts that were formed very early in childhood.</a:t>
            </a:r>
            <a:endParaRPr sz="1350">
              <a:solidFill>
                <a:srgbClr val="001432"/>
              </a:solidFill>
              <a:highlight>
                <a:srgbClr val="FFFAF3"/>
              </a:highlight>
            </a:endParaRPr>
          </a:p>
          <a:p>
            <a:pPr indent="0" lvl="0" marL="0" rtl="0" algn="l">
              <a:spcBef>
                <a:spcPts val="0"/>
              </a:spcBef>
              <a:spcAft>
                <a:spcPts val="0"/>
              </a:spcAft>
              <a:buNone/>
            </a:pPr>
            <a:r>
              <a:rPr lang="en-US">
                <a:solidFill>
                  <a:schemeClr val="dk1"/>
                </a:solidFill>
              </a:rPr>
              <a:t>What area do you feel like you function in the most? How does it benefit you? How might it harm you?</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Where does your organization function the most? Which of these does your org place the highest value upon?</a:t>
            </a:r>
            <a:endParaRPr>
              <a:solidFill>
                <a:schemeClr val="dk1"/>
              </a:solidFill>
            </a:endParaRPr>
          </a:p>
          <a:p>
            <a:pPr indent="0" lvl="0" marL="0" rtl="0" algn="l">
              <a:lnSpc>
                <a:spcPct val="115000"/>
              </a:lnSpc>
              <a:spcBef>
                <a:spcPts val="4800"/>
              </a:spcBef>
              <a:spcAft>
                <a:spcPts val="0"/>
              </a:spcAft>
              <a:buNone/>
            </a:pPr>
            <a:r>
              <a:t/>
            </a:r>
            <a:endParaRPr sz="1350">
              <a:solidFill>
                <a:srgbClr val="001432"/>
              </a:solidFill>
              <a:highlight>
                <a:srgbClr val="FFFAF3"/>
              </a:highlight>
            </a:endParaRPr>
          </a:p>
          <a:p>
            <a:pPr indent="0" lvl="0" marL="0" rtl="0" algn="l">
              <a:spcBef>
                <a:spcPts val="0"/>
              </a:spcBef>
              <a:spcAft>
                <a:spcPts val="0"/>
              </a:spcAft>
              <a:buClr>
                <a:schemeClr val="dk1"/>
              </a:buClr>
              <a:buSzPts val="1100"/>
              <a:buFont typeface="Arial"/>
              <a:buNone/>
            </a:pPr>
            <a:r>
              <a:rPr lang="en-US">
                <a:solidFill>
                  <a:schemeClr val="dk1"/>
                </a:solidFill>
              </a:rPr>
              <a:t>There all interconectedd, it’s a circle. It’s a ven diagram though and we rarely funciton in one. What’s it mean when we only function in one? Whats missing, what’s at risk? We seek balance.</a:t>
            </a:r>
            <a:endParaRPr sz="1350">
              <a:solidFill>
                <a:srgbClr val="001432"/>
              </a:solidFill>
              <a:highlight>
                <a:srgbClr val="FFFAF3"/>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https://drive.google.com/file/d/1QiYPSb3dim2U6PI7uKSH1H__SbKVa9hE/view?usp=sharing</a:t>
            </a:r>
            <a:endParaRPr/>
          </a:p>
        </p:txBody>
      </p:sp>
      <p:sp>
        <p:nvSpPr>
          <p:cNvPr id="1076" name="Google Shape;1076;g23a43331845_2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p71: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84" name="Google Shape;1084;p71: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Eddie </a:t>
            </a:r>
            <a:endParaRPr>
              <a:latin typeface="Calibri"/>
              <a:ea typeface="Calibri"/>
              <a:cs typeface="Calibri"/>
              <a:sym typeface="Calibri"/>
            </a:endParaRPr>
          </a:p>
        </p:txBody>
      </p:sp>
      <p:sp>
        <p:nvSpPr>
          <p:cNvPr id="1085" name="Google Shape;1085;p71: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p7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3" name="Google Shape;1093;p74: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228600" rtl="0" algn="l">
              <a:lnSpc>
                <a:spcPct val="100000"/>
              </a:lnSpc>
              <a:spcBef>
                <a:spcPts val="0"/>
              </a:spcBef>
              <a:spcAft>
                <a:spcPts val="0"/>
              </a:spcAft>
              <a:buSzPts val="1400"/>
              <a:buFont typeface="Arial"/>
              <a:buNone/>
            </a:pPr>
            <a:r>
              <a:rPr b="1" i="0" lang="en-US" sz="1800">
                <a:solidFill>
                  <a:srgbClr val="000000"/>
                </a:solidFill>
                <a:highlight>
                  <a:srgbClr val="FFFF00"/>
                </a:highlight>
                <a:latin typeface="verdana"/>
                <a:ea typeface="verdana"/>
                <a:cs typeface="verdana"/>
                <a:sym typeface="verdana"/>
              </a:rPr>
              <a:t>2pm: </a:t>
            </a:r>
            <a:r>
              <a:rPr b="1" lang="en-US" sz="1800">
                <a:solidFill>
                  <a:srgbClr val="000000"/>
                </a:solidFill>
                <a:highlight>
                  <a:srgbClr val="FFFF00"/>
                </a:highlight>
                <a:latin typeface="verdana"/>
                <a:ea typeface="verdana"/>
                <a:cs typeface="verdana"/>
                <a:sym typeface="verdana"/>
              </a:rPr>
              <a:t>Eddie</a:t>
            </a:r>
            <a:r>
              <a:rPr b="1" i="0" lang="en-US" sz="1800">
                <a:solidFill>
                  <a:srgbClr val="000000"/>
                </a:solidFill>
                <a:highlight>
                  <a:srgbClr val="FFFF00"/>
                </a:highlight>
                <a:latin typeface="verdana"/>
                <a:ea typeface="verdana"/>
                <a:cs typeface="verdana"/>
                <a:sym typeface="verdana"/>
              </a:rPr>
              <a:t>: Racial Equity in Arts Funding – </a:t>
            </a:r>
            <a:r>
              <a:rPr b="1" i="0" lang="en-US" sz="1800">
                <a:solidFill>
                  <a:srgbClr val="4472C4"/>
                </a:solidFill>
                <a:highlight>
                  <a:srgbClr val="FFFF00"/>
                </a:highlight>
                <a:latin typeface="verdana"/>
                <a:ea typeface="verdana"/>
                <a:cs typeface="verdana"/>
                <a:sym typeface="verdana"/>
              </a:rPr>
              <a:t>goal is to build the analysis muscle, similar to the King Johnson letter approach:</a:t>
            </a:r>
            <a:endParaRPr b="0" i="0" sz="1800">
              <a:solidFill>
                <a:srgbClr val="000000"/>
              </a:solidFill>
              <a:highlight>
                <a:srgbClr val="FFFF00"/>
              </a:highlight>
              <a:latin typeface="verdana"/>
              <a:ea typeface="verdana"/>
              <a:cs typeface="verdana"/>
              <a:sym typeface="verdana"/>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highlight>
                  <a:srgbClr val="FFFF00"/>
                </a:highlight>
                <a:latin typeface="verdana"/>
                <a:ea typeface="verdana"/>
                <a:cs typeface="verdana"/>
                <a:sym typeface="verdana"/>
              </a:rPr>
              <a:t>How racism operates in institutions and systems of grantmaking: </a:t>
            </a:r>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highlight>
                  <a:srgbClr val="FFFF00"/>
                </a:highlight>
                <a:latin typeface="verdana"/>
                <a:ea typeface="verdana"/>
                <a:cs typeface="verdana"/>
                <a:sym typeface="verdana"/>
              </a:rPr>
              <a:t>NOTE: Racial inequity in funding generally. Grantmakers for Effective Organizations here.  </a:t>
            </a:r>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highlight>
                  <a:srgbClr val="FFFF00"/>
                </a:highlight>
                <a:latin typeface="verdana"/>
                <a:ea typeface="verdana"/>
                <a:cs typeface="verdana"/>
                <a:sym typeface="verdana"/>
              </a:rPr>
              <a:t>Kendi &amp; Haney López (frameworks) History of arts funding as adopted from private and govt philanthropy: Eddie  </a:t>
            </a:r>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highlight>
                  <a:srgbClr val="FFFF00"/>
                </a:highlight>
                <a:latin typeface="verdana"/>
                <a:ea typeface="verdana"/>
                <a:cs typeface="verdana"/>
                <a:sym typeface="verdana"/>
              </a:rPr>
              <a:t>Strategic Racism (from Ian Haney López): </a:t>
            </a:r>
            <a:r>
              <a:rPr b="1" i="0" lang="en-US" sz="1800">
                <a:solidFill>
                  <a:srgbClr val="000000"/>
                </a:solidFill>
                <a:highlight>
                  <a:srgbClr val="FFFF00"/>
                </a:highlight>
                <a:latin typeface="verdana"/>
                <a:ea typeface="verdana"/>
                <a:cs typeface="verdana"/>
                <a:sym typeface="verdana"/>
              </a:rPr>
              <a:t>money, status, power: Eddie </a:t>
            </a:r>
            <a:r>
              <a:rPr b="0" i="0" lang="en-US" sz="1800">
                <a:solidFill>
                  <a:srgbClr val="000000"/>
                </a:solidFill>
                <a:highlight>
                  <a:srgbClr val="FFFF00"/>
                </a:highlight>
                <a:latin typeface="verdana"/>
                <a:ea typeface="verdana"/>
                <a:cs typeface="verdana"/>
                <a:sym typeface="verdana"/>
              </a:rPr>
              <a:t> </a:t>
            </a:r>
            <a:endParaRPr/>
          </a:p>
          <a:p>
            <a:pPr indent="-228600" lvl="0" marL="457200" rtl="0" algn="l">
              <a:lnSpc>
                <a:spcPct val="100000"/>
              </a:lnSpc>
              <a:spcBef>
                <a:spcPts val="0"/>
              </a:spcBef>
              <a:spcAft>
                <a:spcPts val="0"/>
              </a:spcAft>
              <a:buSzPts val="1400"/>
              <a:buNone/>
            </a:pPr>
            <a:r>
              <a:rPr b="0" i="0" lang="en-US" sz="1800">
                <a:solidFill>
                  <a:srgbClr val="000000"/>
                </a:solidFill>
                <a:latin typeface="verdana"/>
                <a:ea typeface="verdana"/>
                <a:cs typeface="verdana"/>
                <a:sym typeface="verdana"/>
              </a:rPr>
              <a:t>These forms of racism are maintained passively: Eddie  </a:t>
            </a:r>
            <a:endParaRPr b="0" i="0">
              <a:solidFill>
                <a:srgbClr val="000000"/>
              </a:solidFill>
              <a:latin typeface="verdana"/>
              <a:ea typeface="verdana"/>
              <a:cs typeface="verdana"/>
              <a:sym typeface="verdana"/>
            </a:endParaRPr>
          </a:p>
          <a:p>
            <a:pPr indent="-228600" lvl="0" marL="457200" rtl="0" algn="l">
              <a:lnSpc>
                <a:spcPct val="100000"/>
              </a:lnSpc>
              <a:spcBef>
                <a:spcPts val="0"/>
              </a:spcBef>
              <a:spcAft>
                <a:spcPts val="0"/>
              </a:spcAft>
              <a:buSzPts val="1400"/>
              <a:buFont typeface="Arial"/>
              <a:buChar char="•"/>
            </a:pPr>
            <a:r>
              <a:rPr b="0" i="0" lang="en-US" sz="1800" u="sng" strike="noStrike">
                <a:solidFill>
                  <a:srgbClr val="0563C1"/>
                </a:solidFill>
                <a:latin typeface="verdana"/>
                <a:ea typeface="verdana"/>
                <a:cs typeface="verdana"/>
                <a:sym typeface="verdana"/>
                <a:hlinkClick r:id="rId2">
                  <a:extLst>
                    <a:ext uri="{A12FA001-AC4F-418D-AE19-62706E023703}">
                      <ahyp:hlinkClr val="tx"/>
                    </a:ext>
                  </a:extLst>
                </a:hlinkClick>
              </a:rPr>
              <a:t>Helicon Collaborative Report data</a:t>
            </a:r>
            <a:r>
              <a:rPr b="0" i="0" lang="en-US" sz="1800">
                <a:solidFill>
                  <a:srgbClr val="000000"/>
                </a:solidFill>
                <a:latin typeface="verdana"/>
                <a:ea typeface="verdana"/>
                <a:cs typeface="verdana"/>
                <a:sym typeface="verdana"/>
              </a:rPr>
              <a:t> and follow up </a:t>
            </a:r>
            <a:r>
              <a:rPr b="0" i="0" lang="en-US" sz="1800" u="sng" strike="noStrike">
                <a:solidFill>
                  <a:srgbClr val="0563C1"/>
                </a:solidFill>
                <a:latin typeface="verdana"/>
                <a:ea typeface="verdana"/>
                <a:cs typeface="verdana"/>
                <a:sym typeface="verdana"/>
                <a:hlinkClick r:id="rId3">
                  <a:extLst>
                    <a:ext uri="{A12FA001-AC4F-418D-AE19-62706E023703}">
                      <ahyp:hlinkClr val="tx"/>
                    </a:ext>
                  </a:extLst>
                </a:hlinkClick>
              </a:rPr>
              <a:t>from Medium</a:t>
            </a:r>
            <a:r>
              <a:rPr b="0" i="0" lang="en-US" sz="1800" u="sng">
                <a:solidFill>
                  <a:srgbClr val="0563C1"/>
                </a:solidFill>
                <a:latin typeface="verdana"/>
                <a:ea typeface="verdana"/>
                <a:cs typeface="verdana"/>
                <a:sym typeface="verdana"/>
              </a:rPr>
              <a:t>: Sherylynn</a:t>
            </a:r>
            <a:r>
              <a:rPr b="0" i="0" lang="en-US" sz="1800">
                <a:solidFill>
                  <a:srgbClr val="0563C1"/>
                </a:solidFill>
                <a:latin typeface="verdana"/>
                <a:ea typeface="verdana"/>
                <a:cs typeface="verdana"/>
                <a:sym typeface="verdana"/>
              </a:rPr>
              <a:t> </a:t>
            </a:r>
            <a:endParaRPr b="0" i="0" sz="1800">
              <a:solidFill>
                <a:srgbClr val="000000"/>
              </a:solidFill>
              <a:latin typeface="verdana"/>
              <a:ea typeface="verdana"/>
              <a:cs typeface="verdana"/>
              <a:sym typeface="verdana"/>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latin typeface="verdana"/>
                <a:ea typeface="verdana"/>
                <a:cs typeface="verdana"/>
                <a:sym typeface="verdana"/>
              </a:rPr>
              <a:t>Root Causes of Funding Inequity: Eddie  </a:t>
            </a:r>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latin typeface="verdana"/>
                <a:ea typeface="verdana"/>
                <a:cs typeface="verdana"/>
                <a:sym typeface="verdana"/>
              </a:rPr>
              <a:t>Policy Shapes Racial Outcomes: Eddie  </a:t>
            </a:r>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latin typeface="verdana"/>
                <a:ea typeface="verdana"/>
                <a:cs typeface="verdana"/>
                <a:sym typeface="verdana"/>
              </a:rPr>
              <a:t>De-coding Racial Bias - language to avoid identifying/addressing race (GIA pulls content to include in ppt): Sherylynn </a:t>
            </a:r>
            <a:endParaRPr/>
          </a:p>
          <a:p>
            <a:pPr indent="-228567" lvl="0" marL="457133" rtl="0" algn="l">
              <a:lnSpc>
                <a:spcPct val="100000"/>
              </a:lnSpc>
              <a:spcBef>
                <a:spcPts val="0"/>
              </a:spcBef>
              <a:spcAft>
                <a:spcPts val="0"/>
              </a:spcAft>
              <a:buSzPts val="1400"/>
              <a:buNone/>
            </a:pPr>
            <a:r>
              <a:t/>
            </a:r>
            <a:endParaRPr/>
          </a:p>
        </p:txBody>
      </p:sp>
      <p:sp>
        <p:nvSpPr>
          <p:cNvPr id="1094" name="Google Shape;1094;p74: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p75: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1" name="Google Shape;1101;p75: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0" i="0" lang="en-US" sz="1100" u="sng" cap="none" strike="noStrike">
                <a:solidFill>
                  <a:schemeClr val="dk1"/>
                </a:solidFill>
                <a:latin typeface="Calibri"/>
                <a:ea typeface="Calibri"/>
                <a:cs typeface="Calibri"/>
                <a:sym typeface="Calibri"/>
              </a:rPr>
              <a:t>Racial Equity in Arts Funding</a:t>
            </a:r>
            <a:r>
              <a:rPr b="0" i="0" lang="en-US" sz="1100" u="none" cap="none" strike="noStrike">
                <a:solidFill>
                  <a:schemeClr val="dk1"/>
                </a:solidFill>
                <a:latin typeface="Calibri"/>
                <a:ea typeface="Calibri"/>
                <a:cs typeface="Calibri"/>
                <a:sym typeface="Calibri"/>
              </a:rPr>
              <a:t> – </a:t>
            </a:r>
            <a:r>
              <a:rPr b="1" lang="en-US" sz="1100"/>
              <a:t>EDDIE</a:t>
            </a:r>
            <a:endParaRPr b="1" sz="1100">
              <a:latin typeface="Arial"/>
              <a:ea typeface="Arial"/>
              <a:cs typeface="Arial"/>
              <a:sym typeface="Arial"/>
            </a:endParaRPr>
          </a:p>
          <a:p>
            <a:pPr indent="0" lvl="0" marL="0" rtl="0" algn="l">
              <a:lnSpc>
                <a:spcPct val="100000"/>
              </a:lnSpc>
              <a:spcBef>
                <a:spcPts val="0"/>
              </a:spcBef>
              <a:spcAft>
                <a:spcPts val="0"/>
              </a:spcAft>
              <a:buSzPts val="1400"/>
              <a:buNone/>
            </a:pPr>
            <a:r>
              <a:rPr b="1" lang="en-US" sz="1100">
                <a:latin typeface="Arial"/>
                <a:ea typeface="Arial"/>
                <a:cs typeface="Arial"/>
                <a:sym typeface="Arial"/>
              </a:rPr>
              <a:t>An ALAANA (Asian, Latinx, African, Arab, Native American) organization or organization of color is…</a:t>
            </a:r>
            <a:endParaRPr/>
          </a:p>
          <a:p>
            <a:pPr indent="0" lvl="0" marL="0" rtl="0" algn="l">
              <a:lnSpc>
                <a:spcPct val="100000"/>
              </a:lnSpc>
              <a:spcBef>
                <a:spcPts val="0"/>
              </a:spcBef>
              <a:spcAft>
                <a:spcPts val="0"/>
              </a:spcAft>
              <a:buSzPts val="1400"/>
              <a:buNone/>
            </a:pPr>
            <a:r>
              <a:t/>
            </a:r>
            <a:endParaRPr b="1" sz="1100">
              <a:latin typeface="Arial"/>
              <a:ea typeface="Arial"/>
              <a:cs typeface="Arial"/>
              <a:sym typeface="Arial"/>
            </a:endParaRPr>
          </a:p>
          <a:p>
            <a:pPr indent="-228567" lvl="0" marL="457133" rtl="0" algn="l">
              <a:lnSpc>
                <a:spcPct val="100000"/>
              </a:lnSpc>
              <a:spcBef>
                <a:spcPts val="0"/>
              </a:spcBef>
              <a:spcAft>
                <a:spcPts val="0"/>
              </a:spcAft>
              <a:buSzPts val="1400"/>
              <a:buNone/>
            </a:pPr>
            <a:r>
              <a:rPr lang="en-US"/>
              <a:t>An organization whose primary mission, intentions and practices are BY, FOR and ABOUT artists, cultures and communities of color </a:t>
            </a:r>
            <a:endParaRPr/>
          </a:p>
          <a:p>
            <a:pPr indent="0" lvl="0" marL="0" rtl="0" algn="l">
              <a:lnSpc>
                <a:spcPct val="100000"/>
              </a:lnSpc>
              <a:spcBef>
                <a:spcPts val="0"/>
              </a:spcBef>
              <a:spcAft>
                <a:spcPts val="0"/>
              </a:spcAft>
              <a:buSzPts val="1400"/>
              <a:buNone/>
            </a:pPr>
            <a:r>
              <a:t/>
            </a:r>
            <a:endParaRPr/>
          </a:p>
          <a:p>
            <a:pPr indent="-228567" lvl="0" marL="457133" rtl="0" algn="l">
              <a:lnSpc>
                <a:spcPct val="100000"/>
              </a:lnSpc>
              <a:spcBef>
                <a:spcPts val="0"/>
              </a:spcBef>
              <a:spcAft>
                <a:spcPts val="0"/>
              </a:spcAft>
              <a:buSzPts val="1400"/>
              <a:buNone/>
            </a:pPr>
            <a:r>
              <a:rPr lang="en-US"/>
              <a:t>When we say “FOR” we are referring to the intention of the organization to perpetuate, promote and present art that is representative of an ALAANA culture and people and/or is given form by ALAANA artists </a:t>
            </a:r>
            <a:endParaRPr/>
          </a:p>
          <a:p>
            <a:pPr indent="-228567" lvl="0" marL="457133" rtl="0" algn="l">
              <a:lnSpc>
                <a:spcPct val="100000"/>
              </a:lnSpc>
              <a:spcBef>
                <a:spcPts val="0"/>
              </a:spcBef>
              <a:spcAft>
                <a:spcPts val="0"/>
              </a:spcAft>
              <a:buSzPts val="1400"/>
              <a:buNone/>
            </a:pPr>
            <a:r>
              <a:t/>
            </a:r>
            <a:endParaRPr/>
          </a:p>
          <a:p>
            <a:pPr indent="-228567" lvl="0" marL="457133" rtl="0" algn="l">
              <a:lnSpc>
                <a:spcPct val="100000"/>
              </a:lnSpc>
              <a:spcBef>
                <a:spcPts val="0"/>
              </a:spcBef>
              <a:spcAft>
                <a:spcPts val="0"/>
              </a:spcAft>
              <a:buSzPts val="1400"/>
              <a:buNone/>
            </a:pPr>
            <a:r>
              <a:rPr lang="en-US"/>
              <a:t>“For” does NOT refer to a charity construct, “We’re helping those underprivileged people”</a:t>
            </a:r>
            <a:endParaRPr/>
          </a:p>
          <a:p>
            <a:pPr indent="0" lvl="0" marL="0" rtl="0" algn="l">
              <a:lnSpc>
                <a:spcPct val="100000"/>
              </a:lnSpc>
              <a:spcBef>
                <a:spcPts val="0"/>
              </a:spcBef>
              <a:spcAft>
                <a:spcPts val="0"/>
              </a:spcAft>
              <a:buSzPts val="1400"/>
              <a:buNone/>
            </a:pPr>
            <a:r>
              <a:t/>
            </a:r>
            <a:endParaRPr/>
          </a:p>
          <a:p>
            <a:pPr indent="-228567" lvl="0" marL="457133" rtl="0" algn="l">
              <a:lnSpc>
                <a:spcPct val="100000"/>
              </a:lnSpc>
              <a:spcBef>
                <a:spcPts val="0"/>
              </a:spcBef>
              <a:spcAft>
                <a:spcPts val="0"/>
              </a:spcAft>
              <a:buSzPts val="1400"/>
              <a:buNone/>
            </a:pPr>
            <a:r>
              <a:rPr lang="en-US"/>
              <a:t>“For” refers to self-determination</a:t>
            </a:r>
            <a:endParaRPr/>
          </a:p>
          <a:p>
            <a:pPr indent="0" lvl="0" marL="0" rtl="0" algn="l">
              <a:lnSpc>
                <a:spcPct val="100000"/>
              </a:lnSpc>
              <a:spcBef>
                <a:spcPts val="0"/>
              </a:spcBef>
              <a:spcAft>
                <a:spcPts val="0"/>
              </a:spcAft>
              <a:buSzPts val="1400"/>
              <a:buNone/>
            </a:pPr>
            <a:r>
              <a:t/>
            </a:r>
            <a:endParaRPr/>
          </a:p>
        </p:txBody>
      </p:sp>
      <p:sp>
        <p:nvSpPr>
          <p:cNvPr id="1102" name="Google Shape;1102;p75: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p7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9" name="Google Shape;1109;p76: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0" i="0" lang="en-US" sz="1100" u="sng" cap="none" strike="noStrike">
                <a:solidFill>
                  <a:schemeClr val="dk1"/>
                </a:solidFill>
                <a:latin typeface="Calibri"/>
                <a:ea typeface="Calibri"/>
                <a:cs typeface="Calibri"/>
                <a:sym typeface="Calibri"/>
              </a:rPr>
              <a:t>Racial Equity in Arts Funding</a:t>
            </a:r>
            <a:r>
              <a:rPr b="0" i="0" lang="en-US" sz="1100" u="none" cap="none" strike="noStrike">
                <a:solidFill>
                  <a:schemeClr val="dk1"/>
                </a:solidFill>
                <a:latin typeface="Calibri"/>
                <a:ea typeface="Calibri"/>
                <a:cs typeface="Calibri"/>
                <a:sym typeface="Calibri"/>
              </a:rPr>
              <a:t> – </a:t>
            </a:r>
            <a:r>
              <a:rPr b="1" lang="en-US" sz="1100"/>
              <a:t>EDDIE</a:t>
            </a:r>
            <a:endParaRPr/>
          </a:p>
          <a:p>
            <a:pPr indent="0" lvl="0" marL="0" marR="0" rtl="0" algn="l">
              <a:lnSpc>
                <a:spcPct val="100000"/>
              </a:lnSpc>
              <a:spcBef>
                <a:spcPts val="0"/>
              </a:spcBef>
              <a:spcAft>
                <a:spcPts val="0"/>
              </a:spcAft>
              <a:buClr>
                <a:srgbClr val="000000"/>
              </a:buClr>
              <a:buSzPts val="1400"/>
              <a:buFont typeface="Arial"/>
              <a:buNone/>
            </a:pPr>
            <a:r>
              <a:t/>
            </a:r>
            <a:endParaRPr b="1" sz="1100"/>
          </a:p>
          <a:p>
            <a:pPr indent="0" lvl="0" marL="0" rtl="0" algn="l">
              <a:lnSpc>
                <a:spcPct val="100000"/>
              </a:lnSpc>
              <a:spcBef>
                <a:spcPts val="0"/>
              </a:spcBef>
              <a:spcAft>
                <a:spcPts val="0"/>
              </a:spcAft>
              <a:buSzPts val="1400"/>
              <a:buNone/>
            </a:pPr>
            <a:r>
              <a:rPr b="1" lang="en-US" sz="1100"/>
              <a:t>Arts Funding in the Context of Race</a:t>
            </a:r>
            <a:endParaRPr/>
          </a:p>
          <a:p>
            <a:pPr indent="-228567" lvl="0" marL="457133" rtl="0" algn="l">
              <a:lnSpc>
                <a:spcPct val="100000"/>
              </a:lnSpc>
              <a:spcBef>
                <a:spcPts val="0"/>
              </a:spcBef>
              <a:spcAft>
                <a:spcPts val="0"/>
              </a:spcAft>
              <a:buSzPts val="1400"/>
              <a:buNone/>
            </a:pPr>
            <a:r>
              <a:rPr lang="en-US" sz="1100"/>
              <a:t>Largest predominantly white nonprofit theatre companies in America: budgets between $50-$60 million</a:t>
            </a:r>
            <a:endParaRPr/>
          </a:p>
          <a:p>
            <a:pPr indent="-228567" lvl="0" marL="457133" rtl="0" algn="l">
              <a:lnSpc>
                <a:spcPct val="100000"/>
              </a:lnSpc>
              <a:spcBef>
                <a:spcPts val="0"/>
              </a:spcBef>
              <a:spcAft>
                <a:spcPts val="0"/>
              </a:spcAft>
              <a:buSzPts val="1400"/>
              <a:buNone/>
            </a:pPr>
            <a:r>
              <a:rPr lang="en-US" sz="1100"/>
              <a:t>The largest predominantly African-American theatre company: budget of $3.5 million. </a:t>
            </a:r>
            <a:endParaRPr/>
          </a:p>
          <a:p>
            <a:pPr indent="-228567" lvl="0" marL="457133" rtl="0" algn="l">
              <a:lnSpc>
                <a:spcPct val="100000"/>
              </a:lnSpc>
              <a:spcBef>
                <a:spcPts val="0"/>
              </a:spcBef>
              <a:spcAft>
                <a:spcPts val="0"/>
              </a:spcAft>
              <a:buSzPts val="1400"/>
              <a:buNone/>
            </a:pPr>
            <a:r>
              <a:rPr lang="en-US" sz="1100"/>
              <a:t>Largest predominantly Latino company: $2.5 million</a:t>
            </a:r>
            <a:endParaRPr/>
          </a:p>
          <a:p>
            <a:pPr indent="-228567" lvl="0" marL="457133" rtl="0" algn="l">
              <a:lnSpc>
                <a:spcPct val="100000"/>
              </a:lnSpc>
              <a:spcBef>
                <a:spcPts val="0"/>
              </a:spcBef>
              <a:spcAft>
                <a:spcPts val="0"/>
              </a:spcAft>
              <a:buSzPts val="1400"/>
              <a:buNone/>
            </a:pPr>
            <a:r>
              <a:t/>
            </a:r>
            <a:endParaRPr b="1" sz="1100">
              <a:latin typeface="Arial"/>
              <a:ea typeface="Arial"/>
              <a:cs typeface="Arial"/>
              <a:sym typeface="Arial"/>
            </a:endParaRPr>
          </a:p>
          <a:p>
            <a:pPr indent="-228567" lvl="0" marL="457133" rtl="0" algn="l">
              <a:lnSpc>
                <a:spcPct val="100000"/>
              </a:lnSpc>
              <a:spcBef>
                <a:spcPts val="0"/>
              </a:spcBef>
              <a:spcAft>
                <a:spcPts val="0"/>
              </a:spcAft>
              <a:buSzPts val="1400"/>
              <a:buNone/>
            </a:pPr>
            <a:r>
              <a:rPr b="1" lang="en-US" sz="1100">
                <a:latin typeface="Arial"/>
                <a:ea typeface="Arial"/>
                <a:cs typeface="Arial"/>
                <a:sym typeface="Arial"/>
              </a:rPr>
              <a:t>An ALAANA (Asian, Latinx, African, Arab, Native American) organization is…</a:t>
            </a:r>
            <a:endParaRPr/>
          </a:p>
          <a:p>
            <a:pPr indent="0" lvl="0" marL="0" rtl="0" algn="l">
              <a:lnSpc>
                <a:spcPct val="100000"/>
              </a:lnSpc>
              <a:spcBef>
                <a:spcPts val="0"/>
              </a:spcBef>
              <a:spcAft>
                <a:spcPts val="0"/>
              </a:spcAft>
              <a:buSzPts val="1400"/>
              <a:buNone/>
            </a:pPr>
            <a:r>
              <a:t/>
            </a:r>
            <a:endParaRPr b="1" sz="1100">
              <a:latin typeface="Arial"/>
              <a:ea typeface="Arial"/>
              <a:cs typeface="Arial"/>
              <a:sym typeface="Arial"/>
            </a:endParaRPr>
          </a:p>
          <a:p>
            <a:pPr indent="-228567" lvl="0" marL="457133" rtl="0" algn="l">
              <a:lnSpc>
                <a:spcPct val="100000"/>
              </a:lnSpc>
              <a:spcBef>
                <a:spcPts val="0"/>
              </a:spcBef>
              <a:spcAft>
                <a:spcPts val="0"/>
              </a:spcAft>
              <a:buSzPts val="1400"/>
              <a:buNone/>
            </a:pPr>
            <a:r>
              <a:rPr lang="en-US"/>
              <a:t>An organization whose primary mission, intentions and practices are BY, FOR and ABOUT ALAANA artists, cultures and communities </a:t>
            </a:r>
            <a:endParaRPr/>
          </a:p>
          <a:p>
            <a:pPr indent="0" lvl="0" marL="0" rtl="0" algn="l">
              <a:lnSpc>
                <a:spcPct val="100000"/>
              </a:lnSpc>
              <a:spcBef>
                <a:spcPts val="0"/>
              </a:spcBef>
              <a:spcAft>
                <a:spcPts val="0"/>
              </a:spcAft>
              <a:buSzPts val="1400"/>
              <a:buNone/>
            </a:pPr>
            <a:r>
              <a:t/>
            </a:r>
            <a:endParaRPr/>
          </a:p>
          <a:p>
            <a:pPr indent="-228567" lvl="0" marL="457133" rtl="0" algn="l">
              <a:lnSpc>
                <a:spcPct val="100000"/>
              </a:lnSpc>
              <a:spcBef>
                <a:spcPts val="0"/>
              </a:spcBef>
              <a:spcAft>
                <a:spcPts val="0"/>
              </a:spcAft>
              <a:buSzPts val="1400"/>
              <a:buNone/>
            </a:pPr>
            <a:r>
              <a:rPr lang="en-US"/>
              <a:t>When we say “FOR” we are referring to the intention of the organization to perpetuate, promote and present art that is representative of an ALAANA culture and people and/or is given form by ALAANA artists </a:t>
            </a:r>
            <a:endParaRPr/>
          </a:p>
          <a:p>
            <a:pPr indent="-228567" lvl="0" marL="457133" rtl="0" algn="l">
              <a:lnSpc>
                <a:spcPct val="100000"/>
              </a:lnSpc>
              <a:spcBef>
                <a:spcPts val="0"/>
              </a:spcBef>
              <a:spcAft>
                <a:spcPts val="0"/>
              </a:spcAft>
              <a:buSzPts val="1400"/>
              <a:buNone/>
            </a:pPr>
            <a:r>
              <a:t/>
            </a:r>
            <a:endParaRPr/>
          </a:p>
          <a:p>
            <a:pPr indent="-228567" lvl="0" marL="457133" rtl="0" algn="l">
              <a:lnSpc>
                <a:spcPct val="100000"/>
              </a:lnSpc>
              <a:spcBef>
                <a:spcPts val="0"/>
              </a:spcBef>
              <a:spcAft>
                <a:spcPts val="0"/>
              </a:spcAft>
              <a:buSzPts val="1400"/>
              <a:buNone/>
            </a:pPr>
            <a:r>
              <a:rPr lang="en-US"/>
              <a:t>“For” does NOT refer to a charity construct, “We’re helping those underprivileged people”</a:t>
            </a:r>
            <a:endParaRPr/>
          </a:p>
          <a:p>
            <a:pPr indent="0" lvl="0" marL="0" rtl="0" algn="l">
              <a:lnSpc>
                <a:spcPct val="100000"/>
              </a:lnSpc>
              <a:spcBef>
                <a:spcPts val="0"/>
              </a:spcBef>
              <a:spcAft>
                <a:spcPts val="0"/>
              </a:spcAft>
              <a:buSzPts val="1400"/>
              <a:buNone/>
            </a:pPr>
            <a:r>
              <a:t/>
            </a:r>
            <a:endParaRPr/>
          </a:p>
          <a:p>
            <a:pPr indent="-228567" lvl="0" marL="457133" rtl="0" algn="l">
              <a:lnSpc>
                <a:spcPct val="100000"/>
              </a:lnSpc>
              <a:spcBef>
                <a:spcPts val="0"/>
              </a:spcBef>
              <a:spcAft>
                <a:spcPts val="0"/>
              </a:spcAft>
              <a:buSzPts val="1400"/>
              <a:buNone/>
            </a:pPr>
            <a:r>
              <a:rPr lang="en-US"/>
              <a:t>“For” refers to self-determination</a:t>
            </a:r>
            <a:endParaRPr/>
          </a:p>
          <a:p>
            <a:pPr indent="0" lvl="0" marL="0" rtl="0" algn="l">
              <a:lnSpc>
                <a:spcPct val="100000"/>
              </a:lnSpc>
              <a:spcBef>
                <a:spcPts val="0"/>
              </a:spcBef>
              <a:spcAft>
                <a:spcPts val="0"/>
              </a:spcAft>
              <a:buSzPts val="1400"/>
              <a:buNone/>
            </a:pPr>
            <a:r>
              <a:t/>
            </a:r>
            <a:endParaRPr/>
          </a:p>
        </p:txBody>
      </p:sp>
      <p:sp>
        <p:nvSpPr>
          <p:cNvPr id="1110" name="Google Shape;1110;p76: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p77: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2" name="Google Shape;1122;p77: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228600" rtl="0" algn="l">
              <a:lnSpc>
                <a:spcPct val="100000"/>
              </a:lnSpc>
              <a:spcBef>
                <a:spcPts val="0"/>
              </a:spcBef>
              <a:spcAft>
                <a:spcPts val="0"/>
              </a:spcAft>
              <a:buSzPts val="1400"/>
              <a:buFont typeface="Arial"/>
              <a:buNone/>
            </a:pPr>
            <a:r>
              <a:rPr b="1" lang="en-US" sz="1800">
                <a:solidFill>
                  <a:srgbClr val="000000"/>
                </a:solidFill>
                <a:latin typeface="verdana"/>
                <a:ea typeface="verdana"/>
                <a:cs typeface="verdana"/>
                <a:sym typeface="verdana"/>
              </a:rPr>
              <a:t>EDDIE</a:t>
            </a:r>
            <a:r>
              <a:rPr b="1" i="0" lang="en-US" sz="1800">
                <a:solidFill>
                  <a:srgbClr val="000000"/>
                </a:solidFill>
                <a:latin typeface="verdana"/>
                <a:ea typeface="verdana"/>
                <a:cs typeface="verdana"/>
                <a:sym typeface="verdana"/>
              </a:rPr>
              <a:t>: Racial Equity in Arts Funding – </a:t>
            </a:r>
            <a:r>
              <a:rPr b="1" i="0" lang="en-US" sz="1800">
                <a:solidFill>
                  <a:srgbClr val="4472C4"/>
                </a:solidFill>
                <a:latin typeface="verdana"/>
                <a:ea typeface="verdana"/>
                <a:cs typeface="verdana"/>
                <a:sym typeface="verdana"/>
              </a:rPr>
              <a:t>goal is to build the analysis muscle, similar to the King Johnson letter approach: 45 minutes (1:25 – 2:10) </a:t>
            </a:r>
            <a:r>
              <a:rPr b="0" i="0" lang="en-US" sz="1800">
                <a:solidFill>
                  <a:srgbClr val="4472C4"/>
                </a:solidFill>
                <a:latin typeface="verdana"/>
                <a:ea typeface="verdana"/>
                <a:cs typeface="verdana"/>
                <a:sym typeface="verdana"/>
              </a:rPr>
              <a:t> </a:t>
            </a:r>
            <a:endParaRPr b="0" i="0" sz="1800">
              <a:solidFill>
                <a:srgbClr val="000000"/>
              </a:solidFill>
              <a:latin typeface="verdana"/>
              <a:ea typeface="verdana"/>
              <a:cs typeface="verdana"/>
              <a:sym typeface="verdana"/>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latin typeface="verdana"/>
                <a:ea typeface="verdana"/>
                <a:cs typeface="verdana"/>
                <a:sym typeface="verdana"/>
              </a:rPr>
              <a:t>How racism operates in institutions and systems of grantmaking: </a:t>
            </a:r>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latin typeface="verdana"/>
                <a:ea typeface="verdana"/>
                <a:cs typeface="verdana"/>
                <a:sym typeface="verdana"/>
              </a:rPr>
              <a:t>NOTE: Racial inequity in funding generally. Grantmakers for Effective Organizations here.  </a:t>
            </a:r>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latin typeface="verdana"/>
                <a:ea typeface="verdana"/>
                <a:cs typeface="verdana"/>
                <a:sym typeface="verdana"/>
              </a:rPr>
              <a:t>Kendi &amp; Haney López (frameworks) History of arts funding as adopted from private and govt philanthropy: Eddie  </a:t>
            </a:r>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latin typeface="verdana"/>
                <a:ea typeface="verdana"/>
                <a:cs typeface="verdana"/>
                <a:sym typeface="verdana"/>
              </a:rPr>
              <a:t>Strategic Racism (from Ian Haney López): </a:t>
            </a:r>
            <a:r>
              <a:rPr b="1" i="0" lang="en-US" sz="1800">
                <a:solidFill>
                  <a:srgbClr val="000000"/>
                </a:solidFill>
                <a:latin typeface="verdana"/>
                <a:ea typeface="verdana"/>
                <a:cs typeface="verdana"/>
                <a:sym typeface="verdana"/>
              </a:rPr>
              <a:t>money, status, power: Eddie </a:t>
            </a:r>
            <a:r>
              <a:rPr b="0" i="0" lang="en-US" sz="1800">
                <a:solidFill>
                  <a:srgbClr val="000000"/>
                </a:solidFill>
                <a:latin typeface="verdana"/>
                <a:ea typeface="verdana"/>
                <a:cs typeface="verdana"/>
                <a:sym typeface="verdana"/>
              </a:rPr>
              <a:t> </a:t>
            </a:r>
            <a:endParaRPr/>
          </a:p>
          <a:p>
            <a:pPr indent="-228600" lvl="0" marL="457200" rtl="0" algn="l">
              <a:lnSpc>
                <a:spcPct val="100000"/>
              </a:lnSpc>
              <a:spcBef>
                <a:spcPts val="0"/>
              </a:spcBef>
              <a:spcAft>
                <a:spcPts val="0"/>
              </a:spcAft>
              <a:buSzPts val="1400"/>
              <a:buNone/>
            </a:pPr>
            <a:r>
              <a:rPr b="0" i="0" lang="en-US" sz="1800">
                <a:solidFill>
                  <a:srgbClr val="000000"/>
                </a:solidFill>
                <a:latin typeface="verdana"/>
                <a:ea typeface="verdana"/>
                <a:cs typeface="verdana"/>
                <a:sym typeface="verdana"/>
              </a:rPr>
              <a:t>These forms of racism are maintained passively: Eddie  </a:t>
            </a:r>
            <a:endParaRPr b="0" i="0">
              <a:solidFill>
                <a:srgbClr val="000000"/>
              </a:solidFill>
              <a:latin typeface="verdana"/>
              <a:ea typeface="verdana"/>
              <a:cs typeface="verdana"/>
              <a:sym typeface="verdana"/>
            </a:endParaRPr>
          </a:p>
          <a:p>
            <a:pPr indent="-228600" lvl="0" marL="457200" rtl="0" algn="l">
              <a:lnSpc>
                <a:spcPct val="100000"/>
              </a:lnSpc>
              <a:spcBef>
                <a:spcPts val="0"/>
              </a:spcBef>
              <a:spcAft>
                <a:spcPts val="0"/>
              </a:spcAft>
              <a:buSzPts val="1400"/>
              <a:buFont typeface="Arial"/>
              <a:buChar char="•"/>
            </a:pPr>
            <a:r>
              <a:rPr b="0" i="0" lang="en-US" sz="1800" u="sng" strike="noStrike">
                <a:solidFill>
                  <a:srgbClr val="0563C1"/>
                </a:solidFill>
                <a:latin typeface="verdana"/>
                <a:ea typeface="verdana"/>
                <a:cs typeface="verdana"/>
                <a:sym typeface="verdana"/>
                <a:hlinkClick r:id="rId2">
                  <a:extLst>
                    <a:ext uri="{A12FA001-AC4F-418D-AE19-62706E023703}">
                      <ahyp:hlinkClr val="tx"/>
                    </a:ext>
                  </a:extLst>
                </a:hlinkClick>
              </a:rPr>
              <a:t>Helicon Collaborative Report data</a:t>
            </a:r>
            <a:r>
              <a:rPr b="0" i="0" lang="en-US" sz="1800">
                <a:solidFill>
                  <a:srgbClr val="000000"/>
                </a:solidFill>
                <a:latin typeface="verdana"/>
                <a:ea typeface="verdana"/>
                <a:cs typeface="verdana"/>
                <a:sym typeface="verdana"/>
              </a:rPr>
              <a:t> and follow up </a:t>
            </a:r>
            <a:r>
              <a:rPr b="0" i="0" lang="en-US" sz="1800" u="sng" strike="noStrike">
                <a:solidFill>
                  <a:srgbClr val="0563C1"/>
                </a:solidFill>
                <a:latin typeface="verdana"/>
                <a:ea typeface="verdana"/>
                <a:cs typeface="verdana"/>
                <a:sym typeface="verdana"/>
                <a:hlinkClick r:id="rId3">
                  <a:extLst>
                    <a:ext uri="{A12FA001-AC4F-418D-AE19-62706E023703}">
                      <ahyp:hlinkClr val="tx"/>
                    </a:ext>
                  </a:extLst>
                </a:hlinkClick>
              </a:rPr>
              <a:t>from Medium</a:t>
            </a:r>
            <a:r>
              <a:rPr b="0" i="0" lang="en-US" sz="1800" u="sng">
                <a:solidFill>
                  <a:srgbClr val="0563C1"/>
                </a:solidFill>
                <a:latin typeface="verdana"/>
                <a:ea typeface="verdana"/>
                <a:cs typeface="verdana"/>
                <a:sym typeface="verdana"/>
              </a:rPr>
              <a:t>: Sherylynn</a:t>
            </a:r>
            <a:r>
              <a:rPr b="0" i="0" lang="en-US" sz="1800">
                <a:solidFill>
                  <a:srgbClr val="0563C1"/>
                </a:solidFill>
                <a:latin typeface="verdana"/>
                <a:ea typeface="verdana"/>
                <a:cs typeface="verdana"/>
                <a:sym typeface="verdana"/>
              </a:rPr>
              <a:t> </a:t>
            </a:r>
            <a:endParaRPr b="0" i="0" sz="1800">
              <a:solidFill>
                <a:srgbClr val="000000"/>
              </a:solidFill>
              <a:latin typeface="verdana"/>
              <a:ea typeface="verdana"/>
              <a:cs typeface="verdana"/>
              <a:sym typeface="verdana"/>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latin typeface="verdana"/>
                <a:ea typeface="verdana"/>
                <a:cs typeface="verdana"/>
                <a:sym typeface="verdana"/>
              </a:rPr>
              <a:t>Root Causes of Funding Inequity: Eddie  </a:t>
            </a:r>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latin typeface="verdana"/>
                <a:ea typeface="verdana"/>
                <a:cs typeface="verdana"/>
                <a:sym typeface="verdana"/>
              </a:rPr>
              <a:t>Policy Shapes Racial Outcomes: Eddie  </a:t>
            </a:r>
            <a:endParaRPr/>
          </a:p>
          <a:p>
            <a:pPr indent="-228600" lvl="0" marL="457200" rtl="0" algn="l">
              <a:lnSpc>
                <a:spcPct val="100000"/>
              </a:lnSpc>
              <a:spcBef>
                <a:spcPts val="0"/>
              </a:spcBef>
              <a:spcAft>
                <a:spcPts val="0"/>
              </a:spcAft>
              <a:buSzPts val="1400"/>
              <a:buFont typeface="Arial"/>
              <a:buChar char="•"/>
            </a:pPr>
            <a:r>
              <a:rPr b="0" i="0" lang="en-US" sz="1800">
                <a:solidFill>
                  <a:srgbClr val="000000"/>
                </a:solidFill>
                <a:latin typeface="verdana"/>
                <a:ea typeface="verdana"/>
                <a:cs typeface="verdana"/>
                <a:sym typeface="verdana"/>
              </a:rPr>
              <a:t>De-coding Racial Bias - language to avoid identifying/addressing race (GIA pulls content to include in ppt): Sherylynn </a:t>
            </a:r>
            <a:endParaRPr/>
          </a:p>
          <a:p>
            <a:pPr indent="0" lvl="0" marL="0" rtl="0" algn="l">
              <a:lnSpc>
                <a:spcPct val="100000"/>
              </a:lnSpc>
              <a:spcBef>
                <a:spcPts val="0"/>
              </a:spcBef>
              <a:spcAft>
                <a:spcPts val="0"/>
              </a:spcAft>
              <a:buSzPts val="1400"/>
              <a:buNone/>
            </a:pPr>
            <a:r>
              <a:t/>
            </a:r>
            <a:endParaRPr/>
          </a:p>
        </p:txBody>
      </p:sp>
      <p:sp>
        <p:nvSpPr>
          <p:cNvPr id="1123" name="Google Shape;1123;p77: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p78: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0" name="Google Shape;1130;p78: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Racial Equity in Arts Funding</a:t>
            </a:r>
            <a:r>
              <a:rPr b="0" i="0" lang="en-US" sz="1200" u="none" cap="none" strike="noStrike">
                <a:solidFill>
                  <a:schemeClr val="dk1"/>
                </a:solidFill>
                <a:latin typeface="Calibri"/>
                <a:ea typeface="Calibri"/>
                <a:cs typeface="Calibri"/>
                <a:sym typeface="Calibri"/>
              </a:rPr>
              <a:t> – </a:t>
            </a:r>
            <a:r>
              <a:rPr b="1" lang="en-US"/>
              <a:t>EDDIE</a:t>
            </a:r>
            <a:endParaRPr/>
          </a:p>
          <a:p>
            <a:pPr indent="0" lvl="0" marL="0" rtl="0" algn="l">
              <a:lnSpc>
                <a:spcPct val="100000"/>
              </a:lnSpc>
              <a:spcBef>
                <a:spcPts val="0"/>
              </a:spcBef>
              <a:spcAft>
                <a:spcPts val="0"/>
              </a:spcAft>
              <a:buSzPts val="1400"/>
              <a:buNone/>
            </a:pPr>
            <a:r>
              <a:rPr lang="en-US"/>
              <a:t>As talk of “DEI” increases, funding to communities of color decreases </a:t>
            </a:r>
            <a:endParaRPr/>
          </a:p>
          <a:p>
            <a:pPr indent="0" lvl="0" marL="0" rtl="0" algn="l">
              <a:lnSpc>
                <a:spcPct val="100000"/>
              </a:lnSpc>
              <a:spcBef>
                <a:spcPts val="0"/>
              </a:spcBef>
              <a:spcAft>
                <a:spcPts val="0"/>
              </a:spcAft>
              <a:buSzPts val="1400"/>
              <a:buNone/>
            </a:pPr>
            <a:r>
              <a:t/>
            </a:r>
            <a:endParaRPr/>
          </a:p>
          <a:p>
            <a:pPr indent="-172885" lvl="0" marL="228567" rtl="0" algn="l">
              <a:lnSpc>
                <a:spcPct val="100000"/>
              </a:lnSpc>
              <a:spcBef>
                <a:spcPts val="1000"/>
              </a:spcBef>
              <a:spcAft>
                <a:spcPts val="0"/>
              </a:spcAft>
              <a:buClr>
                <a:schemeClr val="dk1"/>
              </a:buClr>
              <a:buSzPts val="2300"/>
              <a:buChar char="•"/>
            </a:pPr>
            <a:r>
              <a:rPr lang="en-US"/>
              <a:t>Arts foundations and nonprofit leaders are increasingly aware of diversity, equity and inclusion issues in the nonprofit sector.</a:t>
            </a:r>
            <a:endParaRPr/>
          </a:p>
          <a:p>
            <a:pPr indent="-172885" lvl="0" marL="228567" rtl="0" algn="l">
              <a:lnSpc>
                <a:spcPct val="100000"/>
              </a:lnSpc>
              <a:spcBef>
                <a:spcPts val="1000"/>
              </a:spcBef>
              <a:spcAft>
                <a:spcPts val="0"/>
              </a:spcAft>
              <a:buClr>
                <a:schemeClr val="dk1"/>
              </a:buClr>
              <a:buSzPts val="2300"/>
              <a:buChar char="•"/>
            </a:pPr>
            <a:r>
              <a:rPr lang="en-US"/>
              <a:t>Despite this, 2% of all cultural institutions receive nearly 60% of foundation giving in the arts, up 5% from a decade ago.</a:t>
            </a:r>
            <a:endParaRPr/>
          </a:p>
          <a:p>
            <a:pPr indent="-172885" lvl="0" marL="228567" rtl="0" algn="l">
              <a:lnSpc>
                <a:spcPct val="100000"/>
              </a:lnSpc>
              <a:spcBef>
                <a:spcPts val="1000"/>
              </a:spcBef>
              <a:spcAft>
                <a:spcPts val="0"/>
              </a:spcAft>
              <a:buClr>
                <a:schemeClr val="dk1"/>
              </a:buClr>
              <a:buSzPts val="2300"/>
              <a:buChar char="•"/>
            </a:pPr>
            <a:r>
              <a:rPr lang="en-US"/>
              <a:t>In a country where 33% of residents are people of color, just 4% of cultural philanthropy goes to organizations of color.</a:t>
            </a:r>
            <a:endParaRPr/>
          </a:p>
          <a:p>
            <a:pPr indent="0" lvl="0" marL="0" rtl="0" algn="l">
              <a:lnSpc>
                <a:spcPct val="100000"/>
              </a:lnSpc>
              <a:spcBef>
                <a:spcPts val="0"/>
              </a:spcBef>
              <a:spcAft>
                <a:spcPts val="0"/>
              </a:spcAft>
              <a:buSzPts val="1400"/>
              <a:buNone/>
            </a:pPr>
            <a:r>
              <a:t/>
            </a:r>
            <a:endParaRPr/>
          </a:p>
        </p:txBody>
      </p:sp>
      <p:sp>
        <p:nvSpPr>
          <p:cNvPr id="1131" name="Google Shape;1131;p78: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p80: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9" name="Google Shape;1139;p80: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Racial Equity in Arts Funding</a:t>
            </a:r>
            <a:r>
              <a:rPr b="0" i="0" lang="en-US" sz="1200" u="none" cap="none" strike="noStrike">
                <a:solidFill>
                  <a:schemeClr val="dk1"/>
                </a:solidFill>
                <a:latin typeface="Calibri"/>
                <a:ea typeface="Calibri"/>
                <a:cs typeface="Calibri"/>
                <a:sym typeface="Calibri"/>
              </a:rPr>
              <a:t> – </a:t>
            </a:r>
            <a:r>
              <a:rPr b="1" i="0" lang="en-US" sz="1200" u="none" cap="none" strike="noStrike">
                <a:solidFill>
                  <a:schemeClr val="dk1"/>
                </a:solidFill>
                <a:latin typeface="Calibri"/>
                <a:ea typeface="Calibri"/>
                <a:cs typeface="Calibri"/>
                <a:sym typeface="Calibri"/>
              </a:rPr>
              <a:t>Eddie </a:t>
            </a:r>
            <a:endParaRPr b="1">
              <a:latin typeface="Calibri"/>
              <a:ea typeface="Calibri"/>
              <a:cs typeface="Calibri"/>
              <a:sym typeface="Calibri"/>
            </a:endParaRPr>
          </a:p>
          <a:p>
            <a:pPr indent="-285708" lvl="0" marL="285708" rtl="0" algn="l">
              <a:lnSpc>
                <a:spcPct val="100000"/>
              </a:lnSpc>
              <a:spcBef>
                <a:spcPts val="0"/>
              </a:spcBef>
              <a:spcAft>
                <a:spcPts val="0"/>
              </a:spcAft>
              <a:buSzPts val="1400"/>
              <a:buNone/>
            </a:pPr>
            <a:r>
              <a:t/>
            </a:r>
            <a:endParaRPr/>
          </a:p>
          <a:p>
            <a:pPr indent="-285708" lvl="0" marL="285708" rtl="0" algn="l">
              <a:lnSpc>
                <a:spcPct val="100000"/>
              </a:lnSpc>
              <a:spcBef>
                <a:spcPts val="0"/>
              </a:spcBef>
              <a:spcAft>
                <a:spcPts val="0"/>
              </a:spcAft>
              <a:buSzPts val="1400"/>
              <a:buNone/>
            </a:pPr>
            <a:r>
              <a:rPr lang="en-US"/>
              <a:t>Institutional cultural philanthropy’s valuing of an organization’s ability to leverage a grant favors organizations who have wealthy individuals in their networks. </a:t>
            </a:r>
            <a:endParaRPr/>
          </a:p>
          <a:p>
            <a:pPr indent="-285708" lvl="0" marL="285708" rtl="0" algn="l">
              <a:lnSpc>
                <a:spcPct val="100000"/>
              </a:lnSpc>
              <a:spcBef>
                <a:spcPts val="0"/>
              </a:spcBef>
              <a:spcAft>
                <a:spcPts val="0"/>
              </a:spcAft>
              <a:buSzPts val="1400"/>
              <a:buNone/>
            </a:pPr>
            <a:r>
              <a:rPr lang="en-US"/>
              <a:t>In the U.S., institutional cultural philanthropy copied the practices of high-net-worth individual donors. </a:t>
            </a:r>
            <a:endParaRPr/>
          </a:p>
          <a:p>
            <a:pPr indent="-285708" lvl="0" marL="285708" rtl="0" algn="l">
              <a:lnSpc>
                <a:spcPct val="100000"/>
              </a:lnSpc>
              <a:spcBef>
                <a:spcPts val="0"/>
              </a:spcBef>
              <a:spcAft>
                <a:spcPts val="0"/>
              </a:spcAft>
              <a:buSzPts val="1400"/>
              <a:buNone/>
            </a:pPr>
            <a:r>
              <a:rPr lang="en-US"/>
              <a:t>These donors had (and have) access to other wealthy donors. </a:t>
            </a:r>
            <a:endParaRPr/>
          </a:p>
          <a:p>
            <a:pPr indent="-285708" lvl="0" marL="285708" rtl="0" algn="l">
              <a:lnSpc>
                <a:spcPct val="100000"/>
              </a:lnSpc>
              <a:spcBef>
                <a:spcPts val="0"/>
              </a:spcBef>
              <a:spcAft>
                <a:spcPts val="0"/>
              </a:spcAft>
              <a:buSzPts val="1400"/>
              <a:buNone/>
            </a:pPr>
            <a:r>
              <a:rPr lang="en-US"/>
              <a:t>These donors were (and are) able to enhance their social capital through their giving. </a:t>
            </a:r>
            <a:endParaRPr/>
          </a:p>
          <a:p>
            <a:pPr indent="-285708" lvl="0" marL="285708" rtl="0" algn="l">
              <a:lnSpc>
                <a:spcPct val="100000"/>
              </a:lnSpc>
              <a:spcBef>
                <a:spcPts val="0"/>
              </a:spcBef>
              <a:spcAft>
                <a:spcPts val="0"/>
              </a:spcAft>
              <a:buSzPts val="1400"/>
              <a:buNone/>
            </a:pPr>
            <a:r>
              <a:rPr lang="en-US"/>
              <a:t>This rewarded institutions in their moneyed networks, instead of organizations in low-income communities. </a:t>
            </a:r>
            <a:endParaRPr/>
          </a:p>
          <a:p>
            <a:pPr indent="-285708" lvl="0" marL="285708" rtl="0" algn="l">
              <a:lnSpc>
                <a:spcPct val="100000"/>
              </a:lnSpc>
              <a:spcBef>
                <a:spcPts val="0"/>
              </a:spcBef>
              <a:spcAft>
                <a:spcPts val="0"/>
              </a:spcAft>
              <a:buSzPts val="1400"/>
              <a:buNone/>
            </a:pPr>
            <a:r>
              <a:rPr lang="en-US"/>
              <a:t>And it’s a practice that often remains enshrined in giving practices of foundations and government agencies. </a:t>
            </a:r>
            <a:endParaRPr/>
          </a:p>
          <a:p>
            <a:pPr indent="-228567" lvl="0" marL="457133"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140" name="Google Shape;1140;p80: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p8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7" name="Google Shape;1147;p81: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Racial Equity in Arts Funding</a:t>
            </a:r>
            <a:r>
              <a:rPr b="0" i="0" lang="en-US" sz="1200" u="none" cap="none" strike="noStrike">
                <a:solidFill>
                  <a:schemeClr val="dk1"/>
                </a:solidFill>
                <a:latin typeface="Calibri"/>
                <a:ea typeface="Calibri"/>
                <a:cs typeface="Calibri"/>
                <a:sym typeface="Calibri"/>
              </a:rPr>
              <a:t> – </a:t>
            </a:r>
            <a:r>
              <a:rPr b="1" i="0" lang="en-US" sz="1200" u="none" cap="none" strike="noStrike">
                <a:solidFill>
                  <a:schemeClr val="dk1"/>
                </a:solidFill>
                <a:latin typeface="Calibri"/>
                <a:ea typeface="Calibri"/>
                <a:cs typeface="Calibri"/>
                <a:sym typeface="Calibri"/>
              </a:rPr>
              <a:t>Eddie </a:t>
            </a:r>
            <a:endParaRPr b="1">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t/>
            </a:r>
            <a:endParaRPr/>
          </a:p>
          <a:p>
            <a:pPr indent="-174671" lvl="0" marL="174671" rtl="0" algn="l">
              <a:lnSpc>
                <a:spcPct val="100000"/>
              </a:lnSpc>
              <a:spcBef>
                <a:spcPts val="0"/>
              </a:spcBef>
              <a:spcAft>
                <a:spcPts val="0"/>
              </a:spcAft>
              <a:buClr>
                <a:schemeClr val="dk1"/>
              </a:buClr>
              <a:buSzPts val="1200"/>
              <a:buFont typeface="Arial"/>
              <a:buChar char="•"/>
            </a:pPr>
            <a:r>
              <a:rPr lang="en-US"/>
              <a:t>A successful nonprofit model promoted by the Ford Foundation from 1957-1976 established leverage as a criteria for a successful grant and a successful organization.  Matches of foundation funding with local funding, $1 to $1, $2 to $1, and on became the norm.  </a:t>
            </a:r>
            <a:endParaRPr/>
          </a:p>
          <a:p>
            <a:pPr indent="-174671" lvl="0" marL="174671" rtl="0" algn="l">
              <a:lnSpc>
                <a:spcPct val="100000"/>
              </a:lnSpc>
              <a:spcBef>
                <a:spcPts val="0"/>
              </a:spcBef>
              <a:spcAft>
                <a:spcPts val="0"/>
              </a:spcAft>
              <a:buClr>
                <a:schemeClr val="dk1"/>
              </a:buClr>
              <a:buSzPts val="1200"/>
              <a:buFont typeface="Arial"/>
              <a:buChar char="•"/>
            </a:pPr>
            <a:r>
              <a:rPr lang="en-US"/>
              <a:t>One of the unintended consequences of this practice was need for non-profits to develop boards as fundraisers with wealth and access to those with it. </a:t>
            </a:r>
            <a:endParaRPr/>
          </a:p>
          <a:p>
            <a:pPr indent="-174671" lvl="0" marL="174671" rtl="0" algn="l">
              <a:lnSpc>
                <a:spcPct val="100000"/>
              </a:lnSpc>
              <a:spcBef>
                <a:spcPts val="0"/>
              </a:spcBef>
              <a:spcAft>
                <a:spcPts val="0"/>
              </a:spcAft>
              <a:buClr>
                <a:schemeClr val="dk1"/>
              </a:buClr>
              <a:buSzPts val="1200"/>
              <a:buFont typeface="Arial"/>
              <a:buChar char="•"/>
            </a:pPr>
            <a:r>
              <a:rPr lang="en-US"/>
              <a:t>This negatively impacted those organizations led by low-income people.  </a:t>
            </a:r>
            <a:endParaRPr/>
          </a:p>
          <a:p>
            <a:pPr indent="-174671" lvl="0" marL="174671" rtl="0" algn="l">
              <a:lnSpc>
                <a:spcPct val="100000"/>
              </a:lnSpc>
              <a:spcBef>
                <a:spcPts val="0"/>
              </a:spcBef>
              <a:spcAft>
                <a:spcPts val="0"/>
              </a:spcAft>
              <a:buClr>
                <a:schemeClr val="dk1"/>
              </a:buClr>
              <a:buSzPts val="1200"/>
              <a:buFont typeface="Arial"/>
              <a:buChar char="•"/>
            </a:pPr>
            <a:r>
              <a:rPr b="1" lang="en-US"/>
              <a:t>NEA’s Expansion Arts program </a:t>
            </a:r>
            <a:r>
              <a:rPr lang="en-US"/>
              <a:t>which funded “the other” from 1971-1996 which created the Jazz Masters program and traditional arts foci and NEA Local Arts Agency program, founded in 1984 was created to help cities be more supportive of community arts including ALAANA orgs and artists. These program budgets were tiny compared to the disciplines and in no way allowed for equity funding and growth of non-Eurocentric art forms. </a:t>
            </a:r>
            <a:r>
              <a:rPr b="1" lang="en-US"/>
              <a:t>In “The National Endowment for the Arts: A History” published in 2009, it states, “The National Endowment for the Arts introduced the Expansion Arts Program to honor the nation’s cultural diversity. Vantile Whitfield…led the NEA’s initiative to expand arts resources beyond the familiar opera, orchestra, ballet and museum settings.”</a:t>
            </a:r>
            <a:r>
              <a:rPr lang="en-US"/>
              <a:t> The dollars that funded this program were inadequate to meet that mission in any substantive way.</a:t>
            </a:r>
            <a:endParaRPr/>
          </a:p>
          <a:p>
            <a:pPr indent="-98483" lvl="0" marL="174671" rtl="0" algn="l">
              <a:lnSpc>
                <a:spcPct val="100000"/>
              </a:lnSpc>
              <a:spcBef>
                <a:spcPts val="0"/>
              </a:spcBef>
              <a:spcAft>
                <a:spcPts val="0"/>
              </a:spcAft>
              <a:buClr>
                <a:schemeClr val="dk1"/>
              </a:buClr>
              <a:buSzPts val="1200"/>
              <a:buNone/>
            </a:pPr>
            <a:r>
              <a:t/>
            </a:r>
            <a:endParaRPr/>
          </a:p>
          <a:p>
            <a:pPr indent="-174671" lvl="0" marL="174671" rtl="0" algn="l">
              <a:lnSpc>
                <a:spcPct val="100000"/>
              </a:lnSpc>
              <a:spcBef>
                <a:spcPts val="0"/>
              </a:spcBef>
              <a:spcAft>
                <a:spcPts val="0"/>
              </a:spcAft>
              <a:buClr>
                <a:schemeClr val="dk1"/>
              </a:buClr>
              <a:buSzPts val="1200"/>
              <a:buFont typeface="Arial"/>
              <a:buChar char="•"/>
            </a:pPr>
            <a:r>
              <a:rPr b="1" lang="en-US"/>
              <a:t>Local Arts Agency program (1984) </a:t>
            </a:r>
            <a:r>
              <a:rPr lang="en-US"/>
              <a:t>also under-funded in comparison with discipline programs.</a:t>
            </a:r>
            <a:endParaRPr/>
          </a:p>
          <a:p>
            <a:pPr indent="-98483" lvl="0" marL="174671" rtl="0" algn="l">
              <a:lnSpc>
                <a:spcPct val="100000"/>
              </a:lnSpc>
              <a:spcBef>
                <a:spcPts val="0"/>
              </a:spcBef>
              <a:spcAft>
                <a:spcPts val="0"/>
              </a:spcAft>
              <a:buClr>
                <a:schemeClr val="dk1"/>
              </a:buClr>
              <a:buSzPts val="1200"/>
              <a:buNone/>
            </a:pPr>
            <a:r>
              <a:t/>
            </a:r>
            <a:endParaRPr/>
          </a:p>
          <a:p>
            <a:pPr indent="-174671" lvl="0" marL="174671" rtl="0" algn="l">
              <a:lnSpc>
                <a:spcPct val="100000"/>
              </a:lnSpc>
              <a:spcBef>
                <a:spcPts val="0"/>
              </a:spcBef>
              <a:spcAft>
                <a:spcPts val="0"/>
              </a:spcAft>
              <a:buClr>
                <a:schemeClr val="dk1"/>
              </a:buClr>
              <a:buSzPts val="1200"/>
              <a:buFont typeface="Arial"/>
              <a:buChar char="•"/>
            </a:pPr>
            <a:r>
              <a:rPr lang="en-US"/>
              <a:t>Encouraging and funding organizational</a:t>
            </a:r>
            <a:r>
              <a:rPr b="1" lang="en-US"/>
              <a:t> endowments </a:t>
            </a:r>
            <a:r>
              <a:rPr lang="en-US"/>
              <a:t>for established organizations with the resources to fundraise for operating as well as endowment capital. </a:t>
            </a:r>
            <a:endParaRPr/>
          </a:p>
        </p:txBody>
      </p:sp>
      <p:sp>
        <p:nvSpPr>
          <p:cNvPr id="1148" name="Google Shape;1148;p81: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8: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02" name="Google Shape;502;p8: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a:t>NADIA</a:t>
            </a:r>
            <a:endParaRPr b="1"/>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503" name="Google Shape;503;p8: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g1d93fd2f1fe_0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4" name="Google Shape;1164;g1d93fd2f1fe_0_0: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Racial Equity in Arts Funding</a:t>
            </a:r>
            <a:r>
              <a:rPr b="0" i="0" lang="en-US" sz="1200" u="none" cap="none" strike="noStrike">
                <a:solidFill>
                  <a:schemeClr val="dk1"/>
                </a:solidFill>
                <a:latin typeface="Calibri"/>
                <a:ea typeface="Calibri"/>
                <a:cs typeface="Calibri"/>
                <a:sym typeface="Calibri"/>
              </a:rPr>
              <a:t> – </a:t>
            </a:r>
            <a:r>
              <a:rPr b="1" i="0" lang="en-US" sz="1200" u="none" cap="none" strike="noStrike">
                <a:solidFill>
                  <a:schemeClr val="dk1"/>
                </a:solidFill>
                <a:latin typeface="Calibri"/>
                <a:ea typeface="Calibri"/>
                <a:cs typeface="Calibri"/>
                <a:sym typeface="Calibri"/>
              </a:rPr>
              <a:t>Eddie </a:t>
            </a:r>
            <a:endParaRPr b="1">
              <a:latin typeface="Calibri"/>
              <a:ea typeface="Calibri"/>
              <a:cs typeface="Calibri"/>
              <a:sym typeface="Calibri"/>
            </a:endParaRPr>
          </a:p>
          <a:p>
            <a:pPr indent="-285708" lvl="0" marL="285708" rtl="0" algn="l">
              <a:lnSpc>
                <a:spcPct val="100000"/>
              </a:lnSpc>
              <a:spcBef>
                <a:spcPts val="0"/>
              </a:spcBef>
              <a:spcAft>
                <a:spcPts val="0"/>
              </a:spcAft>
              <a:buSzPts val="1400"/>
              <a:buNone/>
            </a:pPr>
            <a:r>
              <a:t/>
            </a:r>
            <a:endParaRPr/>
          </a:p>
          <a:p>
            <a:pPr indent="-285708" lvl="0" marL="285708" rtl="0" algn="l">
              <a:lnSpc>
                <a:spcPct val="100000"/>
              </a:lnSpc>
              <a:spcBef>
                <a:spcPts val="0"/>
              </a:spcBef>
              <a:spcAft>
                <a:spcPts val="0"/>
              </a:spcAft>
              <a:buSzPts val="1400"/>
              <a:buNone/>
            </a:pPr>
            <a:r>
              <a:rPr lang="en-US"/>
              <a:t>Institutional cultural philanthropy’s valuing of an organization’s ability to leverage a grant favors organizations who have wealthy individuals in their networks. </a:t>
            </a:r>
            <a:endParaRPr/>
          </a:p>
          <a:p>
            <a:pPr indent="-285708" lvl="0" marL="285708" rtl="0" algn="l">
              <a:lnSpc>
                <a:spcPct val="100000"/>
              </a:lnSpc>
              <a:spcBef>
                <a:spcPts val="0"/>
              </a:spcBef>
              <a:spcAft>
                <a:spcPts val="0"/>
              </a:spcAft>
              <a:buSzPts val="1400"/>
              <a:buNone/>
            </a:pPr>
            <a:r>
              <a:rPr lang="en-US"/>
              <a:t>In the U.S., institutional cultural philanthropy copied the practices of high-net-worth individual donors. </a:t>
            </a:r>
            <a:endParaRPr/>
          </a:p>
          <a:p>
            <a:pPr indent="-285708" lvl="0" marL="285708" rtl="0" algn="l">
              <a:lnSpc>
                <a:spcPct val="100000"/>
              </a:lnSpc>
              <a:spcBef>
                <a:spcPts val="0"/>
              </a:spcBef>
              <a:spcAft>
                <a:spcPts val="0"/>
              </a:spcAft>
              <a:buSzPts val="1400"/>
              <a:buNone/>
            </a:pPr>
            <a:r>
              <a:rPr lang="en-US"/>
              <a:t>These donors had (and have) access to other wealthy donors. </a:t>
            </a:r>
            <a:endParaRPr/>
          </a:p>
          <a:p>
            <a:pPr indent="-285708" lvl="0" marL="285708" rtl="0" algn="l">
              <a:lnSpc>
                <a:spcPct val="100000"/>
              </a:lnSpc>
              <a:spcBef>
                <a:spcPts val="0"/>
              </a:spcBef>
              <a:spcAft>
                <a:spcPts val="0"/>
              </a:spcAft>
              <a:buSzPts val="1400"/>
              <a:buNone/>
            </a:pPr>
            <a:r>
              <a:rPr lang="en-US"/>
              <a:t>These donors were (and are) able to enhance their social capital through their giving. </a:t>
            </a:r>
            <a:endParaRPr/>
          </a:p>
          <a:p>
            <a:pPr indent="-285708" lvl="0" marL="285708" rtl="0" algn="l">
              <a:lnSpc>
                <a:spcPct val="100000"/>
              </a:lnSpc>
              <a:spcBef>
                <a:spcPts val="0"/>
              </a:spcBef>
              <a:spcAft>
                <a:spcPts val="0"/>
              </a:spcAft>
              <a:buSzPts val="1400"/>
              <a:buNone/>
            </a:pPr>
            <a:r>
              <a:rPr lang="en-US"/>
              <a:t>This rewarded institutions in their moneyed networks, instead of organizations in low-income communities. </a:t>
            </a:r>
            <a:endParaRPr/>
          </a:p>
          <a:p>
            <a:pPr indent="-285708" lvl="0" marL="285708" rtl="0" algn="l">
              <a:lnSpc>
                <a:spcPct val="100000"/>
              </a:lnSpc>
              <a:spcBef>
                <a:spcPts val="0"/>
              </a:spcBef>
              <a:spcAft>
                <a:spcPts val="0"/>
              </a:spcAft>
              <a:buSzPts val="1400"/>
              <a:buNone/>
            </a:pPr>
            <a:r>
              <a:rPr lang="en-US"/>
              <a:t>And it’s a practice that often remains enshrined in giving practices of foundations and government agencies. </a:t>
            </a:r>
            <a:endParaRPr/>
          </a:p>
          <a:p>
            <a:pPr indent="-228567" lvl="0" marL="457132"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165" name="Google Shape;1165;g1d93fd2f1fe_0_0: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1196b035d1d_2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2" name="Google Shape;1172;g1196b035d1d_2_0: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Racial Equity in Arts Funding</a:t>
            </a:r>
            <a:r>
              <a:rPr b="0" i="0" lang="en-US" sz="1200" u="none" cap="none" strike="noStrike">
                <a:solidFill>
                  <a:schemeClr val="dk1"/>
                </a:solidFill>
                <a:latin typeface="Calibri"/>
                <a:ea typeface="Calibri"/>
                <a:cs typeface="Calibri"/>
                <a:sym typeface="Calibri"/>
              </a:rPr>
              <a:t> – </a:t>
            </a:r>
            <a:r>
              <a:rPr b="1" i="0" lang="en-US" sz="1200" u="none" cap="none" strike="noStrike">
                <a:solidFill>
                  <a:schemeClr val="dk1"/>
                </a:solidFill>
                <a:latin typeface="Calibri"/>
                <a:ea typeface="Calibri"/>
                <a:cs typeface="Calibri"/>
                <a:sym typeface="Calibri"/>
              </a:rPr>
              <a:t>Eddie </a:t>
            </a:r>
            <a:endParaRPr b="1">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Arial"/>
              <a:buNone/>
            </a:pPr>
            <a:r>
              <a:t/>
            </a:r>
            <a:endParaRPr/>
          </a:p>
          <a:p>
            <a:pPr indent="-174670" lvl="0" marL="174670" rtl="0" algn="l">
              <a:lnSpc>
                <a:spcPct val="100000"/>
              </a:lnSpc>
              <a:spcBef>
                <a:spcPts val="0"/>
              </a:spcBef>
              <a:spcAft>
                <a:spcPts val="0"/>
              </a:spcAft>
              <a:buClr>
                <a:schemeClr val="dk1"/>
              </a:buClr>
              <a:buSzPts val="1200"/>
              <a:buFont typeface="Arial"/>
              <a:buChar char="•"/>
            </a:pPr>
            <a:r>
              <a:rPr lang="en-US"/>
              <a:t>A successful nonprofit model promoted by the Ford Foundation from 1957-1976 established leverage as a criteria for a successful grant and a successful organization.  Matches of foundation funding with local funding, $1 to $1, $2 to $1, and on became the norm.  </a:t>
            </a:r>
            <a:endParaRPr/>
          </a:p>
          <a:p>
            <a:pPr indent="-174670" lvl="0" marL="174670" rtl="0" algn="l">
              <a:lnSpc>
                <a:spcPct val="100000"/>
              </a:lnSpc>
              <a:spcBef>
                <a:spcPts val="0"/>
              </a:spcBef>
              <a:spcAft>
                <a:spcPts val="0"/>
              </a:spcAft>
              <a:buClr>
                <a:schemeClr val="dk1"/>
              </a:buClr>
              <a:buSzPts val="1200"/>
              <a:buFont typeface="Arial"/>
              <a:buChar char="•"/>
            </a:pPr>
            <a:r>
              <a:rPr lang="en-US"/>
              <a:t>One of the unintended consequences of this practice was need for non-profits to develop boards as fundraisers with wealth and access to those with it. </a:t>
            </a:r>
            <a:endParaRPr/>
          </a:p>
          <a:p>
            <a:pPr indent="-174670" lvl="0" marL="174670" rtl="0" algn="l">
              <a:lnSpc>
                <a:spcPct val="100000"/>
              </a:lnSpc>
              <a:spcBef>
                <a:spcPts val="0"/>
              </a:spcBef>
              <a:spcAft>
                <a:spcPts val="0"/>
              </a:spcAft>
              <a:buClr>
                <a:schemeClr val="dk1"/>
              </a:buClr>
              <a:buSzPts val="1200"/>
              <a:buFont typeface="Arial"/>
              <a:buChar char="•"/>
            </a:pPr>
            <a:r>
              <a:rPr lang="en-US"/>
              <a:t>This negatively impacted those organizations led by low-income people.  </a:t>
            </a:r>
            <a:endParaRPr/>
          </a:p>
          <a:p>
            <a:pPr indent="-174670" lvl="0" marL="174670" rtl="0" algn="l">
              <a:lnSpc>
                <a:spcPct val="100000"/>
              </a:lnSpc>
              <a:spcBef>
                <a:spcPts val="0"/>
              </a:spcBef>
              <a:spcAft>
                <a:spcPts val="0"/>
              </a:spcAft>
              <a:buClr>
                <a:schemeClr val="dk1"/>
              </a:buClr>
              <a:buSzPts val="1200"/>
              <a:buFont typeface="Arial"/>
              <a:buChar char="•"/>
            </a:pPr>
            <a:r>
              <a:rPr b="1" lang="en-US"/>
              <a:t>NEA’s Expansion Arts program </a:t>
            </a:r>
            <a:r>
              <a:rPr lang="en-US"/>
              <a:t>which funded “the other” from 1971-1996 which created the Jazz Masters program and traditional arts foci and NEA Local Arts Agency program, founded in 1984 was created to help cities be more supportive of community arts including ALAANA orgs and artists. These program budgets were tiny compared to the disciplines and in no way allowed for equity funding and growth of non-Eurocentric art forms. </a:t>
            </a:r>
            <a:r>
              <a:rPr b="1" lang="en-US"/>
              <a:t>In “The National Endowment for the Arts: A History” published in 2009, it states, “The National Endowment for the Arts introduced the Expansion Arts Program to honor the nation’s cultural diversity. Vantile Whitfield…led the NEA’s initiative to expand arts resources beyond the familiar opera, orchestra, ballet and museum settings.”</a:t>
            </a:r>
            <a:r>
              <a:rPr lang="en-US"/>
              <a:t> The dollars that funded this program were inadequate to meet that mission in any substantive way.</a:t>
            </a:r>
            <a:endParaRPr/>
          </a:p>
          <a:p>
            <a:pPr indent="-98482" lvl="0" marL="174670" rtl="0" algn="l">
              <a:lnSpc>
                <a:spcPct val="100000"/>
              </a:lnSpc>
              <a:spcBef>
                <a:spcPts val="0"/>
              </a:spcBef>
              <a:spcAft>
                <a:spcPts val="0"/>
              </a:spcAft>
              <a:buClr>
                <a:schemeClr val="dk1"/>
              </a:buClr>
              <a:buSzPts val="1200"/>
              <a:buNone/>
            </a:pPr>
            <a:r>
              <a:t/>
            </a:r>
            <a:endParaRPr/>
          </a:p>
          <a:p>
            <a:pPr indent="-174670" lvl="0" marL="174670" rtl="0" algn="l">
              <a:lnSpc>
                <a:spcPct val="100000"/>
              </a:lnSpc>
              <a:spcBef>
                <a:spcPts val="0"/>
              </a:spcBef>
              <a:spcAft>
                <a:spcPts val="0"/>
              </a:spcAft>
              <a:buClr>
                <a:schemeClr val="dk1"/>
              </a:buClr>
              <a:buSzPts val="1200"/>
              <a:buFont typeface="Arial"/>
              <a:buChar char="•"/>
            </a:pPr>
            <a:r>
              <a:rPr b="1" lang="en-US"/>
              <a:t>Local Arts Agency program (1984) </a:t>
            </a:r>
            <a:r>
              <a:rPr lang="en-US"/>
              <a:t>also under-funded in comparison with discipline programs.</a:t>
            </a:r>
            <a:endParaRPr/>
          </a:p>
          <a:p>
            <a:pPr indent="-98482" lvl="0" marL="174670" rtl="0" algn="l">
              <a:lnSpc>
                <a:spcPct val="100000"/>
              </a:lnSpc>
              <a:spcBef>
                <a:spcPts val="0"/>
              </a:spcBef>
              <a:spcAft>
                <a:spcPts val="0"/>
              </a:spcAft>
              <a:buClr>
                <a:schemeClr val="dk1"/>
              </a:buClr>
              <a:buSzPts val="1200"/>
              <a:buNone/>
            </a:pPr>
            <a:r>
              <a:t/>
            </a:r>
            <a:endParaRPr/>
          </a:p>
          <a:p>
            <a:pPr indent="-174670" lvl="0" marL="174670" rtl="0" algn="l">
              <a:lnSpc>
                <a:spcPct val="100000"/>
              </a:lnSpc>
              <a:spcBef>
                <a:spcPts val="0"/>
              </a:spcBef>
              <a:spcAft>
                <a:spcPts val="0"/>
              </a:spcAft>
              <a:buClr>
                <a:schemeClr val="dk1"/>
              </a:buClr>
              <a:buSzPts val="1200"/>
              <a:buFont typeface="Arial"/>
              <a:buChar char="•"/>
            </a:pPr>
            <a:r>
              <a:rPr lang="en-US"/>
              <a:t>Encouraging and funding organizational</a:t>
            </a:r>
            <a:r>
              <a:rPr b="1" lang="en-US"/>
              <a:t> endowments </a:t>
            </a:r>
            <a:r>
              <a:rPr lang="en-US"/>
              <a:t>for established organizations with the resources to fundraise for operating as well as endowment capital. </a:t>
            </a:r>
            <a:endParaRPr/>
          </a:p>
        </p:txBody>
      </p:sp>
      <p:sp>
        <p:nvSpPr>
          <p:cNvPr id="1173" name="Google Shape;1173;g1196b035d1d_2_0: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g23a43331845_2_116:notes"/>
          <p:cNvSpPr txBox="1"/>
          <p:nvPr>
            <p:ph idx="1" type="body"/>
          </p:nvPr>
        </p:nvSpPr>
        <p:spPr>
          <a:xfrm>
            <a:off x="685800" y="4343400"/>
            <a:ext cx="5486400" cy="4114800"/>
          </a:xfrm>
          <a:prstGeom prst="rect">
            <a:avLst/>
          </a:prstGeom>
        </p:spPr>
        <p:txBody>
          <a:bodyPr anchorCtr="0" anchor="t" bIns="45675" lIns="91400" spcFirstLastPara="1" rIns="91400" wrap="square" tIns="45675">
            <a:noAutofit/>
          </a:bodyPr>
          <a:lstStyle/>
          <a:p>
            <a:pPr indent="0" lvl="0" marL="0" rtl="0" algn="l">
              <a:lnSpc>
                <a:spcPct val="115000"/>
              </a:lnSpc>
              <a:spcBef>
                <a:spcPts val="4800"/>
              </a:spcBef>
              <a:spcAft>
                <a:spcPts val="0"/>
              </a:spcAft>
              <a:buNone/>
            </a:pPr>
            <a:r>
              <a:rPr lang="en-US" sz="1350">
                <a:solidFill>
                  <a:srgbClr val="001432"/>
                </a:solidFill>
                <a:highlight>
                  <a:srgbClr val="FFFAF3"/>
                </a:highlight>
              </a:rPr>
              <a:t>On a surface level, the mental body is your thoughts. On a deeper level, it is the domain of your beliefs, desires, values, and goals. Beliefs are opinions and convictions that we hold as being true without having immediate proof. Values represent what we hold internally as most important in an area of life. Values and beliefs can come from thoughts that were formed very early in childhood.</a:t>
            </a:r>
            <a:endParaRPr sz="1350">
              <a:solidFill>
                <a:srgbClr val="001432"/>
              </a:solidFill>
              <a:highlight>
                <a:srgbClr val="FFFAF3"/>
              </a:highlight>
            </a:endParaRPr>
          </a:p>
          <a:p>
            <a:pPr indent="0" lvl="0" marL="0" rtl="0" algn="l">
              <a:spcBef>
                <a:spcPts val="0"/>
              </a:spcBef>
              <a:spcAft>
                <a:spcPts val="0"/>
              </a:spcAft>
              <a:buNone/>
            </a:pPr>
            <a:r>
              <a:rPr lang="en-US">
                <a:solidFill>
                  <a:schemeClr val="dk1"/>
                </a:solidFill>
              </a:rPr>
              <a:t>What area do you feel like you function in the most? How does it benefit you? How might it harm you?</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Where does your organization function the most? Which of these does your org place the highest value upon?</a:t>
            </a:r>
            <a:endParaRPr>
              <a:solidFill>
                <a:schemeClr val="dk1"/>
              </a:solidFill>
            </a:endParaRPr>
          </a:p>
          <a:p>
            <a:pPr indent="0" lvl="0" marL="0" rtl="0" algn="l">
              <a:lnSpc>
                <a:spcPct val="115000"/>
              </a:lnSpc>
              <a:spcBef>
                <a:spcPts val="4800"/>
              </a:spcBef>
              <a:spcAft>
                <a:spcPts val="0"/>
              </a:spcAft>
              <a:buNone/>
            </a:pPr>
            <a:r>
              <a:t/>
            </a:r>
            <a:endParaRPr sz="1350">
              <a:solidFill>
                <a:srgbClr val="001432"/>
              </a:solidFill>
              <a:highlight>
                <a:srgbClr val="FFFAF3"/>
              </a:highlight>
            </a:endParaRPr>
          </a:p>
          <a:p>
            <a:pPr indent="0" lvl="0" marL="0" rtl="0" algn="l">
              <a:spcBef>
                <a:spcPts val="0"/>
              </a:spcBef>
              <a:spcAft>
                <a:spcPts val="0"/>
              </a:spcAft>
              <a:buClr>
                <a:schemeClr val="dk1"/>
              </a:buClr>
              <a:buSzPts val="1100"/>
              <a:buFont typeface="Arial"/>
              <a:buNone/>
            </a:pPr>
            <a:r>
              <a:rPr lang="en-US">
                <a:solidFill>
                  <a:schemeClr val="dk1"/>
                </a:solidFill>
              </a:rPr>
              <a:t>There all interconectedd, it’s a circle. It’s a ven diagram though and we rarely funciton in one. What’s it mean when we only function in one? Whats missing, what’s at risk? We seek balance.</a:t>
            </a:r>
            <a:endParaRPr sz="1350">
              <a:solidFill>
                <a:srgbClr val="001432"/>
              </a:solidFill>
              <a:highlight>
                <a:srgbClr val="FFFAF3"/>
              </a:highlight>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https://drive.google.com/file/d/1QiYPSb3dim2U6PI7uKSH1H__SbKVa9hE/view?usp=sharing</a:t>
            </a:r>
            <a:endParaRPr/>
          </a:p>
        </p:txBody>
      </p:sp>
      <p:sp>
        <p:nvSpPr>
          <p:cNvPr id="1180" name="Google Shape;1180;g23a43331845_2_1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g1196b035d1d_1_2: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8" name="Google Shape;1188;g1196b035d1d_1_2: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lang="en-US"/>
              <a:t>(wondering about using degraw hacket slides here)</a:t>
            </a:r>
            <a:endParaRPr/>
          </a:p>
          <a:p>
            <a:pPr indent="0" lvl="0" marL="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1:50-2:45pm: Racial Equity in Arts Funding</a:t>
            </a:r>
            <a:r>
              <a:rPr b="0" i="0" lang="en-US" sz="1200" u="none" cap="none" strike="noStrike">
                <a:solidFill>
                  <a:schemeClr val="dk1"/>
                </a:solidFill>
                <a:latin typeface="Calibri"/>
                <a:ea typeface="Calibri"/>
                <a:cs typeface="Calibri"/>
                <a:sym typeface="Calibri"/>
              </a:rPr>
              <a:t> –</a:t>
            </a:r>
            <a:r>
              <a:rPr lang="en-US"/>
              <a:t>sherylynn </a:t>
            </a:r>
            <a:endParaRPr/>
          </a:p>
          <a:p>
            <a:pPr indent="-317500" lvl="0" marL="457200" marR="0" rtl="0" algn="l">
              <a:lnSpc>
                <a:spcPct val="100000"/>
              </a:lnSpc>
              <a:spcBef>
                <a:spcPts val="0"/>
              </a:spcBef>
              <a:spcAft>
                <a:spcPts val="0"/>
              </a:spcAft>
              <a:buSzPts val="1400"/>
              <a:buChar char="-"/>
            </a:pPr>
            <a:r>
              <a:rPr lang="en-US"/>
              <a:t>TRIGGER WARNING</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en-US"/>
              <a:t>We regularly see bias in media/daily language. See example of implicit bias language in news posts. (remember jonny to grab other associated press image for future)</a:t>
            </a:r>
            <a:endParaRPr/>
          </a:p>
          <a:p>
            <a:pPr indent="-171450" lvl="0" marL="171450" marR="0" rtl="0" algn="l">
              <a:lnSpc>
                <a:spcPct val="100000"/>
              </a:lnSpc>
              <a:spcBef>
                <a:spcPts val="0"/>
              </a:spcBef>
              <a:spcAft>
                <a:spcPts val="0"/>
              </a:spcAft>
              <a:buClr>
                <a:srgbClr val="000000"/>
              </a:buClr>
              <a:buSzPts val="1400"/>
              <a:buFont typeface="Arial"/>
              <a:buChar char="•"/>
            </a:pPr>
            <a:r>
              <a:rPr lang="en-US"/>
              <a:t>What comes up for you? </a:t>
            </a:r>
            <a:endParaRPr/>
          </a:p>
          <a:p>
            <a:pPr indent="-171450" lvl="0" marL="171450" marR="0" rtl="0" algn="l">
              <a:lnSpc>
                <a:spcPct val="100000"/>
              </a:lnSpc>
              <a:spcBef>
                <a:spcPts val="0"/>
              </a:spcBef>
              <a:spcAft>
                <a:spcPts val="0"/>
              </a:spcAft>
              <a:buClr>
                <a:srgbClr val="000000"/>
              </a:buClr>
              <a:buSzPts val="1400"/>
              <a:buFont typeface="Arial"/>
              <a:buChar char="•"/>
            </a:pPr>
            <a:r>
              <a:rPr lang="en-US"/>
              <a:t>How might we correct/interrupt this bias?</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1" marL="457200" rtl="0" algn="l">
              <a:lnSpc>
                <a:spcPct val="100000"/>
              </a:lnSpc>
              <a:spcBef>
                <a:spcPts val="0"/>
              </a:spcBef>
              <a:spcAft>
                <a:spcPts val="0"/>
              </a:spcAft>
              <a:buSzPts val="1400"/>
              <a:buNone/>
            </a:pPr>
            <a:r>
              <a:rPr lang="en-US"/>
              <a:t>Post Hurricane Katrina media coverage provides a particularly stark example in which the Black/ White frame reinforces implicit bias that pits Black against White to the detriment of building unity and community in a time of collective need. Yahoo News published two similar photographs on the same day, using racialized terms to describe the images:</a:t>
            </a:r>
            <a:endParaRPr/>
          </a:p>
          <a:p>
            <a:pPr indent="0" lvl="1" marL="457200" rtl="0" algn="l">
              <a:lnSpc>
                <a:spcPct val="100000"/>
              </a:lnSpc>
              <a:spcBef>
                <a:spcPts val="0"/>
              </a:spcBef>
              <a:spcAft>
                <a:spcPts val="0"/>
              </a:spcAft>
              <a:buSzPts val="1400"/>
              <a:buNone/>
            </a:pPr>
            <a:r>
              <a:t/>
            </a:r>
            <a:endParaRPr/>
          </a:p>
          <a:p>
            <a:pPr indent="-228566" lvl="1" marL="685766" rtl="0" algn="l">
              <a:lnSpc>
                <a:spcPct val="100000"/>
              </a:lnSpc>
              <a:spcBef>
                <a:spcPts val="0"/>
              </a:spcBef>
              <a:spcAft>
                <a:spcPts val="0"/>
              </a:spcAft>
              <a:buSzPts val="1400"/>
              <a:buAutoNum type="alphaUcPeriod"/>
            </a:pPr>
            <a:r>
              <a:rPr lang="en-US"/>
              <a:t>“A young [Black] man walks through chest deep flood after looting a grocery store in New Orleans” </a:t>
            </a:r>
            <a:endParaRPr/>
          </a:p>
          <a:p>
            <a:pPr indent="-228566" lvl="1" marL="685766" rtl="0" algn="l">
              <a:lnSpc>
                <a:spcPct val="100000"/>
              </a:lnSpc>
              <a:spcBef>
                <a:spcPts val="0"/>
              </a:spcBef>
              <a:spcAft>
                <a:spcPts val="0"/>
              </a:spcAft>
              <a:buSzPts val="1400"/>
              <a:buAutoNum type="alphaUcPeriod"/>
            </a:pPr>
            <a:r>
              <a:rPr lang="en-US"/>
              <a:t>“Two [White] residents wade through chest-deep water after finding bread and soda from a local grocery store after Hurricane Katrina”</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p58: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4" name="Google Shape;1194;p58: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sng" cap="none" strike="noStrike">
                <a:solidFill>
                  <a:schemeClr val="dk1"/>
                </a:solidFill>
                <a:latin typeface="Calibri"/>
                <a:ea typeface="Calibri"/>
                <a:cs typeface="Calibri"/>
                <a:sym typeface="Calibri"/>
              </a:rPr>
              <a:t>1:50-2:45pm: Racial Equity in Arts Funding</a:t>
            </a:r>
            <a:r>
              <a:rPr b="0" i="0" lang="en-US" sz="1200" u="none" cap="none" strike="noStrike">
                <a:solidFill>
                  <a:schemeClr val="dk1"/>
                </a:solidFill>
                <a:latin typeface="Calibri"/>
                <a:ea typeface="Calibri"/>
                <a:cs typeface="Calibri"/>
                <a:sym typeface="Calibri"/>
              </a:rPr>
              <a:t> – </a:t>
            </a:r>
            <a:r>
              <a:rPr b="1" i="0" lang="en-US" sz="1200" u="none" cap="none" strike="noStrike">
                <a:solidFill>
                  <a:schemeClr val="dk1"/>
                </a:solidFill>
                <a:latin typeface="Calibri"/>
                <a:ea typeface="Calibri"/>
                <a:cs typeface="Calibri"/>
                <a:sym typeface="Calibri"/>
              </a:rPr>
              <a:t>SHERYLYNN</a:t>
            </a:r>
            <a:endParaRPr b="1">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lang="en-US"/>
              <a:t>We regularly see bias in media/daily language. See example of implicit bias language in news posts. (remember jonny to grab other associated press image for future)</a:t>
            </a:r>
            <a:endParaRPr/>
          </a:p>
          <a:p>
            <a:pPr indent="-171450" lvl="0" marL="171450" marR="0" rtl="0" algn="l">
              <a:lnSpc>
                <a:spcPct val="100000"/>
              </a:lnSpc>
              <a:spcBef>
                <a:spcPts val="0"/>
              </a:spcBef>
              <a:spcAft>
                <a:spcPts val="0"/>
              </a:spcAft>
              <a:buClr>
                <a:srgbClr val="000000"/>
              </a:buClr>
              <a:buSzPts val="1400"/>
              <a:buFont typeface="Arial"/>
              <a:buChar char="•"/>
            </a:pPr>
            <a:r>
              <a:rPr lang="en-US"/>
              <a:t>What comes up for you? </a:t>
            </a:r>
            <a:endParaRPr/>
          </a:p>
          <a:p>
            <a:pPr indent="-171450" lvl="0" marL="171450" marR="0" rtl="0" algn="l">
              <a:lnSpc>
                <a:spcPct val="100000"/>
              </a:lnSpc>
              <a:spcBef>
                <a:spcPts val="0"/>
              </a:spcBef>
              <a:spcAft>
                <a:spcPts val="0"/>
              </a:spcAft>
              <a:buClr>
                <a:srgbClr val="000000"/>
              </a:buClr>
              <a:buSzPts val="1400"/>
              <a:buFont typeface="Arial"/>
              <a:buChar char="•"/>
            </a:pPr>
            <a:r>
              <a:rPr lang="en-US"/>
              <a:t>How might we correct/interrupt this bias?</a:t>
            </a:r>
            <a:endParaRPr/>
          </a:p>
          <a:p>
            <a:pPr indent="0" lvl="0" marL="0" marR="0" rtl="0" algn="l">
              <a:lnSpc>
                <a:spcPct val="100000"/>
              </a:lnSpc>
              <a:spcBef>
                <a:spcPts val="0"/>
              </a:spcBef>
              <a:spcAft>
                <a:spcPts val="0"/>
              </a:spcAft>
              <a:buClr>
                <a:srgbClr val="000000"/>
              </a:buClr>
              <a:buSzPts val="1400"/>
              <a:buFont typeface="Arial"/>
              <a:buNone/>
            </a:pPr>
            <a:r>
              <a:t/>
            </a:r>
            <a:endParaRPr/>
          </a:p>
          <a:p>
            <a:pPr indent="0" lvl="1" marL="457200" rtl="0" algn="l">
              <a:lnSpc>
                <a:spcPct val="100000"/>
              </a:lnSpc>
              <a:spcBef>
                <a:spcPts val="0"/>
              </a:spcBef>
              <a:spcAft>
                <a:spcPts val="0"/>
              </a:spcAft>
              <a:buSzPts val="1400"/>
              <a:buNone/>
            </a:pPr>
            <a:r>
              <a:rPr lang="en-US"/>
              <a:t>Post Hurricane Katrina media coverage provides a particularly stark example in which the Black/ White frame reinforces implicit bias that pits Black against White to the detriment of building unity and community in a time of collective need. Yahoo News published two similar photographs on the same day, using racialized terms to describe the images:</a:t>
            </a:r>
            <a:endParaRPr/>
          </a:p>
          <a:p>
            <a:pPr indent="0" lvl="1" marL="457200" rtl="0" algn="l">
              <a:lnSpc>
                <a:spcPct val="100000"/>
              </a:lnSpc>
              <a:spcBef>
                <a:spcPts val="0"/>
              </a:spcBef>
              <a:spcAft>
                <a:spcPts val="0"/>
              </a:spcAft>
              <a:buSzPts val="1400"/>
              <a:buNone/>
            </a:pPr>
            <a:r>
              <a:t/>
            </a:r>
            <a:endParaRPr/>
          </a:p>
          <a:p>
            <a:pPr indent="-228567" lvl="1" marL="685767" rtl="0" algn="l">
              <a:lnSpc>
                <a:spcPct val="100000"/>
              </a:lnSpc>
              <a:spcBef>
                <a:spcPts val="0"/>
              </a:spcBef>
              <a:spcAft>
                <a:spcPts val="0"/>
              </a:spcAft>
              <a:buSzPts val="1400"/>
              <a:buAutoNum type="alphaUcPeriod"/>
            </a:pPr>
            <a:r>
              <a:rPr lang="en-US"/>
              <a:t>“A young [Black] man walks through chest deep flood after looting a grocery store in New Orleans” </a:t>
            </a:r>
            <a:endParaRPr/>
          </a:p>
          <a:p>
            <a:pPr indent="-228567" lvl="1" marL="685767" rtl="0" algn="l">
              <a:lnSpc>
                <a:spcPct val="100000"/>
              </a:lnSpc>
              <a:spcBef>
                <a:spcPts val="0"/>
              </a:spcBef>
              <a:spcAft>
                <a:spcPts val="0"/>
              </a:spcAft>
              <a:buSzPts val="1400"/>
              <a:buAutoNum type="alphaUcPeriod"/>
            </a:pPr>
            <a:r>
              <a:rPr lang="en-US"/>
              <a:t>“Two [White] residents wade through chest-deep water after finding bread and soda from a local grocery store after Hurricane Katrina”</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174f5b68ac9_0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2" name="Google Shape;1202;g174f5b68ac9_0_0: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228567" lvl="0" marL="457132" rtl="0" algn="l">
              <a:lnSpc>
                <a:spcPct val="100000"/>
              </a:lnSpc>
              <a:spcBef>
                <a:spcPts val="0"/>
              </a:spcBef>
              <a:spcAft>
                <a:spcPts val="0"/>
              </a:spcAft>
              <a:buSzPts val="1400"/>
              <a:buNone/>
            </a:pPr>
            <a:r>
              <a:rPr lang="en-US" u="sng">
                <a:solidFill>
                  <a:schemeClr val="hlink"/>
                </a:solidFill>
                <a:hlinkClick r:id="rId2"/>
              </a:rPr>
              <a:t>https://docs.google.com/document/d/1vulMhCJprHV0Ctcz9kJfemkzyX-4asjL/edit?usp=sharing&amp;ouid=110332262343343488709&amp;rtpof=true&amp;sd=true</a:t>
            </a:r>
            <a:endParaRPr/>
          </a:p>
          <a:p>
            <a:pPr indent="-228567" lvl="0" marL="457132" rtl="0" algn="l">
              <a:lnSpc>
                <a:spcPct val="100000"/>
              </a:lnSpc>
              <a:spcBef>
                <a:spcPts val="0"/>
              </a:spcBef>
              <a:spcAft>
                <a:spcPts val="0"/>
              </a:spcAft>
              <a:buSzPts val="1400"/>
              <a:buNone/>
            </a:pPr>
            <a:r>
              <a:rPr lang="en-US"/>
              <a:t>Sherylynn introduces; Nadia handles breakouts; Afterward Nadia debriefs </a:t>
            </a:r>
            <a:endParaRPr/>
          </a:p>
        </p:txBody>
      </p:sp>
      <p:sp>
        <p:nvSpPr>
          <p:cNvPr id="1203" name="Google Shape;1203;g174f5b68ac9_0_0: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23b06d801d3_0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0" name="Google Shape;1210;g23b06d801d3_0_0:notes"/>
          <p:cNvSpPr txBox="1"/>
          <p:nvPr>
            <p:ph idx="1" type="body"/>
          </p:nvPr>
        </p:nvSpPr>
        <p:spPr>
          <a:xfrm>
            <a:off x="701675" y="4473575"/>
            <a:ext cx="5607000" cy="3660900"/>
          </a:xfrm>
          <a:prstGeom prst="rect">
            <a:avLst/>
          </a:prstGeom>
          <a:noFill/>
          <a:ln>
            <a:noFill/>
          </a:ln>
        </p:spPr>
        <p:txBody>
          <a:bodyPr anchorCtr="0" anchor="t" bIns="45675" lIns="91400" spcFirstLastPara="1" rIns="91400" wrap="square" tIns="45675">
            <a:noAutofit/>
          </a:bodyPr>
          <a:lstStyle/>
          <a:p>
            <a:pPr indent="-228567" lvl="0" marL="457132" rtl="0" algn="l">
              <a:lnSpc>
                <a:spcPct val="100000"/>
              </a:lnSpc>
              <a:spcBef>
                <a:spcPts val="0"/>
              </a:spcBef>
              <a:spcAft>
                <a:spcPts val="0"/>
              </a:spcAft>
              <a:buSzPts val="1400"/>
              <a:buNone/>
            </a:pPr>
            <a:r>
              <a:rPr lang="en-US" u="sng">
                <a:solidFill>
                  <a:schemeClr val="hlink"/>
                </a:solidFill>
                <a:hlinkClick r:id="rId2"/>
              </a:rPr>
              <a:t>https://docs.google.com/document/d/1vulMhCJprHV0Ctcz9kJfemkzyX-4asjL/edit?usp=sharing&amp;ouid=110332262343343488709&amp;rtpof=true&amp;sd=true</a:t>
            </a:r>
            <a:endParaRPr/>
          </a:p>
          <a:p>
            <a:pPr indent="-228567" lvl="0" marL="457132" rtl="0" algn="l">
              <a:lnSpc>
                <a:spcPct val="100000"/>
              </a:lnSpc>
              <a:spcBef>
                <a:spcPts val="0"/>
              </a:spcBef>
              <a:spcAft>
                <a:spcPts val="0"/>
              </a:spcAft>
              <a:buSzPts val="1400"/>
              <a:buNone/>
            </a:pPr>
            <a:r>
              <a:rPr lang="en-US"/>
              <a:t>Sherylynn introduces; Nadia handles breakouts; Afterward Nadia debriefs </a:t>
            </a:r>
            <a:endParaRPr/>
          </a:p>
        </p:txBody>
      </p:sp>
      <p:sp>
        <p:nvSpPr>
          <p:cNvPr id="1211" name="Google Shape;1211;g23b06d801d3_0_0:notes"/>
          <p:cNvSpPr txBox="1"/>
          <p:nvPr>
            <p:ph idx="12" type="sldNum"/>
          </p:nvPr>
        </p:nvSpPr>
        <p:spPr>
          <a:xfrm>
            <a:off x="3970338" y="8829676"/>
            <a:ext cx="3038400" cy="466800"/>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p90: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8" name="Google Shape;1218;p90:notes"/>
          <p:cNvSpPr txBox="1"/>
          <p:nvPr>
            <p:ph idx="1" type="body"/>
          </p:nvPr>
        </p:nvSpPr>
        <p:spPr>
          <a:xfrm>
            <a:off x="701041" y="4415790"/>
            <a:ext cx="5608200" cy="4183500"/>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Eddie</a:t>
            </a:r>
            <a:endParaRPr/>
          </a:p>
          <a:p>
            <a:pPr indent="0" lvl="0" marL="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Start to think about working collectively, </a:t>
            </a:r>
            <a:endParaRPr/>
          </a:p>
          <a:p>
            <a:pPr indent="0" lvl="0" marL="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GIA's racial equity research to review prior to next module </a:t>
            </a:r>
            <a:r>
              <a:rPr lang="en-US" u="sng">
                <a:solidFill>
                  <a:schemeClr val="hlink"/>
                </a:solidFill>
                <a:hlinkClick r:id="rId2"/>
              </a:rPr>
              <a:t>Grantmakers in the Arts Racial Equity Case Studies (2017) (giarts.org)</a:t>
            </a:r>
            <a:endParaRPr u="none"/>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2" name="Shape 1222"/>
        <p:cNvGrpSpPr/>
        <p:nvPr/>
      </p:nvGrpSpPr>
      <p:grpSpPr>
        <a:xfrm>
          <a:off x="0" y="0"/>
          <a:ext cx="0" cy="0"/>
          <a:chOff x="0" y="0"/>
          <a:chExt cx="0" cy="0"/>
        </a:xfrm>
      </p:grpSpPr>
      <p:sp>
        <p:nvSpPr>
          <p:cNvPr id="1223" name="Google Shape;1223;p9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4" name="Google Shape;1224;p91: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b="1" lang="en-US"/>
              <a:t>Assignments in advance of participation: </a:t>
            </a:r>
            <a:endParaRPr/>
          </a:p>
          <a:p>
            <a:pPr indent="0" lvl="0" marL="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None/>
            </a:pPr>
            <a:r>
              <a:rPr b="1" lang="en-US" u="sng"/>
              <a:t>Watch the August 2018 Race Forward webinar on race on GIA’s website</a:t>
            </a:r>
            <a:endParaRPr/>
          </a:p>
          <a:p>
            <a:pPr indent="0" lvl="0" marL="0" rtl="0" algn="l">
              <a:lnSpc>
                <a:spcPct val="100000"/>
              </a:lnSpc>
              <a:spcBef>
                <a:spcPts val="0"/>
              </a:spcBef>
              <a:spcAft>
                <a:spcPts val="0"/>
              </a:spcAft>
              <a:buSzPts val="1400"/>
              <a:buNone/>
            </a:pPr>
            <a:r>
              <a:rPr lang="en-US"/>
              <a:t>Consider a possible vision of racial equity that could be manifest in your organization or entity in 25 years and bring to the workshop</a:t>
            </a:r>
            <a:endParaRPr/>
          </a:p>
          <a:p>
            <a:pPr indent="0" lvl="0" marL="0" rtl="0" algn="l">
              <a:lnSpc>
                <a:spcPct val="100000"/>
              </a:lnSpc>
              <a:spcBef>
                <a:spcPts val="0"/>
              </a:spcBef>
              <a:spcAft>
                <a:spcPts val="0"/>
              </a:spcAft>
              <a:buSzPts val="1400"/>
              <a:buNone/>
            </a:pPr>
            <a:r>
              <a:rPr lang="en-US"/>
              <a:t>Consider the challenges you’ve experienced related to racial equity in your organization or agency </a:t>
            </a:r>
            <a:endParaRPr/>
          </a:p>
          <a:p>
            <a:pPr indent="0" lvl="0" marL="0" rtl="0" algn="l">
              <a:lnSpc>
                <a:spcPct val="100000"/>
              </a:lnSpc>
              <a:spcBef>
                <a:spcPts val="0"/>
              </a:spcBef>
              <a:spcAft>
                <a:spcPts val="0"/>
              </a:spcAft>
              <a:buSzPts val="1400"/>
              <a:buNone/>
            </a:pPr>
            <a:r>
              <a:rPr lang="en-US"/>
              <a:t>Consider</a:t>
            </a:r>
            <a:r>
              <a:rPr lang="en-US" u="sng"/>
              <a:t> efforts or interventions</a:t>
            </a:r>
            <a:r>
              <a:rPr lang="en-US" strike="sngStrike"/>
              <a:t> solutions</a:t>
            </a:r>
            <a:r>
              <a:rPr lang="en-US"/>
              <a:t>  to these kinds of challenges you have executed, experienced, observed or heard of </a:t>
            </a:r>
            <a:endParaRPr/>
          </a:p>
          <a:p>
            <a:pPr indent="0" lvl="0" marL="0" rtl="0" algn="l">
              <a:lnSpc>
                <a:spcPct val="100000"/>
              </a:lnSpc>
              <a:spcBef>
                <a:spcPts val="0"/>
              </a:spcBef>
              <a:spcAft>
                <a:spcPts val="0"/>
              </a:spcAft>
              <a:buSzPts val="1400"/>
              <a:buNone/>
            </a:pPr>
            <a:r>
              <a:rPr lang="en-US" u="sng"/>
              <a:t>Questions to share while they watch the webinar: </a:t>
            </a:r>
            <a:endParaRPr/>
          </a:p>
          <a:p>
            <a:pPr indent="0" lvl="1" marL="457133" rtl="0" algn="l">
              <a:lnSpc>
                <a:spcPct val="100000"/>
              </a:lnSpc>
              <a:spcBef>
                <a:spcPts val="0"/>
              </a:spcBef>
              <a:spcAft>
                <a:spcPts val="0"/>
              </a:spcAft>
              <a:buSzPts val="1400"/>
              <a:buNone/>
            </a:pPr>
            <a:r>
              <a:rPr lang="en-US" u="sng"/>
              <a:t>How does your organization or agency contribute to a culture of silence?</a:t>
            </a:r>
            <a:endParaRPr/>
          </a:p>
          <a:p>
            <a:pPr indent="0" lvl="1" marL="457133" rtl="0" algn="l">
              <a:lnSpc>
                <a:spcPct val="100000"/>
              </a:lnSpc>
              <a:spcBef>
                <a:spcPts val="0"/>
              </a:spcBef>
              <a:spcAft>
                <a:spcPts val="0"/>
              </a:spcAft>
              <a:buSzPts val="1400"/>
              <a:buNone/>
            </a:pPr>
            <a:r>
              <a:rPr lang="en-US" u="sng"/>
              <a:t>Interrupt a culture of silence?</a:t>
            </a:r>
            <a:endParaRPr/>
          </a:p>
          <a:p>
            <a:pPr indent="0" lvl="1" marL="457133" rtl="0" algn="l">
              <a:lnSpc>
                <a:spcPct val="100000"/>
              </a:lnSpc>
              <a:spcBef>
                <a:spcPts val="0"/>
              </a:spcBef>
              <a:spcAft>
                <a:spcPts val="0"/>
              </a:spcAft>
              <a:buSzPts val="1400"/>
              <a:buNone/>
            </a:pPr>
            <a:r>
              <a:rPr lang="en-US" u="sng"/>
              <a:t>What are some examples of organizational strategies (communications, external engagement etc) you’re currently using to interrupt a culture a of silence ?</a:t>
            </a:r>
            <a:endParaRPr/>
          </a:p>
          <a:p>
            <a:pPr indent="0" lvl="0" marL="0" rtl="0" algn="l">
              <a:lnSpc>
                <a:spcPct val="100000"/>
              </a:lnSpc>
              <a:spcBef>
                <a:spcPts val="0"/>
              </a:spcBef>
              <a:spcAft>
                <a:spcPts val="0"/>
              </a:spcAft>
              <a:buSzPts val="1400"/>
              <a:buNone/>
            </a:pPr>
            <a:r>
              <a:rPr lang="en-US"/>
              <a:t> </a:t>
            </a:r>
            <a:endParaRPr/>
          </a:p>
          <a:p>
            <a:pPr indent="0" lvl="0" marL="0" marR="0" rtl="0" algn="l">
              <a:lnSpc>
                <a:spcPct val="100000"/>
              </a:lnSpc>
              <a:spcBef>
                <a:spcPts val="0"/>
              </a:spcBef>
              <a:spcAft>
                <a:spcPts val="0"/>
              </a:spcAft>
              <a:buClr>
                <a:srgbClr val="000000"/>
              </a:buClr>
              <a:buSzPts val="1400"/>
              <a:buFont typeface="Arial"/>
              <a:buNone/>
            </a:pPr>
            <a:r>
              <a:rPr b="1" lang="en-US" u="sng"/>
              <a:t>8:30: Food and coffee</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en-US"/>
              <a:t>Day 1: 9am – 5:30pm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9:00 – 9:10:</a:t>
            </a:r>
            <a:r>
              <a:rPr b="1" lang="en-US"/>
              <a:t> Welcome from hosts and facilitator introductions</a:t>
            </a:r>
            <a:endParaRPr/>
          </a:p>
          <a:p>
            <a:pPr indent="0" lvl="0" marL="0" rtl="0" algn="l">
              <a:lnSpc>
                <a:spcPct val="100000"/>
              </a:lnSpc>
              <a:spcBef>
                <a:spcPts val="0"/>
              </a:spcBef>
              <a:spcAft>
                <a:spcPts val="0"/>
              </a:spcAft>
              <a:buSzPts val="1400"/>
              <a:buNone/>
            </a:pPr>
            <a:r>
              <a:rPr b="0" lang="en-US"/>
              <a:t>9:15 – 9:25: </a:t>
            </a:r>
            <a:r>
              <a:rPr b="1" lang="en-US"/>
              <a:t>Participant intros with “story huddle”</a:t>
            </a:r>
            <a:endParaRPr/>
          </a:p>
          <a:p>
            <a:pPr indent="0" lvl="0" marL="0" rtl="0" algn="l">
              <a:lnSpc>
                <a:spcPct val="100000"/>
              </a:lnSpc>
              <a:spcBef>
                <a:spcPts val="0"/>
              </a:spcBef>
              <a:spcAft>
                <a:spcPts val="0"/>
              </a:spcAft>
              <a:buSzPts val="1400"/>
              <a:buNone/>
            </a:pPr>
            <a:r>
              <a:rPr lang="en-US"/>
              <a:t>9:25 – 9:27:</a:t>
            </a:r>
            <a:r>
              <a:rPr b="1" lang="en-US"/>
              <a:t> Overview and goals</a:t>
            </a:r>
            <a:endParaRPr/>
          </a:p>
          <a:p>
            <a:pPr indent="0" lvl="0" marL="0" marR="0" rtl="0" algn="l">
              <a:lnSpc>
                <a:spcPct val="100000"/>
              </a:lnSpc>
              <a:spcBef>
                <a:spcPts val="0"/>
              </a:spcBef>
              <a:spcAft>
                <a:spcPts val="0"/>
              </a:spcAft>
              <a:buClr>
                <a:srgbClr val="000000"/>
              </a:buClr>
              <a:buSzPts val="1400"/>
              <a:buFont typeface="Arial"/>
              <a:buNone/>
            </a:pPr>
            <a:r>
              <a:rPr lang="en-US"/>
              <a:t>9:27 – 9:35:</a:t>
            </a:r>
            <a:r>
              <a:rPr b="1" lang="en-US"/>
              <a:t> Community agreements</a:t>
            </a:r>
            <a:endParaRPr/>
          </a:p>
          <a:p>
            <a:pPr indent="0" lvl="0" marL="0" marR="0" rtl="0" algn="l">
              <a:lnSpc>
                <a:spcPct val="100000"/>
              </a:lnSpc>
              <a:spcBef>
                <a:spcPts val="0"/>
              </a:spcBef>
              <a:spcAft>
                <a:spcPts val="0"/>
              </a:spcAft>
              <a:buClr>
                <a:srgbClr val="000000"/>
              </a:buClr>
              <a:buSzPts val="1400"/>
              <a:buFont typeface="Arial"/>
              <a:buNone/>
            </a:pPr>
            <a:r>
              <a:rPr lang="en-US"/>
              <a:t>9:35 – 9:40:</a:t>
            </a:r>
            <a:r>
              <a:rPr b="1" lang="en-US"/>
              <a:t> Overview of day</a:t>
            </a:r>
            <a:endParaRPr/>
          </a:p>
          <a:p>
            <a:pPr indent="0" lvl="0" marL="0" marR="0" rtl="0" algn="l">
              <a:lnSpc>
                <a:spcPct val="100000"/>
              </a:lnSpc>
              <a:spcBef>
                <a:spcPts val="0"/>
              </a:spcBef>
              <a:spcAft>
                <a:spcPts val="0"/>
              </a:spcAft>
              <a:buClr>
                <a:srgbClr val="000000"/>
              </a:buClr>
              <a:buSzPts val="1400"/>
              <a:buFont typeface="Arial"/>
              <a:buNone/>
            </a:pPr>
            <a:r>
              <a:rPr lang="en-US"/>
              <a:t>9:40 – 9:55:</a:t>
            </a:r>
            <a:r>
              <a:rPr b="1" lang="en-US"/>
              <a:t> Questions and observations on the webinar</a:t>
            </a:r>
            <a:endParaRPr b="1" u="sng"/>
          </a:p>
          <a:p>
            <a:pPr indent="0" lvl="0" marL="0" marR="0" rtl="0" algn="l">
              <a:lnSpc>
                <a:spcPct val="100000"/>
              </a:lnSpc>
              <a:spcBef>
                <a:spcPts val="0"/>
              </a:spcBef>
              <a:spcAft>
                <a:spcPts val="0"/>
              </a:spcAft>
              <a:buClr>
                <a:srgbClr val="000000"/>
              </a:buClr>
              <a:buSzPts val="1400"/>
              <a:buFont typeface="Arial"/>
              <a:buNone/>
            </a:pPr>
            <a:r>
              <a:t/>
            </a:r>
            <a:endParaRPr b="1" u="sng"/>
          </a:p>
          <a:p>
            <a:pPr indent="0" lvl="0" marL="0" marR="0" rtl="0" algn="l">
              <a:lnSpc>
                <a:spcPct val="100000"/>
              </a:lnSpc>
              <a:spcBef>
                <a:spcPts val="0"/>
              </a:spcBef>
              <a:spcAft>
                <a:spcPts val="0"/>
              </a:spcAft>
              <a:buClr>
                <a:srgbClr val="000000"/>
              </a:buClr>
              <a:buSzPts val="1400"/>
              <a:buFont typeface="Arial"/>
              <a:buNone/>
            </a:pPr>
            <a:r>
              <a:t/>
            </a:r>
            <a:endParaRPr b="1" u="sng"/>
          </a:p>
          <a:p>
            <a:pPr indent="0" lvl="0" marL="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None/>
            </a:pPr>
            <a:r>
              <a:rPr b="1" lang="en-US" u="sng"/>
              <a:t>Welcomes from: Eddie from GIA, local funders and RF</a:t>
            </a:r>
            <a:endParaRPr u="none" strike="noStrike"/>
          </a:p>
          <a:p>
            <a:pPr indent="0" lvl="0" marL="0" rtl="0" algn="l">
              <a:lnSpc>
                <a:spcPct val="100000"/>
              </a:lnSpc>
              <a:spcBef>
                <a:spcPts val="0"/>
              </a:spcBef>
              <a:spcAft>
                <a:spcPts val="0"/>
              </a:spcAft>
              <a:buSzPts val="1400"/>
              <a:buNone/>
            </a:pPr>
            <a:r>
              <a:rPr lang="en-US"/>
              <a:t>Understand key concepts related to structural racism.</a:t>
            </a:r>
            <a:endParaRPr/>
          </a:p>
          <a:p>
            <a:pPr indent="0" lvl="0" marL="0" rtl="0" algn="l">
              <a:lnSpc>
                <a:spcPct val="100000"/>
              </a:lnSpc>
              <a:spcBef>
                <a:spcPts val="0"/>
              </a:spcBef>
              <a:spcAft>
                <a:spcPts val="0"/>
              </a:spcAft>
              <a:buSzPts val="1400"/>
              <a:buNone/>
            </a:pPr>
            <a:r>
              <a:rPr lang="en-US"/>
              <a:t>Explore the expression of structural racism in the arts sector.</a:t>
            </a:r>
            <a:endParaRPr/>
          </a:p>
          <a:p>
            <a:pPr indent="0" lvl="0" marL="0" rtl="0" algn="l">
              <a:lnSpc>
                <a:spcPct val="100000"/>
              </a:lnSpc>
              <a:spcBef>
                <a:spcPts val="0"/>
              </a:spcBef>
              <a:spcAft>
                <a:spcPts val="0"/>
              </a:spcAft>
              <a:buSzPts val="1400"/>
              <a:buNone/>
            </a:pPr>
            <a:r>
              <a:rPr lang="en-US"/>
              <a:t>Identify opportunities for further learning and action to </a:t>
            </a:r>
            <a:r>
              <a:rPr lang="en-US" u="none" strike="noStrike"/>
              <a:t>address structural and institutional </a:t>
            </a:r>
            <a:r>
              <a:rPr lang="en-US"/>
              <a:t>racism in your organization or agency.</a:t>
            </a:r>
            <a:endParaRPr/>
          </a:p>
          <a:p>
            <a:pPr indent="0" lvl="0" marL="0" rtl="0" algn="l">
              <a:lnSpc>
                <a:spcPct val="100000"/>
              </a:lnSpc>
              <a:spcBef>
                <a:spcPts val="0"/>
              </a:spcBef>
              <a:spcAft>
                <a:spcPts val="0"/>
              </a:spcAft>
              <a:buSzPts val="1400"/>
              <a:buNone/>
            </a:pPr>
            <a:r>
              <a:rPr lang="en-US"/>
              <a:t>Explore how arts funders can shift resources or find new resources to support artists of </a:t>
            </a:r>
            <a:r>
              <a:rPr lang="en-US" u="none"/>
              <a:t>color/African, Latinx, Asian, </a:t>
            </a:r>
            <a:r>
              <a:rPr lang="en-US"/>
              <a:t>Arab and Native American (ALAANA) artists and arts organizations </a:t>
            </a:r>
            <a:r>
              <a:rPr i="1" lang="en-US"/>
              <a:t>of</a:t>
            </a:r>
            <a:r>
              <a:rPr lang="en-US"/>
              <a:t> people and communities of color. </a:t>
            </a:r>
            <a:endParaRPr/>
          </a:p>
          <a:p>
            <a:pPr indent="0" lvl="0" marL="0" rtl="0" algn="l">
              <a:lnSpc>
                <a:spcPct val="100000"/>
              </a:lnSpc>
              <a:spcBef>
                <a:spcPts val="0"/>
              </a:spcBef>
              <a:spcAft>
                <a:spcPts val="0"/>
              </a:spcAft>
              <a:buSzPts val="1400"/>
              <a:buNone/>
            </a:pPr>
            <a:r>
              <a:rPr lang="en-US"/>
              <a:t>Interventions or strategies, rather than solutions?</a:t>
            </a:r>
            <a:endParaRPr/>
          </a:p>
          <a:p>
            <a:pPr indent="0" lvl="0" marL="0" rtl="0" algn="l">
              <a:lnSpc>
                <a:spcPct val="100000"/>
              </a:lnSpc>
              <a:spcBef>
                <a:spcPts val="0"/>
              </a:spcBef>
              <a:spcAft>
                <a:spcPts val="0"/>
              </a:spcAft>
              <a:buSzPts val="1400"/>
              <a:buNone/>
            </a:pPr>
            <a:r>
              <a:rPr lang="en-US"/>
              <a:t>Option to have informal drinks and mingling instead</a:t>
            </a:r>
            <a:endParaRPr/>
          </a:p>
          <a:p>
            <a:pPr indent="0" lvl="0" marL="0" rtl="0" algn="l">
              <a:lnSpc>
                <a:spcPct val="100000"/>
              </a:lnSpc>
              <a:spcBef>
                <a:spcPts val="0"/>
              </a:spcBef>
              <a:spcAft>
                <a:spcPts val="0"/>
              </a:spcAft>
              <a:buSzPts val="1400"/>
              <a:buNone/>
            </a:pPr>
            <a:r>
              <a:t/>
            </a:r>
            <a:endParaRPr/>
          </a:p>
        </p:txBody>
      </p:sp>
      <p:sp>
        <p:nvSpPr>
          <p:cNvPr id="1225" name="Google Shape;1225;p91: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9" name="Shape 1229"/>
        <p:cNvGrpSpPr/>
        <p:nvPr/>
      </p:nvGrpSpPr>
      <p:grpSpPr>
        <a:xfrm>
          <a:off x="0" y="0"/>
          <a:ext cx="0" cy="0"/>
          <a:chOff x="0" y="0"/>
          <a:chExt cx="0" cy="0"/>
        </a:xfrm>
      </p:grpSpPr>
      <p:sp>
        <p:nvSpPr>
          <p:cNvPr id="1230" name="Google Shape;1230;p92: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31" name="Google Shape;1231;p92: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342900" lvl="0" marL="342900" marR="0" rtl="0" algn="l">
              <a:lnSpc>
                <a:spcPct val="100000"/>
              </a:lnSpc>
              <a:spcBef>
                <a:spcPts val="0"/>
              </a:spcBef>
              <a:spcAft>
                <a:spcPts val="0"/>
              </a:spcAft>
              <a:buSzPts val="1400"/>
              <a:buNone/>
            </a:pPr>
            <a:r>
              <a:rPr b="1" lang="en-US" sz="1800">
                <a:latin typeface="Arial"/>
                <a:ea typeface="Arial"/>
                <a:cs typeface="Arial"/>
                <a:sym typeface="Arial"/>
              </a:rPr>
              <a:t>Introduction: 30 minutes (12 – 12:30): 		</a:t>
            </a:r>
            <a:endParaRPr sz="1800">
              <a:latin typeface="Calibri"/>
              <a:ea typeface="Calibri"/>
              <a:cs typeface="Calibri"/>
              <a:sym typeface="Calibri"/>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Welcome, intro facilitators + presenters, land acknowledgement (Share link: To learn more about Native land, https://native-land.ca/), community accountability (3 minutes): Eddie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Jam Board/Break out Groups: Introductory activity/Getting to know each other in small break-outs: (15 minutes): Cardozie</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&amp; goals (3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Group agreements (5 minutes): Nadia </a:t>
            </a:r>
            <a:endParaRPr sz="1800">
              <a:latin typeface="Cambria"/>
              <a:ea typeface="Cambria"/>
              <a:cs typeface="Cambria"/>
              <a:sym typeface="Cambria"/>
            </a:endParaRPr>
          </a:p>
          <a:p>
            <a:pPr indent="-342900" lvl="0" marL="342900" marR="0" rtl="0" algn="l">
              <a:lnSpc>
                <a:spcPct val="107000"/>
              </a:lnSpc>
              <a:spcBef>
                <a:spcPts val="0"/>
              </a:spcBef>
              <a:spcAft>
                <a:spcPts val="0"/>
              </a:spcAft>
              <a:buSzPts val="1400"/>
              <a:buFont typeface="Noto Sans Symbols"/>
              <a:buChar char="∙"/>
            </a:pPr>
            <a:r>
              <a:rPr lang="en-US" sz="1800">
                <a:latin typeface="Arial"/>
                <a:ea typeface="Arial"/>
                <a:cs typeface="Arial"/>
                <a:sym typeface="Arial"/>
              </a:rPr>
              <a:t>Screen share: Overview of the day (3 minutes): Nadia </a:t>
            </a:r>
            <a:endParaRPr sz="1800">
              <a:latin typeface="Cambria"/>
              <a:ea typeface="Cambria"/>
              <a:cs typeface="Cambria"/>
              <a:sym typeface="Cambria"/>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232" name="Google Shape;1232;p92: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9: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11" name="Google Shape;511;p9: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NADIA: OVERVIEW and GOALS of workshop</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512" name="Google Shape;512;p9: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p9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0" name="Google Shape;1240;p93: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Eddie </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GIA is headquartered on the unceded land of the Lenape and Wappinger peoples.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We ask you to join in acknowledging the Lenape and Wappinger communities, their elders both past and present, as well as future generations. </a:t>
            </a:r>
            <a:endParaRPr>
              <a:latin typeface="Calibri"/>
              <a:ea typeface="Calibri"/>
              <a:cs typeface="Calibri"/>
              <a:sym typeface="Calibri"/>
            </a:endParaRPr>
          </a:p>
          <a:p>
            <a:pPr indent="-228600" lvl="0" marL="457200" marR="0" rtl="0" algn="l">
              <a:lnSpc>
                <a:spcPct val="107000"/>
              </a:lnSpc>
              <a:spcBef>
                <a:spcPts val="0"/>
              </a:spcBef>
              <a:spcAft>
                <a:spcPts val="0"/>
              </a:spcAft>
              <a:buSzPts val="1400"/>
              <a:buNone/>
            </a:pPr>
            <a:r>
              <a:rPr lang="en-US">
                <a:solidFill>
                  <a:srgbClr val="000000"/>
                </a:solidFill>
                <a:latin typeface="Calibri"/>
                <a:ea typeface="Calibri"/>
                <a:cs typeface="Calibri"/>
                <a:sym typeface="Calibri"/>
              </a:rPr>
              <a:t>This acknowledgement demonstrates a commitment to beginning the process of working to dismantle the ongoing legacies of settler colonialism.</a:t>
            </a:r>
            <a:endParaRPr>
              <a:latin typeface="Calibri"/>
              <a:ea typeface="Calibri"/>
              <a:cs typeface="Calibri"/>
              <a:sym typeface="Calibri"/>
            </a:endParaRPr>
          </a:p>
          <a:p>
            <a:pPr indent="0" lvl="0" marL="0" marR="0" rtl="0" algn="l">
              <a:lnSpc>
                <a:spcPct val="100000"/>
              </a:lnSpc>
              <a:spcBef>
                <a:spcPts val="800"/>
              </a:spcBef>
              <a:spcAft>
                <a:spcPts val="0"/>
              </a:spcAft>
              <a:buClr>
                <a:srgbClr val="000000"/>
              </a:buClr>
              <a:buSzPts val="14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241" name="Google Shape;1241;p93: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6" name="Shape 1246"/>
        <p:cNvGrpSpPr/>
        <p:nvPr/>
      </p:nvGrpSpPr>
      <p:grpSpPr>
        <a:xfrm>
          <a:off x="0" y="0"/>
          <a:ext cx="0" cy="0"/>
          <a:chOff x="0" y="0"/>
          <a:chExt cx="0" cy="0"/>
        </a:xfrm>
      </p:grpSpPr>
      <p:sp>
        <p:nvSpPr>
          <p:cNvPr id="1247" name="Google Shape;1247;p9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8" name="Google Shape;1248;p94:notes"/>
          <p:cNvSpPr txBox="1"/>
          <p:nvPr>
            <p:ph idx="1" type="body"/>
          </p:nvPr>
        </p:nvSpPr>
        <p:spPr>
          <a:xfrm>
            <a:off x="701676" y="4473575"/>
            <a:ext cx="5607050" cy="3660775"/>
          </a:xfrm>
          <a:prstGeom prst="rect">
            <a:avLst/>
          </a:prstGeom>
          <a:noFill/>
          <a:ln>
            <a:noFill/>
          </a:ln>
        </p:spPr>
        <p:txBody>
          <a:bodyPr anchorCtr="0" anchor="t" bIns="45675" lIns="91400" spcFirstLastPara="1" rIns="91400" wrap="square" tIns="45675">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NADIA</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400"/>
              <a:buFont typeface="Arial"/>
              <a:buChar char="•"/>
            </a:pPr>
            <a:r>
              <a:rPr b="0" i="0" lang="en-US" sz="1200" u="none" cap="none" strike="noStrike">
                <a:solidFill>
                  <a:schemeClr val="dk1"/>
                </a:solidFill>
                <a:latin typeface="Calibri"/>
                <a:ea typeface="Calibri"/>
                <a:cs typeface="Calibri"/>
                <a:sym typeface="Calibri"/>
              </a:rPr>
              <a:t>Initial introductions for the room go-around: </a:t>
            </a:r>
            <a:r>
              <a:rPr b="1" i="0" lang="en-US" sz="1200" u="none" cap="none" strike="noStrike">
                <a:solidFill>
                  <a:schemeClr val="dk1"/>
                </a:solidFill>
                <a:latin typeface="Calibri"/>
                <a:ea typeface="Calibri"/>
                <a:cs typeface="Calibri"/>
                <a:sym typeface="Calibri"/>
              </a:rPr>
              <a:t>name</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organization</a:t>
            </a:r>
            <a:r>
              <a:rPr b="0" i="0" lang="en-US" sz="1200" u="none" cap="none" strike="noStrike">
                <a:solidFill>
                  <a:schemeClr val="dk1"/>
                </a:solidFill>
                <a:latin typeface="Calibri"/>
                <a:ea typeface="Calibri"/>
                <a:cs typeface="Calibri"/>
                <a:sym typeface="Calibri"/>
              </a:rPr>
              <a:t>, </a:t>
            </a:r>
            <a:r>
              <a:rPr b="1" i="0" lang="en-US" sz="1200" u="none" cap="none" strike="noStrike">
                <a:solidFill>
                  <a:schemeClr val="dk1"/>
                </a:solidFill>
                <a:latin typeface="Calibri"/>
                <a:ea typeface="Calibri"/>
                <a:cs typeface="Calibri"/>
                <a:sym typeface="Calibri"/>
              </a:rPr>
              <a:t>gender pronouns </a:t>
            </a:r>
            <a:endParaRPr/>
          </a:p>
          <a:p>
            <a:pPr indent="0" lvl="0" marL="0" marR="0" rtl="0" algn="l">
              <a:lnSpc>
                <a:spcPct val="100000"/>
              </a:lnSpc>
              <a:spcBef>
                <a:spcPts val="0"/>
              </a:spcBef>
              <a:spcAft>
                <a:spcPts val="0"/>
              </a:spcAft>
              <a:buClr>
                <a:srgbClr val="000000"/>
              </a:buClr>
              <a:buSzPts val="14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1249" name="Google Shape;1249;p94:notes"/>
          <p:cNvSpPr txBox="1"/>
          <p:nvPr>
            <p:ph idx="12" type="sldNum"/>
          </p:nvPr>
        </p:nvSpPr>
        <p:spPr>
          <a:xfrm>
            <a:off x="3970339" y="8829676"/>
            <a:ext cx="3038475" cy="466725"/>
          </a:xfrm>
          <a:prstGeom prst="rect">
            <a:avLst/>
          </a:prstGeom>
          <a:noFill/>
          <a:ln>
            <a:noFill/>
          </a:ln>
        </p:spPr>
        <p:txBody>
          <a:bodyPr anchorCtr="0" anchor="b" bIns="45675" lIns="91400" spcFirstLastPara="1" rIns="91400" wrap="square" tIns="456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4" name="Shape 1254"/>
        <p:cNvGrpSpPr/>
        <p:nvPr/>
      </p:nvGrpSpPr>
      <p:grpSpPr>
        <a:xfrm>
          <a:off x="0" y="0"/>
          <a:ext cx="0" cy="0"/>
          <a:chOff x="0" y="0"/>
          <a:chExt cx="0" cy="0"/>
        </a:xfrm>
      </p:grpSpPr>
      <p:sp>
        <p:nvSpPr>
          <p:cNvPr id="1255" name="Google Shape;1255;p84: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56" name="Google Shape;1256;p84: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rtl="0" algn="l">
              <a:lnSpc>
                <a:spcPct val="100000"/>
              </a:lnSpc>
              <a:spcBef>
                <a:spcPts val="0"/>
              </a:spcBef>
              <a:spcAft>
                <a:spcPts val="0"/>
              </a:spcAft>
              <a:buSzPts val="1400"/>
              <a:buNone/>
            </a:pPr>
            <a:r>
              <a:rPr lang="en-US"/>
              <a:t>Jonny</a:t>
            </a:r>
            <a:r>
              <a:rPr lang="en-US">
                <a:latin typeface="Calibri"/>
                <a:ea typeface="Calibri"/>
                <a:cs typeface="Calibri"/>
                <a:sym typeface="Calibri"/>
              </a:rPr>
              <a:t> </a:t>
            </a:r>
            <a:endParaRPr>
              <a:latin typeface="Calibri"/>
              <a:ea typeface="Calibri"/>
              <a:cs typeface="Calibri"/>
              <a:sym typeface="Calibri"/>
            </a:endParaRPr>
          </a:p>
        </p:txBody>
      </p:sp>
      <p:sp>
        <p:nvSpPr>
          <p:cNvPr id="1257" name="Google Shape;1257;p84: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g1138a6b0bd6_3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65" name="Google Shape;1265;g1138a6b0bd6_3_0: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114300" rtl="0" algn="l">
              <a:lnSpc>
                <a:spcPct val="90000"/>
              </a:lnSpc>
              <a:spcBef>
                <a:spcPts val="1000"/>
              </a:spcBef>
              <a:spcAft>
                <a:spcPts val="0"/>
              </a:spcAft>
              <a:buSzPts val="4800"/>
              <a:buNone/>
            </a:pPr>
            <a:r>
              <a:rPr lang="en-US" sz="1100"/>
              <a:t>I feel most restored/relaxed in which space?</a:t>
            </a:r>
            <a:endParaRPr sz="1100"/>
          </a:p>
          <a:p>
            <a:pPr indent="0" lvl="0" marL="114300" rtl="0" algn="l">
              <a:lnSpc>
                <a:spcPct val="90000"/>
              </a:lnSpc>
              <a:spcBef>
                <a:spcPts val="1000"/>
              </a:spcBef>
              <a:spcAft>
                <a:spcPts val="0"/>
              </a:spcAft>
              <a:buSzPts val="4800"/>
              <a:buNone/>
            </a:pPr>
            <a:r>
              <a:rPr lang="en-US" sz="1100"/>
              <a:t>MOUNTAIN</a:t>
            </a:r>
            <a:endParaRPr sz="1100"/>
          </a:p>
          <a:p>
            <a:pPr indent="0" lvl="0" marL="114300" rtl="0" algn="l">
              <a:lnSpc>
                <a:spcPct val="90000"/>
              </a:lnSpc>
              <a:spcBef>
                <a:spcPts val="1000"/>
              </a:spcBef>
              <a:spcAft>
                <a:spcPts val="0"/>
              </a:spcAft>
              <a:buSzPts val="4800"/>
              <a:buNone/>
            </a:pPr>
            <a:r>
              <a:rPr lang="en-US" sz="1100"/>
              <a:t>BEACH</a:t>
            </a:r>
            <a:endParaRPr sz="1100"/>
          </a:p>
          <a:p>
            <a:pPr indent="0" lvl="0" marL="114300" rtl="0" algn="l">
              <a:lnSpc>
                <a:spcPct val="90000"/>
              </a:lnSpc>
              <a:spcBef>
                <a:spcPts val="1000"/>
              </a:spcBef>
              <a:spcAft>
                <a:spcPts val="0"/>
              </a:spcAft>
              <a:buSzPts val="4800"/>
              <a:buNone/>
            </a:pPr>
            <a:r>
              <a:rPr lang="en-US" sz="1100"/>
              <a:t>HOME</a:t>
            </a:r>
            <a:endParaRPr sz="1100"/>
          </a:p>
          <a:p>
            <a:pPr indent="0" lvl="0" marL="114300" rtl="0" algn="l">
              <a:lnSpc>
                <a:spcPct val="90000"/>
              </a:lnSpc>
              <a:spcBef>
                <a:spcPts val="1000"/>
              </a:spcBef>
              <a:spcAft>
                <a:spcPts val="0"/>
              </a:spcAft>
              <a:buSzPts val="4800"/>
              <a:buNone/>
            </a:pPr>
            <a:r>
              <a:rPr lang="en-US" sz="1100"/>
              <a:t>TRAVELING</a:t>
            </a:r>
            <a:endParaRPr sz="1100"/>
          </a:p>
          <a:p>
            <a:pPr indent="0" lvl="0" marL="114300" rtl="0" algn="l">
              <a:lnSpc>
                <a:spcPct val="90000"/>
              </a:lnSpc>
              <a:spcBef>
                <a:spcPts val="1000"/>
              </a:spcBef>
              <a:spcAft>
                <a:spcPts val="0"/>
              </a:spcAft>
              <a:buSzPts val="4800"/>
              <a:buNone/>
            </a:pPr>
            <a:r>
              <a:rPr lang="en-US" sz="1100"/>
              <a:t>AMONG FRIENDS</a:t>
            </a:r>
            <a:endParaRPr sz="1100"/>
          </a:p>
          <a:p>
            <a:pPr indent="0" lvl="0" marL="114300" rtl="0" algn="l">
              <a:lnSpc>
                <a:spcPct val="90000"/>
              </a:lnSpc>
              <a:spcBef>
                <a:spcPts val="1000"/>
              </a:spcBef>
              <a:spcAft>
                <a:spcPts val="0"/>
              </a:spcAft>
              <a:buSzPts val="4800"/>
              <a:buNone/>
            </a:pPr>
            <a:r>
              <a:t/>
            </a:r>
            <a:endParaRPr sz="1100"/>
          </a:p>
        </p:txBody>
      </p:sp>
      <p:sp>
        <p:nvSpPr>
          <p:cNvPr id="1266" name="Google Shape;1266;g1138a6b0bd6_3_0: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g136b807835f_0_8: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74" name="Google Shape;1274;g136b807835f_0_8: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114300" rtl="0" algn="l">
              <a:lnSpc>
                <a:spcPct val="90000"/>
              </a:lnSpc>
              <a:spcBef>
                <a:spcPts val="1000"/>
              </a:spcBef>
              <a:spcAft>
                <a:spcPts val="0"/>
              </a:spcAft>
              <a:buSzPts val="4800"/>
              <a:buNone/>
            </a:pPr>
            <a:r>
              <a:rPr lang="en-US" sz="1100"/>
              <a:t>I feel most aligned with which element?</a:t>
            </a:r>
            <a:endParaRPr sz="1100"/>
          </a:p>
          <a:p>
            <a:pPr indent="0" lvl="0" marL="114300" rtl="0" algn="l">
              <a:lnSpc>
                <a:spcPct val="90000"/>
              </a:lnSpc>
              <a:spcBef>
                <a:spcPts val="1000"/>
              </a:spcBef>
              <a:spcAft>
                <a:spcPts val="0"/>
              </a:spcAft>
              <a:buSzPts val="4800"/>
              <a:buNone/>
            </a:pPr>
            <a:r>
              <a:rPr lang="en-US" sz="1100"/>
              <a:t>EARTH</a:t>
            </a:r>
            <a:endParaRPr sz="1100"/>
          </a:p>
          <a:p>
            <a:pPr indent="0" lvl="0" marL="114300" rtl="0" algn="l">
              <a:lnSpc>
                <a:spcPct val="90000"/>
              </a:lnSpc>
              <a:spcBef>
                <a:spcPts val="1000"/>
              </a:spcBef>
              <a:spcAft>
                <a:spcPts val="0"/>
              </a:spcAft>
              <a:buSzPts val="4800"/>
              <a:buNone/>
            </a:pPr>
            <a:r>
              <a:rPr lang="en-US" sz="1100"/>
              <a:t>WIND</a:t>
            </a:r>
            <a:endParaRPr sz="1100"/>
          </a:p>
          <a:p>
            <a:pPr indent="0" lvl="0" marL="114300" rtl="0" algn="l">
              <a:lnSpc>
                <a:spcPct val="90000"/>
              </a:lnSpc>
              <a:spcBef>
                <a:spcPts val="1000"/>
              </a:spcBef>
              <a:spcAft>
                <a:spcPts val="0"/>
              </a:spcAft>
              <a:buSzPts val="4800"/>
              <a:buNone/>
            </a:pPr>
            <a:r>
              <a:rPr lang="en-US" sz="1100"/>
              <a:t>FIRE</a:t>
            </a:r>
            <a:endParaRPr sz="1100"/>
          </a:p>
          <a:p>
            <a:pPr indent="0" lvl="0" marL="114300" rtl="0" algn="l">
              <a:lnSpc>
                <a:spcPct val="90000"/>
              </a:lnSpc>
              <a:spcBef>
                <a:spcPts val="1000"/>
              </a:spcBef>
              <a:spcAft>
                <a:spcPts val="0"/>
              </a:spcAft>
              <a:buSzPts val="4800"/>
              <a:buNone/>
            </a:pPr>
            <a:r>
              <a:rPr lang="en-US" sz="1100"/>
              <a:t>WATER</a:t>
            </a:r>
            <a:endParaRPr sz="1100"/>
          </a:p>
        </p:txBody>
      </p:sp>
      <p:sp>
        <p:nvSpPr>
          <p:cNvPr id="1275" name="Google Shape;1275;g136b807835f_0_8: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136b807835f_0_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83" name="Google Shape;1283;g136b807835f_0_0: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114300" rtl="0" algn="l">
              <a:lnSpc>
                <a:spcPct val="90000"/>
              </a:lnSpc>
              <a:spcBef>
                <a:spcPts val="1000"/>
              </a:spcBef>
              <a:spcAft>
                <a:spcPts val="0"/>
              </a:spcAft>
              <a:buSzPts val="4800"/>
              <a:buNone/>
            </a:pPr>
            <a:r>
              <a:rPr b="1" lang="en-US" sz="1100"/>
              <a:t>I feel confident that I have the skills, knowledge, and motivation I need to lead for racial equity.</a:t>
            </a:r>
            <a:endParaRPr sz="1100"/>
          </a:p>
        </p:txBody>
      </p:sp>
      <p:sp>
        <p:nvSpPr>
          <p:cNvPr id="1284" name="Google Shape;1284;g136b807835f_0_0: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p86: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92" name="Google Shape;1292;p86: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114300" rtl="0" algn="l">
              <a:lnSpc>
                <a:spcPct val="90000"/>
              </a:lnSpc>
              <a:spcBef>
                <a:spcPts val="1000"/>
              </a:spcBef>
              <a:spcAft>
                <a:spcPts val="0"/>
              </a:spcAft>
              <a:buClr>
                <a:schemeClr val="dk1"/>
              </a:buClr>
              <a:buSzPts val="4800"/>
              <a:buFont typeface="Arial"/>
              <a:buNone/>
            </a:pPr>
            <a:r>
              <a:rPr b="1" lang="en-US" sz="1100"/>
              <a:t>I feel safe and supported in raising issues about racial equity within my professional environment.</a:t>
            </a:r>
            <a:endParaRPr sz="1100">
              <a:latin typeface="Calibri"/>
              <a:ea typeface="Calibri"/>
              <a:cs typeface="Calibri"/>
              <a:sym typeface="Calibri"/>
            </a:endParaRPr>
          </a:p>
        </p:txBody>
      </p:sp>
      <p:sp>
        <p:nvSpPr>
          <p:cNvPr id="1293" name="Google Shape;1293;p86: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9" name="Shape 1299"/>
        <p:cNvGrpSpPr/>
        <p:nvPr/>
      </p:nvGrpSpPr>
      <p:grpSpPr>
        <a:xfrm>
          <a:off x="0" y="0"/>
          <a:ext cx="0" cy="0"/>
          <a:chOff x="0" y="0"/>
          <a:chExt cx="0" cy="0"/>
        </a:xfrm>
      </p:grpSpPr>
      <p:sp>
        <p:nvSpPr>
          <p:cNvPr id="1300" name="Google Shape;1300;p87: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01" name="Google Shape;1301;p87: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114300" rtl="0" algn="l">
              <a:lnSpc>
                <a:spcPct val="90000"/>
              </a:lnSpc>
              <a:spcBef>
                <a:spcPts val="1000"/>
              </a:spcBef>
              <a:spcAft>
                <a:spcPts val="0"/>
              </a:spcAft>
              <a:buSzPts val="4800"/>
              <a:buNone/>
            </a:pPr>
            <a:r>
              <a:rPr b="1" lang="en-US" sz="1100"/>
              <a:t>My organization has a culture in which</a:t>
            </a:r>
            <a:r>
              <a:rPr lang="en-US" sz="1100">
                <a:latin typeface="Arial"/>
                <a:ea typeface="Arial"/>
                <a:cs typeface="Arial"/>
                <a:sym typeface="Arial"/>
              </a:rPr>
              <a:t> </a:t>
            </a:r>
            <a:r>
              <a:rPr b="1" lang="en-US" sz="1100"/>
              <a:t>a commitment to racial equity and racial justice can thrive.</a:t>
            </a:r>
            <a:r>
              <a:rPr lang="en-US" sz="1100">
                <a:latin typeface="Calibri"/>
                <a:ea typeface="Calibri"/>
                <a:cs typeface="Calibri"/>
                <a:sym typeface="Calibri"/>
              </a:rPr>
              <a:t> </a:t>
            </a:r>
            <a:endParaRPr sz="1100">
              <a:latin typeface="Calibri"/>
              <a:ea typeface="Calibri"/>
              <a:cs typeface="Calibri"/>
              <a:sym typeface="Calibri"/>
            </a:endParaRPr>
          </a:p>
        </p:txBody>
      </p:sp>
      <p:sp>
        <p:nvSpPr>
          <p:cNvPr id="1302" name="Google Shape;1302;p87: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p88: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10" name="Google Shape;1310;p88: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114300" rtl="0" algn="l">
              <a:lnSpc>
                <a:spcPct val="90000"/>
              </a:lnSpc>
              <a:spcBef>
                <a:spcPts val="1000"/>
              </a:spcBef>
              <a:spcAft>
                <a:spcPts val="0"/>
              </a:spcAft>
              <a:buClr>
                <a:schemeClr val="dk1"/>
              </a:buClr>
              <a:buSzPts val="4800"/>
              <a:buFont typeface="Arial"/>
              <a:buNone/>
            </a:pPr>
            <a:r>
              <a:rPr b="1" lang="en-US" sz="1100"/>
              <a:t>I understand how our work can contribute to racial equity and racial justice thriving in the larger ecosystem of arts funding.</a:t>
            </a:r>
            <a:endParaRPr sz="1100">
              <a:latin typeface="Calibri"/>
              <a:ea typeface="Calibri"/>
              <a:cs typeface="Calibri"/>
              <a:sym typeface="Calibri"/>
            </a:endParaRPr>
          </a:p>
        </p:txBody>
      </p:sp>
      <p:sp>
        <p:nvSpPr>
          <p:cNvPr id="1311" name="Google Shape;1311;p88: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7" name="Shape 1317"/>
        <p:cNvGrpSpPr/>
        <p:nvPr/>
      </p:nvGrpSpPr>
      <p:grpSpPr>
        <a:xfrm>
          <a:off x="0" y="0"/>
          <a:ext cx="0" cy="0"/>
          <a:chOff x="0" y="0"/>
          <a:chExt cx="0" cy="0"/>
        </a:xfrm>
      </p:grpSpPr>
      <p:sp>
        <p:nvSpPr>
          <p:cNvPr id="1318" name="Google Shape;1318;p95: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19" name="Google Shape;1319;p95:notes"/>
          <p:cNvSpPr txBox="1"/>
          <p:nvPr>
            <p:ph idx="1" type="body"/>
          </p:nvPr>
        </p:nvSpPr>
        <p:spPr>
          <a:xfrm>
            <a:off x="701041" y="4415790"/>
            <a:ext cx="5608200" cy="4183500"/>
          </a:xfrm>
          <a:prstGeom prst="rect">
            <a:avLst/>
          </a:prstGeom>
          <a:noFill/>
          <a:ln>
            <a:noFill/>
          </a:ln>
        </p:spPr>
        <p:txBody>
          <a:bodyPr anchorCtr="0" anchor="t" bIns="46600" lIns="93250" spcFirstLastPara="1" rIns="93250" wrap="square" tIns="46600">
            <a:noAutofit/>
          </a:bodyPr>
          <a:lstStyle/>
          <a:p>
            <a:pPr indent="0" lvl="0" marL="0" marR="0" rtl="0" algn="l">
              <a:lnSpc>
                <a:spcPct val="100000"/>
              </a:lnSpc>
              <a:spcBef>
                <a:spcPts val="0"/>
              </a:spcBef>
              <a:spcAft>
                <a:spcPts val="0"/>
              </a:spcAft>
              <a:buClr>
                <a:srgbClr val="000000"/>
              </a:buClr>
              <a:buSzPts val="1400"/>
              <a:buFont typeface="Arial"/>
              <a:buNone/>
            </a:pPr>
            <a:r>
              <a:rPr lang="en-US"/>
              <a:t>NADIA</a:t>
            </a:r>
            <a:endParaRPr b="1"/>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p:txBody>
      </p:sp>
      <p:sp>
        <p:nvSpPr>
          <p:cNvPr id="1320" name="Google Shape;1320;p95:notes"/>
          <p:cNvSpPr txBox="1"/>
          <p:nvPr>
            <p:ph idx="11" type="ftr"/>
          </p:nvPr>
        </p:nvSpPr>
        <p:spPr>
          <a:xfrm>
            <a:off x="0" y="8829967"/>
            <a:ext cx="3037800" cy="464700"/>
          </a:xfrm>
          <a:prstGeom prst="rect">
            <a:avLst/>
          </a:prstGeom>
          <a:noFill/>
          <a:ln>
            <a:noFill/>
          </a:ln>
        </p:spPr>
        <p:txBody>
          <a:bodyPr anchorCtr="0" anchor="b" bIns="46600" lIns="93250" spcFirstLastPara="1" rIns="93250" wrap="square" tIns="46600">
            <a:noAutofit/>
          </a:bodyPr>
          <a:lstStyle/>
          <a:p>
            <a:pPr indent="0" lvl="0" marL="0" marR="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6.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67" name="Shape 67"/>
        <p:cNvGrpSpPr/>
        <p:nvPr/>
      </p:nvGrpSpPr>
      <p:grpSpPr>
        <a:xfrm>
          <a:off x="0" y="0"/>
          <a:ext cx="0" cy="0"/>
          <a:chOff x="0" y="0"/>
          <a:chExt cx="0" cy="0"/>
        </a:xfrm>
      </p:grpSpPr>
      <p:sp>
        <p:nvSpPr>
          <p:cNvPr id="68" name="Google Shape;68;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0" name="Google Shape;70;p1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74" name="Shape 74"/>
        <p:cNvGrpSpPr/>
        <p:nvPr/>
      </p:nvGrpSpPr>
      <p:grpSpPr>
        <a:xfrm>
          <a:off x="0" y="0"/>
          <a:ext cx="0" cy="0"/>
          <a:chOff x="0" y="0"/>
          <a:chExt cx="0" cy="0"/>
        </a:xfrm>
      </p:grpSpPr>
      <p:sp>
        <p:nvSpPr>
          <p:cNvPr id="75" name="Google Shape;75;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p:nvPr>
            <p:ph idx="2" type="pic"/>
          </p:nvPr>
        </p:nvSpPr>
        <p:spPr>
          <a:xfrm>
            <a:off x="5183188" y="987425"/>
            <a:ext cx="6172200" cy="4873625"/>
          </a:xfrm>
          <a:prstGeom prst="rect">
            <a:avLst/>
          </a:prstGeom>
          <a:noFill/>
          <a:ln>
            <a:noFill/>
          </a:ln>
        </p:spPr>
      </p:sp>
      <p:sp>
        <p:nvSpPr>
          <p:cNvPr id="77" name="Google Shape;77;p1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8" name="Google Shape;7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81" name="Shape 81"/>
        <p:cNvGrpSpPr/>
        <p:nvPr/>
      </p:nvGrpSpPr>
      <p:grpSpPr>
        <a:xfrm>
          <a:off x="0" y="0"/>
          <a:ext cx="0" cy="0"/>
          <a:chOff x="0" y="0"/>
          <a:chExt cx="0" cy="0"/>
        </a:xfrm>
      </p:grpSpPr>
      <p:sp>
        <p:nvSpPr>
          <p:cNvPr id="82" name="Google Shape;82;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87" name="Shape 87"/>
        <p:cNvGrpSpPr/>
        <p:nvPr/>
      </p:nvGrpSpPr>
      <p:grpSpPr>
        <a:xfrm>
          <a:off x="0" y="0"/>
          <a:ext cx="0" cy="0"/>
          <a:chOff x="0" y="0"/>
          <a:chExt cx="0" cy="0"/>
        </a:xfrm>
      </p:grpSpPr>
      <p:sp>
        <p:nvSpPr>
          <p:cNvPr id="88" name="Google Shape;88;p1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howMasterSp="0" type="tx">
  <p:cSld name="TITLE_AND_BODY">
    <p:spTree>
      <p:nvGrpSpPr>
        <p:cNvPr id="98" name="Shape 98"/>
        <p:cNvGrpSpPr/>
        <p:nvPr/>
      </p:nvGrpSpPr>
      <p:grpSpPr>
        <a:xfrm>
          <a:off x="0" y="0"/>
          <a:ext cx="0" cy="0"/>
          <a:chOff x="0" y="0"/>
          <a:chExt cx="0" cy="0"/>
        </a:xfrm>
      </p:grpSpPr>
      <p:cxnSp>
        <p:nvCxnSpPr>
          <p:cNvPr id="99" name="Google Shape;99;p16"/>
          <p:cNvCxnSpPr/>
          <p:nvPr/>
        </p:nvCxnSpPr>
        <p:spPr>
          <a:xfrm>
            <a:off x="572267" y="1700769"/>
            <a:ext cx="818700" cy="0"/>
          </a:xfrm>
          <a:prstGeom prst="straightConnector1">
            <a:avLst/>
          </a:prstGeom>
          <a:noFill/>
          <a:ln cap="flat" cmpd="sng" w="19050">
            <a:solidFill>
              <a:schemeClr val="dk2"/>
            </a:solidFill>
            <a:prstDash val="lgDash"/>
            <a:round/>
            <a:headEnd len="sm" w="sm" type="none"/>
            <a:tailEnd len="sm" w="sm" type="none"/>
          </a:ln>
        </p:spPr>
      </p:cxnSp>
      <p:sp>
        <p:nvSpPr>
          <p:cNvPr id="100" name="Google Shape;100;p16"/>
          <p:cNvSpPr txBox="1"/>
          <p:nvPr>
            <p:ph type="title"/>
          </p:nvPr>
        </p:nvSpPr>
        <p:spPr>
          <a:xfrm>
            <a:off x="415600" y="496667"/>
            <a:ext cx="11360700" cy="978000"/>
          </a:xfrm>
          <a:prstGeom prst="rect">
            <a:avLst/>
          </a:prstGeom>
          <a:noFill/>
          <a:ln>
            <a:noFill/>
          </a:ln>
        </p:spPr>
        <p:txBody>
          <a:bodyPr anchorCtr="0" anchor="ctr" bIns="121900" lIns="121900" spcFirstLastPara="1" rIns="121900" wrap="square" tIns="121900">
            <a:noAutofit/>
          </a:bodyPr>
          <a:lstStyle>
            <a:lvl1pPr lvl="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01" name="Google Shape;101;p16"/>
          <p:cNvSpPr txBox="1"/>
          <p:nvPr>
            <p:ph idx="1" type="body"/>
          </p:nvPr>
        </p:nvSpPr>
        <p:spPr>
          <a:xfrm>
            <a:off x="415600" y="1958433"/>
            <a:ext cx="11360700" cy="4133100"/>
          </a:xfrm>
          <a:prstGeom prst="rect">
            <a:avLst/>
          </a:prstGeom>
          <a:noFill/>
          <a:ln>
            <a:noFill/>
          </a:ln>
        </p:spPr>
        <p:txBody>
          <a:bodyPr anchorCtr="0" anchor="ctr" bIns="121900" lIns="121900" spcFirstLastPara="1" rIns="121900" wrap="square" tIns="121900">
            <a:noAutofit/>
          </a:bodyPr>
          <a:lstStyle>
            <a:lvl1pPr indent="-349250" lvl="0" marL="457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1pPr>
            <a:lvl2pPr indent="-349250" lvl="1" marL="914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2pPr>
            <a:lvl3pPr indent="-349250" lvl="2" marL="1371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3pPr>
            <a:lvl4pPr indent="-349250" lvl="3" marL="1828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4pPr>
            <a:lvl5pPr indent="-349250" lvl="4" marL="22860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5pPr>
            <a:lvl6pPr indent="-349250" lvl="5" marL="27432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6pPr>
            <a:lvl7pPr indent="-349250" lvl="6" marL="32004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7pPr>
            <a:lvl8pPr indent="-349250" lvl="7" marL="36576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8pPr>
            <a:lvl9pPr indent="-349250" lvl="8" marL="4114800" marR="0" rtl="0" algn="l">
              <a:lnSpc>
                <a:spcPct val="100000"/>
              </a:lnSpc>
              <a:spcBef>
                <a:spcPts val="0"/>
              </a:spcBef>
              <a:spcAft>
                <a:spcPts val="0"/>
              </a:spcAft>
              <a:buClr>
                <a:srgbClr val="000000"/>
              </a:buClr>
              <a:buSzPts val="1900"/>
              <a:buFont typeface="Arial"/>
              <a:buChar char="■"/>
              <a:defRPr b="0" i="0" sz="1900" u="none" cap="none" strike="noStrike">
                <a:solidFill>
                  <a:srgbClr val="000000"/>
                </a:solidFill>
                <a:latin typeface="Arial"/>
                <a:ea typeface="Arial"/>
                <a:cs typeface="Arial"/>
                <a:sym typeface="Arial"/>
              </a:defRPr>
            </a:lvl9pPr>
          </a:lstStyle>
          <a:p/>
        </p:txBody>
      </p:sp>
      <p:sp>
        <p:nvSpPr>
          <p:cNvPr id="102" name="Google Shape;102;p1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900"/>
              <a:buFont typeface="Arial"/>
              <a:buNone/>
              <a:defRPr b="0" i="0" sz="19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103" name="Shape 103"/>
        <p:cNvGrpSpPr/>
        <p:nvPr/>
      </p:nvGrpSpPr>
      <p:grpSpPr>
        <a:xfrm>
          <a:off x="0" y="0"/>
          <a:ext cx="0" cy="0"/>
          <a:chOff x="0" y="0"/>
          <a:chExt cx="0" cy="0"/>
        </a:xfrm>
      </p:grpSpPr>
      <p:sp>
        <p:nvSpPr>
          <p:cNvPr id="104" name="Google Shape;104;p17"/>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5" name="Google Shape;105;p17"/>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06" name="Google Shape;106;p17"/>
          <p:cNvSpPr txBox="1"/>
          <p:nvPr>
            <p:ph idx="12" type="sldNum"/>
          </p:nvPr>
        </p:nvSpPr>
        <p:spPr>
          <a:xfrm>
            <a:off x="8737600" y="6356350"/>
            <a:ext cx="28449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Basic Layout" showMasterSp="0">
  <p:cSld name="07 Basic Layout">
    <p:spTree>
      <p:nvGrpSpPr>
        <p:cNvPr id="107" name="Shape 107"/>
        <p:cNvGrpSpPr/>
        <p:nvPr/>
      </p:nvGrpSpPr>
      <p:grpSpPr>
        <a:xfrm>
          <a:off x="0" y="0"/>
          <a:ext cx="0" cy="0"/>
          <a:chOff x="0" y="0"/>
          <a:chExt cx="0" cy="0"/>
        </a:xfrm>
      </p:grpSpPr>
      <p:sp>
        <p:nvSpPr>
          <p:cNvPr id="108" name="Google Shape;108;p18"/>
          <p:cNvSpPr txBox="1"/>
          <p:nvPr>
            <p:ph idx="1" type="body"/>
          </p:nvPr>
        </p:nvSpPr>
        <p:spPr>
          <a:xfrm>
            <a:off x="609600" y="1693776"/>
            <a:ext cx="10972800" cy="4526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9pPr>
          </a:lstStyle>
          <a:p/>
        </p:txBody>
      </p:sp>
      <p:sp>
        <p:nvSpPr>
          <p:cNvPr id="109" name="Google Shape;109;p18"/>
          <p:cNvSpPr txBox="1"/>
          <p:nvPr>
            <p:ph idx="2" type="body"/>
          </p:nvPr>
        </p:nvSpPr>
        <p:spPr>
          <a:xfrm>
            <a:off x="607264" y="322136"/>
            <a:ext cx="10972800" cy="127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72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9pPr>
          </a:lstStyle>
          <a:p/>
        </p:txBody>
      </p:sp>
      <p:sp>
        <p:nvSpPr>
          <p:cNvPr id="110" name="Google Shape;110;p18"/>
          <p:cNvSpPr txBox="1"/>
          <p:nvPr>
            <p:ph idx="12" type="sldNum"/>
          </p:nvPr>
        </p:nvSpPr>
        <p:spPr>
          <a:xfrm>
            <a:off x="11342639" y="6423767"/>
            <a:ext cx="840900" cy="359700"/>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111" name="Shape 111"/>
        <p:cNvGrpSpPr/>
        <p:nvPr/>
      </p:nvGrpSpPr>
      <p:grpSpPr>
        <a:xfrm>
          <a:off x="0" y="0"/>
          <a:ext cx="0" cy="0"/>
          <a:chOff x="0" y="0"/>
          <a:chExt cx="0" cy="0"/>
        </a:xfrm>
      </p:grpSpPr>
      <p:sp>
        <p:nvSpPr>
          <p:cNvPr id="112" name="Google Shape;112;p19"/>
          <p:cNvSpPr txBox="1"/>
          <p:nvPr>
            <p:ph type="title"/>
          </p:nvPr>
        </p:nvSpPr>
        <p:spPr>
          <a:xfrm>
            <a:off x="609600" y="274638"/>
            <a:ext cx="10972800" cy="1143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13" name="Google Shape;113;p19"/>
          <p:cNvSpPr txBox="1"/>
          <p:nvPr>
            <p:ph idx="1" type="body"/>
          </p:nvPr>
        </p:nvSpPr>
        <p:spPr>
          <a:xfrm>
            <a:off x="609600" y="1600200"/>
            <a:ext cx="10972800" cy="45261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orbel"/>
                <a:ea typeface="Corbel"/>
                <a:cs typeface="Corbel"/>
                <a:sym typeface="Corbe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9pPr>
          </a:lstStyle>
          <a:p/>
        </p:txBody>
      </p:sp>
      <p:sp>
        <p:nvSpPr>
          <p:cNvPr id="114" name="Google Shape;114;p19"/>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15" name="Google Shape;115;p19"/>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16" name="Google Shape;116;p19"/>
          <p:cNvSpPr txBox="1"/>
          <p:nvPr>
            <p:ph idx="12" type="sldNum"/>
          </p:nvPr>
        </p:nvSpPr>
        <p:spPr>
          <a:xfrm>
            <a:off x="8737600" y="6356350"/>
            <a:ext cx="28449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 Intro Image" showMasterSp="0">
  <p:cSld name="00 Intro Image">
    <p:spTree>
      <p:nvGrpSpPr>
        <p:cNvPr id="117" name="Shape 117"/>
        <p:cNvGrpSpPr/>
        <p:nvPr/>
      </p:nvGrpSpPr>
      <p:grpSpPr>
        <a:xfrm>
          <a:off x="0" y="0"/>
          <a:ext cx="0" cy="0"/>
          <a:chOff x="0" y="0"/>
          <a:chExt cx="0" cy="0"/>
        </a:xfrm>
      </p:grpSpPr>
      <p:sp>
        <p:nvSpPr>
          <p:cNvPr id="118" name="Google Shape;118;p20"/>
          <p:cNvSpPr txBox="1"/>
          <p:nvPr>
            <p:ph idx="12" type="sldNum"/>
          </p:nvPr>
        </p:nvSpPr>
        <p:spPr>
          <a:xfrm>
            <a:off x="11364943" y="6412477"/>
            <a:ext cx="827100" cy="365100"/>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800"/>
              <a:buFont typeface="Arial"/>
              <a:buNone/>
              <a:defRPr b="0" i="0" sz="18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descr="RaceForwardCSI_SlideDeck_ConsolidationSlideImage.png" id="119" name="Google Shape;119;p20"/>
          <p:cNvPicPr preferRelativeResize="0"/>
          <p:nvPr/>
        </p:nvPicPr>
        <p:blipFill rotWithShape="1">
          <a:blip r:embed="rId2">
            <a:alphaModFix/>
          </a:blip>
          <a:srcRect b="0" l="0" r="0" t="0"/>
          <a:stretch/>
        </p:blipFill>
        <p:spPr>
          <a:xfrm>
            <a:off x="0" y="0"/>
            <a:ext cx="9144000" cy="68580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20" name="Shape 120"/>
        <p:cNvGrpSpPr/>
        <p:nvPr/>
      </p:nvGrpSpPr>
      <p:grpSpPr>
        <a:xfrm>
          <a:off x="0" y="0"/>
          <a:ext cx="0" cy="0"/>
          <a:chOff x="0" y="0"/>
          <a:chExt cx="0" cy="0"/>
        </a:xfrm>
      </p:grpSpPr>
      <p:sp>
        <p:nvSpPr>
          <p:cNvPr id="121" name="Google Shape;121;p21"/>
          <p:cNvSpPr txBox="1"/>
          <p:nvPr>
            <p:ph type="ctrTitle"/>
          </p:nvPr>
        </p:nvSpPr>
        <p:spPr>
          <a:xfrm>
            <a:off x="914400" y="2130425"/>
            <a:ext cx="10363200" cy="1470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22" name="Google Shape;122;p21"/>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orbel"/>
                <a:ea typeface="Corbel"/>
                <a:cs typeface="Corbel"/>
                <a:sym typeface="Corbel"/>
              </a:defRPr>
            </a:lvl1pPr>
            <a:lvl2pPr lvl="1"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orbel"/>
                <a:ea typeface="Corbel"/>
                <a:cs typeface="Corbel"/>
                <a:sym typeface="Corbel"/>
              </a:defRPr>
            </a:lvl2pPr>
            <a:lvl3pPr lvl="2"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orbel"/>
                <a:ea typeface="Corbel"/>
                <a:cs typeface="Corbel"/>
                <a:sym typeface="Corbel"/>
              </a:defRPr>
            </a:lvl3pPr>
            <a:lvl4pPr lvl="3"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orbel"/>
                <a:ea typeface="Corbel"/>
                <a:cs typeface="Corbel"/>
                <a:sym typeface="Corbel"/>
              </a:defRPr>
            </a:lvl4pPr>
            <a:lvl5pPr lvl="4"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orbel"/>
                <a:ea typeface="Corbel"/>
                <a:cs typeface="Corbel"/>
                <a:sym typeface="Corbel"/>
              </a:defRPr>
            </a:lvl5pPr>
            <a:lvl6pPr lvl="5"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orbel"/>
                <a:ea typeface="Corbel"/>
                <a:cs typeface="Corbel"/>
                <a:sym typeface="Corbel"/>
              </a:defRPr>
            </a:lvl6pPr>
            <a:lvl7pPr lvl="6"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orbel"/>
                <a:ea typeface="Corbel"/>
                <a:cs typeface="Corbel"/>
                <a:sym typeface="Corbel"/>
              </a:defRPr>
            </a:lvl7pPr>
            <a:lvl8pPr lvl="7"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orbel"/>
                <a:ea typeface="Corbel"/>
                <a:cs typeface="Corbel"/>
                <a:sym typeface="Corbel"/>
              </a:defRPr>
            </a:lvl8pPr>
            <a:lvl9pPr lvl="8"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orbel"/>
                <a:ea typeface="Corbel"/>
                <a:cs typeface="Corbel"/>
                <a:sym typeface="Corbel"/>
              </a:defRPr>
            </a:lvl9pPr>
          </a:lstStyle>
          <a:p/>
        </p:txBody>
      </p:sp>
      <p:sp>
        <p:nvSpPr>
          <p:cNvPr id="123" name="Google Shape;123;p21"/>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24" name="Google Shape;124;p21"/>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25" name="Google Shape;125;p21"/>
          <p:cNvSpPr txBox="1"/>
          <p:nvPr>
            <p:ph idx="12" type="sldNum"/>
          </p:nvPr>
        </p:nvSpPr>
        <p:spPr>
          <a:xfrm>
            <a:off x="8737600" y="6356350"/>
            <a:ext cx="28449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21" name="Shape 21"/>
        <p:cNvGrpSpPr/>
        <p:nvPr/>
      </p:nvGrpSpPr>
      <p:grpSpPr>
        <a:xfrm>
          <a:off x="0" y="0"/>
          <a:ext cx="0" cy="0"/>
          <a:chOff x="0" y="0"/>
          <a:chExt cx="0" cy="0"/>
        </a:xfrm>
      </p:grpSpPr>
      <p:sp>
        <p:nvSpPr>
          <p:cNvPr id="22" name="Google Shape;22;p3"/>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3" name="Google Shape;23;p3"/>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4" name="Google Shape;24;p3"/>
          <p:cNvSpPr txBox="1"/>
          <p:nvPr>
            <p:ph idx="12" type="sldNum"/>
          </p:nvPr>
        </p:nvSpPr>
        <p:spPr>
          <a:xfrm>
            <a:off x="8737600" y="6356350"/>
            <a:ext cx="2844900" cy="3651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Blank" showMasterSp="0">
  <p:cSld name="08 Blank">
    <p:spTree>
      <p:nvGrpSpPr>
        <p:cNvPr id="126" name="Shape 126"/>
        <p:cNvGrpSpPr/>
        <p:nvPr/>
      </p:nvGrpSpPr>
      <p:grpSpPr>
        <a:xfrm>
          <a:off x="0" y="0"/>
          <a:ext cx="0" cy="0"/>
          <a:chOff x="0" y="0"/>
          <a:chExt cx="0" cy="0"/>
        </a:xfrm>
      </p:grpSpPr>
      <p:sp>
        <p:nvSpPr>
          <p:cNvPr id="127" name="Google Shape;127;p22"/>
          <p:cNvSpPr txBox="1"/>
          <p:nvPr>
            <p:ph idx="12" type="sldNum"/>
          </p:nvPr>
        </p:nvSpPr>
        <p:spPr>
          <a:xfrm>
            <a:off x="11364942" y="6412475"/>
            <a:ext cx="827100" cy="365100"/>
          </a:xfrm>
          <a:prstGeom prst="rect">
            <a:avLst/>
          </a:prstGeom>
          <a:noFill/>
          <a:ln>
            <a:noFill/>
          </a:ln>
        </p:spPr>
        <p:txBody>
          <a:bodyPr anchorCtr="0" anchor="t"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ctr">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128" name="Shape 128"/>
        <p:cNvGrpSpPr/>
        <p:nvPr/>
      </p:nvGrpSpPr>
      <p:grpSpPr>
        <a:xfrm>
          <a:off x="0" y="0"/>
          <a:ext cx="0" cy="0"/>
          <a:chOff x="0" y="0"/>
          <a:chExt cx="0" cy="0"/>
        </a:xfrm>
      </p:grpSpPr>
      <p:sp>
        <p:nvSpPr>
          <p:cNvPr id="129" name="Google Shape;129;p23"/>
          <p:cNvSpPr txBox="1"/>
          <p:nvPr>
            <p:ph type="title"/>
          </p:nvPr>
        </p:nvSpPr>
        <p:spPr>
          <a:xfrm>
            <a:off x="609600" y="274638"/>
            <a:ext cx="10972800" cy="1143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30" name="Google Shape;130;p23"/>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1" name="Google Shape;131;p23"/>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2" name="Google Shape;132;p23"/>
          <p:cNvSpPr txBox="1"/>
          <p:nvPr>
            <p:ph idx="12" type="sldNum"/>
          </p:nvPr>
        </p:nvSpPr>
        <p:spPr>
          <a:xfrm>
            <a:off x="8737600" y="6356350"/>
            <a:ext cx="28449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133" name="Shape 133"/>
        <p:cNvGrpSpPr/>
        <p:nvPr/>
      </p:nvGrpSpPr>
      <p:grpSpPr>
        <a:xfrm>
          <a:off x="0" y="0"/>
          <a:ext cx="0" cy="0"/>
          <a:chOff x="0" y="0"/>
          <a:chExt cx="0" cy="0"/>
        </a:xfrm>
      </p:grpSpPr>
      <p:sp>
        <p:nvSpPr>
          <p:cNvPr id="134" name="Google Shape;134;p24"/>
          <p:cNvSpPr txBox="1"/>
          <p:nvPr>
            <p:ph type="title"/>
          </p:nvPr>
        </p:nvSpPr>
        <p:spPr>
          <a:xfrm>
            <a:off x="609600" y="274638"/>
            <a:ext cx="10972800" cy="1143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35" name="Google Shape;135;p24"/>
          <p:cNvSpPr txBox="1"/>
          <p:nvPr>
            <p:ph idx="1" type="body"/>
          </p:nvPr>
        </p:nvSpPr>
        <p:spPr>
          <a:xfrm>
            <a:off x="609600" y="1600200"/>
            <a:ext cx="5384700" cy="45261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36" name="Google Shape;136;p24"/>
          <p:cNvSpPr txBox="1"/>
          <p:nvPr>
            <p:ph idx="2" type="body"/>
          </p:nvPr>
        </p:nvSpPr>
        <p:spPr>
          <a:xfrm>
            <a:off x="6197600" y="1600200"/>
            <a:ext cx="5384700" cy="45261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137" name="Google Shape;137;p24"/>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8" name="Google Shape;138;p24"/>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9" name="Google Shape;139;p24"/>
          <p:cNvSpPr txBox="1"/>
          <p:nvPr>
            <p:ph idx="12" type="sldNum"/>
          </p:nvPr>
        </p:nvSpPr>
        <p:spPr>
          <a:xfrm>
            <a:off x="8737600" y="6356350"/>
            <a:ext cx="28449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140" name="Shape 140"/>
        <p:cNvGrpSpPr/>
        <p:nvPr/>
      </p:nvGrpSpPr>
      <p:grpSpPr>
        <a:xfrm>
          <a:off x="0" y="0"/>
          <a:ext cx="0" cy="0"/>
          <a:chOff x="0" y="0"/>
          <a:chExt cx="0" cy="0"/>
        </a:xfrm>
      </p:grpSpPr>
      <p:sp>
        <p:nvSpPr>
          <p:cNvPr id="141" name="Google Shape;141;p25"/>
          <p:cNvSpPr txBox="1"/>
          <p:nvPr>
            <p:ph type="title"/>
          </p:nvPr>
        </p:nvSpPr>
        <p:spPr>
          <a:xfrm>
            <a:off x="963084" y="4406900"/>
            <a:ext cx="10363200" cy="1362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4000" u="none" cap="none" strike="noStrike">
                <a:solidFill>
                  <a:schemeClr val="dk1"/>
                </a:solidFill>
                <a:latin typeface="Corbel"/>
                <a:ea typeface="Corbel"/>
                <a:cs typeface="Corbel"/>
                <a:sym typeface="Corbe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42" name="Google Shape;142;p25"/>
          <p:cNvSpPr txBox="1"/>
          <p:nvPr>
            <p:ph idx="1" type="body"/>
          </p:nvPr>
        </p:nvSpPr>
        <p:spPr>
          <a:xfrm>
            <a:off x="963084" y="2906713"/>
            <a:ext cx="10363200" cy="1500300"/>
          </a:xfrm>
          <a:prstGeom prst="rect">
            <a:avLst/>
          </a:prstGeom>
          <a:noFill/>
          <a:ln>
            <a:noFill/>
          </a:ln>
        </p:spPr>
        <p:txBody>
          <a:bodyPr anchorCtr="0" anchor="b" bIns="45700" lIns="91425" spcFirstLastPara="1" rIns="91425" wrap="square" tIns="45700">
            <a:noAutofit/>
          </a:bodyPr>
          <a:lstStyle>
            <a:lvl1pPr indent="-228600" lvl="0" marL="457200" marR="0" rtl="0" algn="l">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orbel"/>
                <a:ea typeface="Corbel"/>
                <a:cs typeface="Corbel"/>
                <a:sym typeface="Corbel"/>
              </a:defRPr>
            </a:lvl1pPr>
            <a:lvl2pPr indent="-228600" lvl="1" marL="914400" marR="0" rtl="0" algn="l">
              <a:lnSpc>
                <a:spcPct val="100000"/>
              </a:lnSpc>
              <a:spcBef>
                <a:spcPts val="360"/>
              </a:spcBef>
              <a:spcAft>
                <a:spcPts val="0"/>
              </a:spcAft>
              <a:buClr>
                <a:srgbClr val="888888"/>
              </a:buClr>
              <a:buSzPts val="1800"/>
              <a:buFont typeface="Arial"/>
              <a:buNone/>
              <a:defRPr b="0" i="0" sz="1800" u="none" cap="none" strike="noStrike">
                <a:solidFill>
                  <a:srgbClr val="888888"/>
                </a:solidFill>
                <a:latin typeface="Corbel"/>
                <a:ea typeface="Corbel"/>
                <a:cs typeface="Corbel"/>
                <a:sym typeface="Corbel"/>
              </a:defRPr>
            </a:lvl2pPr>
            <a:lvl3pPr indent="-228600" lvl="2" marL="1371600" marR="0" rtl="0" algn="l">
              <a:lnSpc>
                <a:spcPct val="100000"/>
              </a:lnSpc>
              <a:spcBef>
                <a:spcPts val="320"/>
              </a:spcBef>
              <a:spcAft>
                <a:spcPts val="0"/>
              </a:spcAft>
              <a:buClr>
                <a:srgbClr val="888888"/>
              </a:buClr>
              <a:buSzPts val="1600"/>
              <a:buFont typeface="Arial"/>
              <a:buNone/>
              <a:defRPr b="0" i="0" sz="1600" u="none" cap="none" strike="noStrike">
                <a:solidFill>
                  <a:srgbClr val="888888"/>
                </a:solidFill>
                <a:latin typeface="Corbel"/>
                <a:ea typeface="Corbel"/>
                <a:cs typeface="Corbel"/>
                <a:sym typeface="Corbel"/>
              </a:defRPr>
            </a:lvl3pPr>
            <a:lvl4pPr indent="-228600" lvl="3" marL="18288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orbel"/>
                <a:ea typeface="Corbel"/>
                <a:cs typeface="Corbel"/>
                <a:sym typeface="Corbel"/>
              </a:defRPr>
            </a:lvl4pPr>
            <a:lvl5pPr indent="-228600" lvl="4" marL="22860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orbel"/>
                <a:ea typeface="Corbel"/>
                <a:cs typeface="Corbel"/>
                <a:sym typeface="Corbel"/>
              </a:defRPr>
            </a:lvl5pPr>
            <a:lvl6pPr indent="-228600" lvl="5" marL="27432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orbel"/>
                <a:ea typeface="Corbel"/>
                <a:cs typeface="Corbel"/>
                <a:sym typeface="Corbel"/>
              </a:defRPr>
            </a:lvl6pPr>
            <a:lvl7pPr indent="-228600" lvl="6" marL="32004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orbel"/>
                <a:ea typeface="Corbel"/>
                <a:cs typeface="Corbel"/>
                <a:sym typeface="Corbel"/>
              </a:defRPr>
            </a:lvl7pPr>
            <a:lvl8pPr indent="-228600" lvl="7" marL="36576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orbel"/>
                <a:ea typeface="Corbel"/>
                <a:cs typeface="Corbel"/>
                <a:sym typeface="Corbel"/>
              </a:defRPr>
            </a:lvl8pPr>
            <a:lvl9pPr indent="-228600" lvl="8" marL="4114800" marR="0" rtl="0" algn="l">
              <a:lnSpc>
                <a:spcPct val="100000"/>
              </a:lnSpc>
              <a:spcBef>
                <a:spcPts val="280"/>
              </a:spcBef>
              <a:spcAft>
                <a:spcPts val="0"/>
              </a:spcAft>
              <a:buClr>
                <a:srgbClr val="888888"/>
              </a:buClr>
              <a:buSzPts val="1400"/>
              <a:buFont typeface="Arial"/>
              <a:buNone/>
              <a:defRPr b="0" i="0" sz="1400" u="none" cap="none" strike="noStrike">
                <a:solidFill>
                  <a:srgbClr val="888888"/>
                </a:solidFill>
                <a:latin typeface="Corbel"/>
                <a:ea typeface="Corbel"/>
                <a:cs typeface="Corbel"/>
                <a:sym typeface="Corbel"/>
              </a:defRPr>
            </a:lvl9pPr>
          </a:lstStyle>
          <a:p/>
        </p:txBody>
      </p:sp>
      <p:sp>
        <p:nvSpPr>
          <p:cNvPr id="143" name="Google Shape;143;p25"/>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4" name="Google Shape;144;p25"/>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5" name="Google Shape;145;p25"/>
          <p:cNvSpPr txBox="1"/>
          <p:nvPr>
            <p:ph idx="12" type="sldNum"/>
          </p:nvPr>
        </p:nvSpPr>
        <p:spPr>
          <a:xfrm>
            <a:off x="8737600" y="6356350"/>
            <a:ext cx="28449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146" name="Shape 146"/>
        <p:cNvGrpSpPr/>
        <p:nvPr/>
      </p:nvGrpSpPr>
      <p:grpSpPr>
        <a:xfrm>
          <a:off x="0" y="0"/>
          <a:ext cx="0" cy="0"/>
          <a:chOff x="0" y="0"/>
          <a:chExt cx="0" cy="0"/>
        </a:xfrm>
      </p:grpSpPr>
      <p:sp>
        <p:nvSpPr>
          <p:cNvPr id="147" name="Google Shape;147;p26"/>
          <p:cNvSpPr txBox="1"/>
          <p:nvPr>
            <p:ph type="title"/>
          </p:nvPr>
        </p:nvSpPr>
        <p:spPr>
          <a:xfrm>
            <a:off x="609600" y="273050"/>
            <a:ext cx="4011300" cy="11619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chemeClr val="dk1"/>
                </a:solidFill>
                <a:latin typeface="Corbel"/>
                <a:ea typeface="Corbel"/>
                <a:cs typeface="Corbel"/>
                <a:sym typeface="Corbe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48" name="Google Shape;148;p26"/>
          <p:cNvSpPr txBox="1"/>
          <p:nvPr>
            <p:ph idx="1" type="body"/>
          </p:nvPr>
        </p:nvSpPr>
        <p:spPr>
          <a:xfrm>
            <a:off x="4766733" y="273050"/>
            <a:ext cx="6815700" cy="58530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orbel"/>
                <a:ea typeface="Corbel"/>
                <a:cs typeface="Corbel"/>
                <a:sym typeface="Corbe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9pPr>
          </a:lstStyle>
          <a:p/>
        </p:txBody>
      </p:sp>
      <p:sp>
        <p:nvSpPr>
          <p:cNvPr id="149" name="Google Shape;149;p26"/>
          <p:cNvSpPr txBox="1"/>
          <p:nvPr>
            <p:ph idx="2" type="body"/>
          </p:nvPr>
        </p:nvSpPr>
        <p:spPr>
          <a:xfrm>
            <a:off x="609600" y="1435100"/>
            <a:ext cx="4011300" cy="4691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orbel"/>
                <a:ea typeface="Corbel"/>
                <a:cs typeface="Corbel"/>
                <a:sym typeface="Corbel"/>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orbel"/>
                <a:ea typeface="Corbel"/>
                <a:cs typeface="Corbel"/>
                <a:sym typeface="Corbel"/>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orbel"/>
                <a:ea typeface="Corbel"/>
                <a:cs typeface="Corbel"/>
                <a:sym typeface="Corbel"/>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9pPr>
          </a:lstStyle>
          <a:p/>
        </p:txBody>
      </p:sp>
      <p:sp>
        <p:nvSpPr>
          <p:cNvPr id="150" name="Google Shape;150;p26"/>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51" name="Google Shape;151;p26"/>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52" name="Google Shape;152;p26"/>
          <p:cNvSpPr txBox="1"/>
          <p:nvPr>
            <p:ph idx="12" type="sldNum"/>
          </p:nvPr>
        </p:nvSpPr>
        <p:spPr>
          <a:xfrm>
            <a:off x="8737600" y="6356350"/>
            <a:ext cx="28449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53" name="Shape 153"/>
        <p:cNvGrpSpPr/>
        <p:nvPr/>
      </p:nvGrpSpPr>
      <p:grpSpPr>
        <a:xfrm>
          <a:off x="0" y="0"/>
          <a:ext cx="0" cy="0"/>
          <a:chOff x="0" y="0"/>
          <a:chExt cx="0" cy="0"/>
        </a:xfrm>
      </p:grpSpPr>
      <p:sp>
        <p:nvSpPr>
          <p:cNvPr id="154" name="Google Shape;154;p27"/>
          <p:cNvSpPr txBox="1"/>
          <p:nvPr>
            <p:ph type="title"/>
          </p:nvPr>
        </p:nvSpPr>
        <p:spPr>
          <a:xfrm>
            <a:off x="2389717" y="4800600"/>
            <a:ext cx="7315200" cy="5667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2000" u="none" cap="none" strike="noStrike">
                <a:solidFill>
                  <a:schemeClr val="dk1"/>
                </a:solidFill>
                <a:latin typeface="Corbel"/>
                <a:ea typeface="Corbel"/>
                <a:cs typeface="Corbel"/>
                <a:sym typeface="Corbe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55" name="Google Shape;155;p27"/>
          <p:cNvSpPr/>
          <p:nvPr>
            <p:ph idx="2" type="pic"/>
          </p:nvPr>
        </p:nvSpPr>
        <p:spPr>
          <a:xfrm>
            <a:off x="2389717" y="612775"/>
            <a:ext cx="7315200" cy="4114800"/>
          </a:xfrm>
          <a:prstGeom prst="rect">
            <a:avLst/>
          </a:prstGeom>
          <a:noFill/>
          <a:ln>
            <a:noFill/>
          </a:ln>
        </p:spPr>
      </p:sp>
      <p:sp>
        <p:nvSpPr>
          <p:cNvPr id="156" name="Google Shape;156;p27"/>
          <p:cNvSpPr txBox="1"/>
          <p:nvPr>
            <p:ph idx="1" type="body"/>
          </p:nvPr>
        </p:nvSpPr>
        <p:spPr>
          <a:xfrm>
            <a:off x="2389717" y="5367338"/>
            <a:ext cx="7315200" cy="804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80"/>
              </a:spcBef>
              <a:spcAft>
                <a:spcPts val="0"/>
              </a:spcAft>
              <a:buClr>
                <a:schemeClr val="dk1"/>
              </a:buClr>
              <a:buSzPts val="1400"/>
              <a:buFont typeface="Arial"/>
              <a:buNone/>
              <a:defRPr b="0" i="0" sz="1400" u="none" cap="none" strike="noStrike">
                <a:solidFill>
                  <a:schemeClr val="dk1"/>
                </a:solidFill>
                <a:latin typeface="Corbel"/>
                <a:ea typeface="Corbel"/>
                <a:cs typeface="Corbel"/>
                <a:sym typeface="Corbel"/>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orbel"/>
                <a:ea typeface="Corbel"/>
                <a:cs typeface="Corbel"/>
                <a:sym typeface="Corbel"/>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orbel"/>
                <a:ea typeface="Corbel"/>
                <a:cs typeface="Corbel"/>
                <a:sym typeface="Corbel"/>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orbel"/>
                <a:ea typeface="Corbel"/>
                <a:cs typeface="Corbel"/>
                <a:sym typeface="Corbel"/>
              </a:defRPr>
            </a:lvl9pPr>
          </a:lstStyle>
          <a:p/>
        </p:txBody>
      </p:sp>
      <p:sp>
        <p:nvSpPr>
          <p:cNvPr id="157" name="Google Shape;157;p27"/>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58" name="Google Shape;158;p27"/>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59" name="Google Shape;159;p27"/>
          <p:cNvSpPr txBox="1"/>
          <p:nvPr>
            <p:ph idx="12" type="sldNum"/>
          </p:nvPr>
        </p:nvSpPr>
        <p:spPr>
          <a:xfrm>
            <a:off x="8737600" y="6356350"/>
            <a:ext cx="28449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160" name="Shape 160"/>
        <p:cNvGrpSpPr/>
        <p:nvPr/>
      </p:nvGrpSpPr>
      <p:grpSpPr>
        <a:xfrm>
          <a:off x="0" y="0"/>
          <a:ext cx="0" cy="0"/>
          <a:chOff x="0" y="0"/>
          <a:chExt cx="0" cy="0"/>
        </a:xfrm>
      </p:grpSpPr>
      <p:sp>
        <p:nvSpPr>
          <p:cNvPr id="161" name="Google Shape;161;p28"/>
          <p:cNvSpPr txBox="1"/>
          <p:nvPr>
            <p:ph type="title"/>
          </p:nvPr>
        </p:nvSpPr>
        <p:spPr>
          <a:xfrm>
            <a:off x="609600" y="274638"/>
            <a:ext cx="10972800" cy="11430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62" name="Google Shape;162;p28"/>
          <p:cNvSpPr txBox="1"/>
          <p:nvPr>
            <p:ph idx="1" type="body"/>
          </p:nvPr>
        </p:nvSpPr>
        <p:spPr>
          <a:xfrm rot="5400000">
            <a:off x="3832950" y="-1623150"/>
            <a:ext cx="4526100" cy="10972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orbel"/>
                <a:ea typeface="Corbel"/>
                <a:cs typeface="Corbel"/>
                <a:sym typeface="Corbe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9pPr>
          </a:lstStyle>
          <a:p/>
        </p:txBody>
      </p:sp>
      <p:sp>
        <p:nvSpPr>
          <p:cNvPr id="163" name="Google Shape;163;p28"/>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64" name="Google Shape;164;p28"/>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65" name="Google Shape;165;p28"/>
          <p:cNvSpPr txBox="1"/>
          <p:nvPr>
            <p:ph idx="12" type="sldNum"/>
          </p:nvPr>
        </p:nvSpPr>
        <p:spPr>
          <a:xfrm>
            <a:off x="8737600" y="6356350"/>
            <a:ext cx="28449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66" name="Shape 166"/>
        <p:cNvGrpSpPr/>
        <p:nvPr/>
      </p:nvGrpSpPr>
      <p:grpSpPr>
        <a:xfrm>
          <a:off x="0" y="0"/>
          <a:ext cx="0" cy="0"/>
          <a:chOff x="0" y="0"/>
          <a:chExt cx="0" cy="0"/>
        </a:xfrm>
      </p:grpSpPr>
      <p:sp>
        <p:nvSpPr>
          <p:cNvPr id="167" name="Google Shape;167;p29"/>
          <p:cNvSpPr txBox="1"/>
          <p:nvPr>
            <p:ph type="title"/>
          </p:nvPr>
        </p:nvSpPr>
        <p:spPr>
          <a:xfrm rot="5400000">
            <a:off x="7285050" y="1828788"/>
            <a:ext cx="5851500" cy="2743200"/>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rbel"/>
                <a:ea typeface="Corbel"/>
                <a:cs typeface="Corbel"/>
                <a:sym typeface="Corbel"/>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168" name="Google Shape;168;p29"/>
          <p:cNvSpPr txBox="1"/>
          <p:nvPr>
            <p:ph idx="1" type="body"/>
          </p:nvPr>
        </p:nvSpPr>
        <p:spPr>
          <a:xfrm rot="5400000">
            <a:off x="1697000" y="-812862"/>
            <a:ext cx="5851500" cy="80265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orbel"/>
                <a:ea typeface="Corbel"/>
                <a:cs typeface="Corbel"/>
                <a:sym typeface="Corbe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9pPr>
          </a:lstStyle>
          <a:p/>
        </p:txBody>
      </p:sp>
      <p:sp>
        <p:nvSpPr>
          <p:cNvPr id="169" name="Google Shape;169;p29"/>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0" name="Google Shape;170;p29"/>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71" name="Google Shape;171;p29"/>
          <p:cNvSpPr txBox="1"/>
          <p:nvPr>
            <p:ph idx="12" type="sldNum"/>
          </p:nvPr>
        </p:nvSpPr>
        <p:spPr>
          <a:xfrm>
            <a:off x="8737600" y="6356350"/>
            <a:ext cx="2844900" cy="3651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176" name="Shape 176"/>
        <p:cNvGrpSpPr/>
        <p:nvPr/>
      </p:nvGrpSpPr>
      <p:grpSpPr>
        <a:xfrm>
          <a:off x="0" y="0"/>
          <a:ext cx="0" cy="0"/>
          <a:chOff x="0" y="0"/>
          <a:chExt cx="0" cy="0"/>
        </a:xfrm>
      </p:grpSpPr>
      <p:sp>
        <p:nvSpPr>
          <p:cNvPr id="177" name="Google Shape;177;p31"/>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178" name="Shape 178"/>
        <p:cNvGrpSpPr/>
        <p:nvPr/>
      </p:nvGrpSpPr>
      <p:grpSpPr>
        <a:xfrm>
          <a:off x="0" y="0"/>
          <a:ext cx="0" cy="0"/>
          <a:chOff x="0" y="0"/>
          <a:chExt cx="0" cy="0"/>
        </a:xfrm>
      </p:grpSpPr>
      <p:sp>
        <p:nvSpPr>
          <p:cNvPr id="179" name="Google Shape;179;p32"/>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1"/>
              </a:buClr>
              <a:buSzPts val="2800"/>
              <a:buFont typeface="Calibri"/>
              <a:buNone/>
              <a:defRPr b="0" i="0" sz="4400" u="none" cap="none" strike="noStrike">
                <a:solidFill>
                  <a:schemeClr val="dk1"/>
                </a:solidFill>
                <a:latin typeface="Calibri"/>
                <a:ea typeface="Calibri"/>
                <a:cs typeface="Calibri"/>
                <a:sym typeface="Calibri"/>
              </a:defRPr>
            </a:lvl1pPr>
            <a:lvl2pPr lvl="1" algn="l">
              <a:lnSpc>
                <a:spcPct val="100000"/>
              </a:lnSpc>
              <a:spcBef>
                <a:spcPts val="0"/>
              </a:spcBef>
              <a:spcAft>
                <a:spcPts val="0"/>
              </a:spcAft>
              <a:buSzPts val="2800"/>
              <a:buNone/>
              <a:defRPr sz="1800"/>
            </a:lvl2pPr>
            <a:lvl3pPr lvl="2" algn="l">
              <a:lnSpc>
                <a:spcPct val="100000"/>
              </a:lnSpc>
              <a:spcBef>
                <a:spcPts val="0"/>
              </a:spcBef>
              <a:spcAft>
                <a:spcPts val="0"/>
              </a:spcAft>
              <a:buSzPts val="2800"/>
              <a:buNone/>
              <a:defRPr sz="1800"/>
            </a:lvl3pPr>
            <a:lvl4pPr lvl="3" algn="l">
              <a:lnSpc>
                <a:spcPct val="100000"/>
              </a:lnSpc>
              <a:spcBef>
                <a:spcPts val="0"/>
              </a:spcBef>
              <a:spcAft>
                <a:spcPts val="0"/>
              </a:spcAft>
              <a:buSzPts val="2800"/>
              <a:buNone/>
              <a:defRPr sz="1800"/>
            </a:lvl4pPr>
            <a:lvl5pPr lvl="4" algn="l">
              <a:lnSpc>
                <a:spcPct val="100000"/>
              </a:lnSpc>
              <a:spcBef>
                <a:spcPts val="0"/>
              </a:spcBef>
              <a:spcAft>
                <a:spcPts val="0"/>
              </a:spcAft>
              <a:buSzPts val="2800"/>
              <a:buNone/>
              <a:defRPr sz="1800"/>
            </a:lvl5pPr>
            <a:lvl6pPr lvl="5" algn="l">
              <a:lnSpc>
                <a:spcPct val="100000"/>
              </a:lnSpc>
              <a:spcBef>
                <a:spcPts val="0"/>
              </a:spcBef>
              <a:spcAft>
                <a:spcPts val="0"/>
              </a:spcAft>
              <a:buSzPts val="2800"/>
              <a:buNone/>
              <a:defRPr sz="1800"/>
            </a:lvl6pPr>
            <a:lvl7pPr lvl="6" algn="l">
              <a:lnSpc>
                <a:spcPct val="100000"/>
              </a:lnSpc>
              <a:spcBef>
                <a:spcPts val="0"/>
              </a:spcBef>
              <a:spcAft>
                <a:spcPts val="0"/>
              </a:spcAft>
              <a:buSzPts val="2800"/>
              <a:buNone/>
              <a:defRPr sz="1800"/>
            </a:lvl7pPr>
            <a:lvl8pPr lvl="7" algn="l">
              <a:lnSpc>
                <a:spcPct val="100000"/>
              </a:lnSpc>
              <a:spcBef>
                <a:spcPts val="0"/>
              </a:spcBef>
              <a:spcAft>
                <a:spcPts val="0"/>
              </a:spcAft>
              <a:buSzPts val="2800"/>
              <a:buNone/>
              <a:defRPr sz="1800"/>
            </a:lvl8pPr>
            <a:lvl9pPr lvl="8" algn="l">
              <a:lnSpc>
                <a:spcPct val="100000"/>
              </a:lnSpc>
              <a:spcBef>
                <a:spcPts val="0"/>
              </a:spcBef>
              <a:spcAft>
                <a:spcPts val="0"/>
              </a:spcAft>
              <a:buSzPts val="2800"/>
              <a:buNone/>
              <a:defRPr sz="1800"/>
            </a:lvl9pPr>
          </a:lstStyle>
          <a:p/>
        </p:txBody>
      </p:sp>
      <p:sp>
        <p:nvSpPr>
          <p:cNvPr id="180" name="Google Shape;180;p32"/>
          <p:cNvSpPr txBox="1"/>
          <p:nvPr>
            <p:ph idx="1" type="body"/>
          </p:nvPr>
        </p:nvSpPr>
        <p:spPr>
          <a:xfrm>
            <a:off x="609600" y="1600200"/>
            <a:ext cx="10972800" cy="4526100"/>
          </a:xfrm>
          <a:prstGeom prst="rect">
            <a:avLst/>
          </a:prstGeom>
          <a:noFill/>
          <a:ln>
            <a:noFill/>
          </a:ln>
        </p:spPr>
        <p:txBody>
          <a:bodyPr anchorCtr="0" anchor="t" bIns="91425" lIns="91425" spcFirstLastPara="1" rIns="91425" wrap="square" tIns="91425">
            <a:noAutofit/>
          </a:bodyPr>
          <a:lstStyle>
            <a:lvl1pPr indent="-431800" lvl="0" marL="457200" marR="0" algn="l">
              <a:lnSpc>
                <a:spcPct val="115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algn="l">
              <a:lnSpc>
                <a:spcPct val="115000"/>
              </a:lnSpc>
              <a:spcBef>
                <a:spcPts val="16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algn="l">
              <a:lnSpc>
                <a:spcPct val="115000"/>
              </a:lnSpc>
              <a:spcBef>
                <a:spcPts val="1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algn="l">
              <a:lnSpc>
                <a:spcPct val="115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algn="l">
              <a:lnSpc>
                <a:spcPct val="115000"/>
              </a:lnSpc>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1" name="Google Shape;181;p32"/>
          <p:cNvSpPr txBox="1"/>
          <p:nvPr>
            <p:ph idx="10" type="dt"/>
          </p:nvPr>
        </p:nvSpPr>
        <p:spPr>
          <a:xfrm>
            <a:off x="609600" y="6356350"/>
            <a:ext cx="28449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2" name="Google Shape;182;p32"/>
          <p:cNvSpPr txBox="1"/>
          <p:nvPr>
            <p:ph idx="11" type="ftr"/>
          </p:nvPr>
        </p:nvSpPr>
        <p:spPr>
          <a:xfrm>
            <a:off x="4165600" y="6356350"/>
            <a:ext cx="38607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83" name="Google Shape;183;p32"/>
          <p:cNvSpPr txBox="1"/>
          <p:nvPr>
            <p:ph idx="12" type="sldNum"/>
          </p:nvPr>
        </p:nvSpPr>
        <p:spPr>
          <a:xfrm>
            <a:off x="8737600" y="6356350"/>
            <a:ext cx="2844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84" name="Shape 184"/>
        <p:cNvGrpSpPr/>
        <p:nvPr/>
      </p:nvGrpSpPr>
      <p:grpSpPr>
        <a:xfrm>
          <a:off x="0" y="0"/>
          <a:ext cx="0" cy="0"/>
          <a:chOff x="0" y="0"/>
          <a:chExt cx="0" cy="0"/>
        </a:xfrm>
      </p:grpSpPr>
      <p:sp>
        <p:nvSpPr>
          <p:cNvPr id="185" name="Google Shape;185;p33"/>
          <p:cNvSpPr txBox="1"/>
          <p:nvPr>
            <p:ph type="ctrTitle"/>
          </p:nvPr>
        </p:nvSpPr>
        <p:spPr>
          <a:xfrm>
            <a:off x="415611" y="992767"/>
            <a:ext cx="11360700" cy="2736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86" name="Google Shape;186;p33"/>
          <p:cNvSpPr txBox="1"/>
          <p:nvPr>
            <p:ph idx="1" type="subTitle"/>
          </p:nvPr>
        </p:nvSpPr>
        <p:spPr>
          <a:xfrm>
            <a:off x="415600" y="3778833"/>
            <a:ext cx="11360700" cy="10569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87" name="Google Shape;187;p33"/>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188" name="Shape 188"/>
        <p:cNvGrpSpPr/>
        <p:nvPr/>
      </p:nvGrpSpPr>
      <p:grpSpPr>
        <a:xfrm>
          <a:off x="0" y="0"/>
          <a:ext cx="0" cy="0"/>
          <a:chOff x="0" y="0"/>
          <a:chExt cx="0" cy="0"/>
        </a:xfrm>
      </p:grpSpPr>
      <p:sp>
        <p:nvSpPr>
          <p:cNvPr id="189" name="Google Shape;189;p34"/>
          <p:cNvSpPr txBox="1"/>
          <p:nvPr>
            <p:ph type="title"/>
          </p:nvPr>
        </p:nvSpPr>
        <p:spPr>
          <a:xfrm>
            <a:off x="415600" y="2867800"/>
            <a:ext cx="11360700" cy="1122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0" name="Google Shape;190;p34"/>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howMasterSp="0" type="tx">
  <p:cSld name="TITLE_AND_BODY">
    <p:spTree>
      <p:nvGrpSpPr>
        <p:cNvPr id="191" name="Shape 191"/>
        <p:cNvGrpSpPr/>
        <p:nvPr/>
      </p:nvGrpSpPr>
      <p:grpSpPr>
        <a:xfrm>
          <a:off x="0" y="0"/>
          <a:ext cx="0" cy="0"/>
          <a:chOff x="0" y="0"/>
          <a:chExt cx="0" cy="0"/>
        </a:xfrm>
      </p:grpSpPr>
      <p:sp>
        <p:nvSpPr>
          <p:cNvPr id="192" name="Google Shape;192;p35"/>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3" name="Google Shape;193;p35"/>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94" name="Google Shape;194;p35"/>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showMasterSp="0" type="twoColTx">
  <p:cSld name="TITLE_AND_TWO_COLUMNS">
    <p:spTree>
      <p:nvGrpSpPr>
        <p:cNvPr id="195" name="Shape 195"/>
        <p:cNvGrpSpPr/>
        <p:nvPr/>
      </p:nvGrpSpPr>
      <p:grpSpPr>
        <a:xfrm>
          <a:off x="0" y="0"/>
          <a:ext cx="0" cy="0"/>
          <a:chOff x="0" y="0"/>
          <a:chExt cx="0" cy="0"/>
        </a:xfrm>
      </p:grpSpPr>
      <p:sp>
        <p:nvSpPr>
          <p:cNvPr id="196" name="Google Shape;196;p36"/>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7" name="Google Shape;197;p36"/>
          <p:cNvSpPr txBox="1"/>
          <p:nvPr>
            <p:ph idx="1" type="body"/>
          </p:nvPr>
        </p:nvSpPr>
        <p:spPr>
          <a:xfrm>
            <a:off x="415600" y="1536633"/>
            <a:ext cx="53331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98" name="Google Shape;198;p36"/>
          <p:cNvSpPr txBox="1"/>
          <p:nvPr>
            <p:ph idx="2" type="body"/>
          </p:nvPr>
        </p:nvSpPr>
        <p:spPr>
          <a:xfrm>
            <a:off x="6443200" y="1536633"/>
            <a:ext cx="53331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99" name="Google Shape;199;p36"/>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200" name="Shape 200"/>
        <p:cNvGrpSpPr/>
        <p:nvPr/>
      </p:nvGrpSpPr>
      <p:grpSpPr>
        <a:xfrm>
          <a:off x="0" y="0"/>
          <a:ext cx="0" cy="0"/>
          <a:chOff x="0" y="0"/>
          <a:chExt cx="0" cy="0"/>
        </a:xfrm>
      </p:grpSpPr>
      <p:sp>
        <p:nvSpPr>
          <p:cNvPr id="201" name="Google Shape;201;p37"/>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2" name="Google Shape;202;p37"/>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showMasterSp="0">
  <p:cSld name="ONE_COLUMN_TEXT">
    <p:spTree>
      <p:nvGrpSpPr>
        <p:cNvPr id="203" name="Shape 203"/>
        <p:cNvGrpSpPr/>
        <p:nvPr/>
      </p:nvGrpSpPr>
      <p:grpSpPr>
        <a:xfrm>
          <a:off x="0" y="0"/>
          <a:ext cx="0" cy="0"/>
          <a:chOff x="0" y="0"/>
          <a:chExt cx="0" cy="0"/>
        </a:xfrm>
      </p:grpSpPr>
      <p:sp>
        <p:nvSpPr>
          <p:cNvPr id="204" name="Google Shape;204;p38"/>
          <p:cNvSpPr txBox="1"/>
          <p:nvPr>
            <p:ph type="title"/>
          </p:nvPr>
        </p:nvSpPr>
        <p:spPr>
          <a:xfrm>
            <a:off x="415600" y="740800"/>
            <a:ext cx="3744000" cy="1007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05" name="Google Shape;205;p38"/>
          <p:cNvSpPr txBox="1"/>
          <p:nvPr>
            <p:ph idx="1" type="body"/>
          </p:nvPr>
        </p:nvSpPr>
        <p:spPr>
          <a:xfrm>
            <a:off x="415600" y="1852800"/>
            <a:ext cx="3744000" cy="42393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06" name="Google Shape;206;p38"/>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showMasterSp="0">
  <p:cSld name="MAIN_POINT">
    <p:spTree>
      <p:nvGrpSpPr>
        <p:cNvPr id="207" name="Shape 207"/>
        <p:cNvGrpSpPr/>
        <p:nvPr/>
      </p:nvGrpSpPr>
      <p:grpSpPr>
        <a:xfrm>
          <a:off x="0" y="0"/>
          <a:ext cx="0" cy="0"/>
          <a:chOff x="0" y="0"/>
          <a:chExt cx="0" cy="0"/>
        </a:xfrm>
      </p:grpSpPr>
      <p:sp>
        <p:nvSpPr>
          <p:cNvPr id="208" name="Google Shape;208;p39"/>
          <p:cNvSpPr txBox="1"/>
          <p:nvPr>
            <p:ph type="title"/>
          </p:nvPr>
        </p:nvSpPr>
        <p:spPr>
          <a:xfrm>
            <a:off x="653667" y="600200"/>
            <a:ext cx="8490300" cy="5454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09" name="Google Shape;209;p39"/>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showMasterSp="0">
  <p:cSld name="SECTION_TITLE_AND_DESCRIPTION">
    <p:spTree>
      <p:nvGrpSpPr>
        <p:cNvPr id="210" name="Shape 210"/>
        <p:cNvGrpSpPr/>
        <p:nvPr/>
      </p:nvGrpSpPr>
      <p:grpSpPr>
        <a:xfrm>
          <a:off x="0" y="0"/>
          <a:ext cx="0" cy="0"/>
          <a:chOff x="0" y="0"/>
          <a:chExt cx="0" cy="0"/>
        </a:xfrm>
      </p:grpSpPr>
      <p:sp>
        <p:nvSpPr>
          <p:cNvPr id="211" name="Google Shape;211;p40"/>
          <p:cNvSpPr/>
          <p:nvPr/>
        </p:nvSpPr>
        <p:spPr>
          <a:xfrm>
            <a:off x="6096000" y="-167"/>
            <a:ext cx="6096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40"/>
          <p:cNvSpPr txBox="1"/>
          <p:nvPr>
            <p:ph type="title"/>
          </p:nvPr>
        </p:nvSpPr>
        <p:spPr>
          <a:xfrm>
            <a:off x="354000" y="1644233"/>
            <a:ext cx="5393700" cy="1976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13" name="Google Shape;213;p40"/>
          <p:cNvSpPr txBox="1"/>
          <p:nvPr>
            <p:ph idx="1" type="subTitle"/>
          </p:nvPr>
        </p:nvSpPr>
        <p:spPr>
          <a:xfrm>
            <a:off x="354000" y="3737433"/>
            <a:ext cx="5393700" cy="1646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14" name="Google Shape;214;p40"/>
          <p:cNvSpPr txBox="1"/>
          <p:nvPr>
            <p:ph idx="2" type="body"/>
          </p:nvPr>
        </p:nvSpPr>
        <p:spPr>
          <a:xfrm>
            <a:off x="6586000" y="965433"/>
            <a:ext cx="5115900" cy="49269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15" name="Google Shape;215;p40"/>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showMasterSp="0">
  <p:cSld name="CAPTION_ONLY">
    <p:spTree>
      <p:nvGrpSpPr>
        <p:cNvPr id="216" name="Shape 216"/>
        <p:cNvGrpSpPr/>
        <p:nvPr/>
      </p:nvGrpSpPr>
      <p:grpSpPr>
        <a:xfrm>
          <a:off x="0" y="0"/>
          <a:ext cx="0" cy="0"/>
          <a:chOff x="0" y="0"/>
          <a:chExt cx="0" cy="0"/>
        </a:xfrm>
      </p:grpSpPr>
      <p:sp>
        <p:nvSpPr>
          <p:cNvPr id="217" name="Google Shape;217;p41"/>
          <p:cNvSpPr txBox="1"/>
          <p:nvPr>
            <p:ph idx="1" type="body"/>
          </p:nvPr>
        </p:nvSpPr>
        <p:spPr>
          <a:xfrm>
            <a:off x="415600" y="5640767"/>
            <a:ext cx="7998300" cy="8067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218" name="Google Shape;218;p41"/>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showMasterSp="0">
  <p:cSld name="BIG_NUMBER">
    <p:spTree>
      <p:nvGrpSpPr>
        <p:cNvPr id="219" name="Shape 219"/>
        <p:cNvGrpSpPr/>
        <p:nvPr/>
      </p:nvGrpSpPr>
      <p:grpSpPr>
        <a:xfrm>
          <a:off x="0" y="0"/>
          <a:ext cx="0" cy="0"/>
          <a:chOff x="0" y="0"/>
          <a:chExt cx="0" cy="0"/>
        </a:xfrm>
      </p:grpSpPr>
      <p:sp>
        <p:nvSpPr>
          <p:cNvPr id="220" name="Google Shape;220;p42"/>
          <p:cNvSpPr txBox="1"/>
          <p:nvPr>
            <p:ph hasCustomPrompt="1" type="title"/>
          </p:nvPr>
        </p:nvSpPr>
        <p:spPr>
          <a:xfrm>
            <a:off x="415600" y="1474833"/>
            <a:ext cx="11360700" cy="2618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21" name="Google Shape;221;p42"/>
          <p:cNvSpPr txBox="1"/>
          <p:nvPr>
            <p:ph idx="1" type="body"/>
          </p:nvPr>
        </p:nvSpPr>
        <p:spPr>
          <a:xfrm>
            <a:off x="415600" y="4202967"/>
            <a:ext cx="11360700" cy="17343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222" name="Google Shape;222;p42"/>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31" name="Shape 31"/>
        <p:cNvGrpSpPr/>
        <p:nvPr/>
      </p:nvGrpSpPr>
      <p:grpSpPr>
        <a:xfrm>
          <a:off x="0" y="0"/>
          <a:ext cx="0" cy="0"/>
          <a:chOff x="0" y="0"/>
          <a:chExt cx="0" cy="0"/>
        </a:xfrm>
      </p:grpSpPr>
      <p:sp>
        <p:nvSpPr>
          <p:cNvPr id="32" name="Google Shape;32;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Basic Layout" showMasterSp="0">
  <p:cSld name="07 Basic Layout">
    <p:spTree>
      <p:nvGrpSpPr>
        <p:cNvPr id="226" name="Shape 226"/>
        <p:cNvGrpSpPr/>
        <p:nvPr/>
      </p:nvGrpSpPr>
      <p:grpSpPr>
        <a:xfrm>
          <a:off x="0" y="0"/>
          <a:ext cx="0" cy="0"/>
          <a:chOff x="0" y="0"/>
          <a:chExt cx="0" cy="0"/>
        </a:xfrm>
      </p:grpSpPr>
      <p:sp>
        <p:nvSpPr>
          <p:cNvPr id="227" name="Google Shape;227;p44"/>
          <p:cNvSpPr txBox="1"/>
          <p:nvPr>
            <p:ph idx="1" type="body"/>
          </p:nvPr>
        </p:nvSpPr>
        <p:spPr>
          <a:xfrm>
            <a:off x="609600" y="1693776"/>
            <a:ext cx="10972800" cy="4526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8" name="Google Shape;228;p44"/>
          <p:cNvSpPr txBox="1"/>
          <p:nvPr>
            <p:ph idx="2" type="body"/>
          </p:nvPr>
        </p:nvSpPr>
        <p:spPr>
          <a:xfrm>
            <a:off x="607264" y="322136"/>
            <a:ext cx="10972800" cy="127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72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9" name="Google Shape;229;p44"/>
          <p:cNvSpPr txBox="1"/>
          <p:nvPr>
            <p:ph idx="12" type="sldNum"/>
          </p:nvPr>
        </p:nvSpPr>
        <p:spPr>
          <a:xfrm>
            <a:off x="11342639" y="6423767"/>
            <a:ext cx="840900" cy="3597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Title Slide" showMasterSp="0">
  <p:cSld name="01 Title Slide">
    <p:spTree>
      <p:nvGrpSpPr>
        <p:cNvPr id="230" name="Shape 230"/>
        <p:cNvGrpSpPr/>
        <p:nvPr/>
      </p:nvGrpSpPr>
      <p:grpSpPr>
        <a:xfrm>
          <a:off x="0" y="0"/>
          <a:ext cx="0" cy="0"/>
          <a:chOff x="0" y="0"/>
          <a:chExt cx="0" cy="0"/>
        </a:xfrm>
      </p:grpSpPr>
      <p:pic>
        <p:nvPicPr>
          <p:cNvPr descr="PresentedByRaceFoward.ai" id="231" name="Google Shape;231;p45"/>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232" name="Google Shape;232;p45"/>
          <p:cNvSpPr txBox="1"/>
          <p:nvPr>
            <p:ph idx="1" type="body"/>
          </p:nvPr>
        </p:nvSpPr>
        <p:spPr>
          <a:xfrm>
            <a:off x="553792" y="4420106"/>
            <a:ext cx="10972800" cy="512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60"/>
              </a:spcBef>
              <a:spcAft>
                <a:spcPts val="0"/>
              </a:spcAft>
              <a:buClr>
                <a:schemeClr val="accent1"/>
              </a:buClr>
              <a:buSzPts val="2800"/>
              <a:buFont typeface="Arial"/>
              <a:buNone/>
              <a:defRPr b="0" i="0" sz="2800" u="none" cap="none" strike="noStrike">
                <a:solidFill>
                  <a:schemeClr val="accen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3" name="Google Shape;233;p45"/>
          <p:cNvSpPr txBox="1"/>
          <p:nvPr>
            <p:ph idx="2" type="body"/>
          </p:nvPr>
        </p:nvSpPr>
        <p:spPr>
          <a:xfrm>
            <a:off x="553792" y="3125982"/>
            <a:ext cx="10972800" cy="1278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720"/>
              </a:spcBef>
              <a:spcAft>
                <a:spcPts val="0"/>
              </a:spcAft>
              <a:buClr>
                <a:schemeClr val="accent1"/>
              </a:buClr>
              <a:buSzPts val="3600"/>
              <a:buFont typeface="Arial"/>
              <a:buNone/>
              <a:defRPr b="1" i="0" sz="3600" u="none" cap="none" strike="noStrike">
                <a:solidFill>
                  <a:schemeClr val="accen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4" name="Google Shape;234;p45"/>
          <p:cNvSpPr txBox="1"/>
          <p:nvPr>
            <p:ph idx="3" type="body"/>
          </p:nvPr>
        </p:nvSpPr>
        <p:spPr>
          <a:xfrm>
            <a:off x="553792" y="1054743"/>
            <a:ext cx="10972800" cy="1278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1320"/>
              </a:spcBef>
              <a:spcAft>
                <a:spcPts val="0"/>
              </a:spcAft>
              <a:buClr>
                <a:schemeClr val="dk1"/>
              </a:buClr>
              <a:buSzPts val="6600"/>
              <a:buFont typeface="Arial"/>
              <a:buNone/>
              <a:defRPr b="1" i="0" sz="66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About Us (1) Slide" showMasterSp="0">
  <p:cSld name="02 About Us (1) Slide">
    <p:spTree>
      <p:nvGrpSpPr>
        <p:cNvPr id="235" name="Shape 235"/>
        <p:cNvGrpSpPr/>
        <p:nvPr/>
      </p:nvGrpSpPr>
      <p:grpSpPr>
        <a:xfrm>
          <a:off x="0" y="0"/>
          <a:ext cx="0" cy="0"/>
          <a:chOff x="0" y="0"/>
          <a:chExt cx="0" cy="0"/>
        </a:xfrm>
      </p:grpSpPr>
      <p:pic>
        <p:nvPicPr>
          <p:cNvPr descr="RaceForwardSlide8_1ReportImage.jpg" id="236" name="Google Shape;236;p46"/>
          <p:cNvPicPr preferRelativeResize="0"/>
          <p:nvPr/>
        </p:nvPicPr>
        <p:blipFill rotWithShape="1">
          <a:blip r:embed="rId2">
            <a:alphaModFix/>
          </a:blip>
          <a:srcRect b="0" l="0" r="0" t="0"/>
          <a:stretch/>
        </p:blipFill>
        <p:spPr>
          <a:xfrm>
            <a:off x="985213" y="0"/>
            <a:ext cx="8405089" cy="6303819"/>
          </a:xfrm>
          <a:prstGeom prst="rect">
            <a:avLst/>
          </a:prstGeom>
          <a:noFill/>
          <a:ln>
            <a:noFill/>
          </a:ln>
        </p:spPr>
      </p:pic>
      <p:sp>
        <p:nvSpPr>
          <p:cNvPr id="237" name="Google Shape;237;p46"/>
          <p:cNvSpPr txBox="1"/>
          <p:nvPr/>
        </p:nvSpPr>
        <p:spPr>
          <a:xfrm>
            <a:off x="585855" y="332620"/>
            <a:ext cx="8608500" cy="838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C0C0C"/>
              </a:buClr>
              <a:buSzPts val="3600"/>
              <a:buFont typeface="Arial"/>
              <a:buNone/>
            </a:pPr>
            <a:r>
              <a:rPr b="1" i="0" lang="en-US" sz="3600" u="none" cap="none" strike="noStrike">
                <a:solidFill>
                  <a:srgbClr val="0C0C0C"/>
                </a:solidFill>
                <a:latin typeface="Arial"/>
                <a:ea typeface="Arial"/>
                <a:cs typeface="Arial"/>
                <a:sym typeface="Arial"/>
              </a:rPr>
              <a:t>About</a:t>
            </a:r>
            <a:r>
              <a:rPr b="1" i="0" lang="en-US" sz="3600" u="none" cap="none" strike="noStrike">
                <a:solidFill>
                  <a:srgbClr val="595959"/>
                </a:solidFill>
                <a:latin typeface="Arial"/>
                <a:ea typeface="Arial"/>
                <a:cs typeface="Arial"/>
                <a:sym typeface="Arial"/>
              </a:rPr>
              <a:t> </a:t>
            </a:r>
            <a:r>
              <a:rPr b="1" i="0" lang="en-US" sz="3600" u="none" cap="none" strike="noStrike">
                <a:solidFill>
                  <a:srgbClr val="0C0C0C"/>
                </a:solidFill>
                <a:latin typeface="Arial"/>
                <a:ea typeface="Arial"/>
                <a:cs typeface="Arial"/>
                <a:sym typeface="Arial"/>
              </a:rPr>
              <a:t>Us</a:t>
            </a:r>
            <a:endParaRPr b="1" i="0" sz="3600" u="none" cap="none" strike="noStrike">
              <a:solidFill>
                <a:srgbClr val="0C0C0C"/>
              </a:solidFill>
              <a:latin typeface="Arial"/>
              <a:ea typeface="Arial"/>
              <a:cs typeface="Arial"/>
              <a:sym typeface="Arial"/>
            </a:endParaRPr>
          </a:p>
        </p:txBody>
      </p:sp>
      <p:sp>
        <p:nvSpPr>
          <p:cNvPr id="238" name="Google Shape;238;p46"/>
          <p:cNvSpPr txBox="1"/>
          <p:nvPr/>
        </p:nvSpPr>
        <p:spPr>
          <a:xfrm>
            <a:off x="566807" y="1377950"/>
            <a:ext cx="7222500" cy="4718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cap="none" strike="noStrike">
                <a:solidFill>
                  <a:schemeClr val="dk1"/>
                </a:solidFill>
                <a:latin typeface="Arial"/>
                <a:ea typeface="Arial"/>
                <a:cs typeface="Arial"/>
                <a:sym typeface="Arial"/>
              </a:rPr>
              <a:t>Race Forward </a:t>
            </a:r>
            <a:r>
              <a:rPr b="0" i="0" lang="en-US" sz="2400" u="none" cap="none" strike="noStrike">
                <a:solidFill>
                  <a:schemeClr val="dk1"/>
                </a:solidFill>
                <a:latin typeface="Arial"/>
                <a:ea typeface="Arial"/>
                <a:cs typeface="Arial"/>
                <a:sym typeface="Arial"/>
              </a:rPr>
              <a:t>advances racial justice through research, media, </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and practice. Founded in 1981, Race Forward brings systemic analysis and an innovative approach to complex race issues to help people take effective action toward </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racial equity.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48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Our research takes an accessible, solutions-oriented approach to race and a variety of issues. </a:t>
            </a:r>
            <a:endParaRPr b="0" i="0" sz="2400" u="none" cap="none" strike="noStrike">
              <a:solidFill>
                <a:srgbClr val="4CB7AD"/>
              </a:solidFill>
              <a:latin typeface="Arial"/>
              <a:ea typeface="Arial"/>
              <a:cs typeface="Arial"/>
              <a:sym typeface="Arial"/>
            </a:endParaRPr>
          </a:p>
        </p:txBody>
      </p:sp>
      <p:sp>
        <p:nvSpPr>
          <p:cNvPr id="239" name="Google Shape;239;p46"/>
          <p:cNvSpPr txBox="1"/>
          <p:nvPr/>
        </p:nvSpPr>
        <p:spPr>
          <a:xfrm>
            <a:off x="11215216" y="6390369"/>
            <a:ext cx="9588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rgbClr val="888888"/>
                </a:solidFill>
                <a:latin typeface="Arial"/>
                <a:ea typeface="Arial"/>
                <a:cs typeface="Arial"/>
                <a:sym typeface="Arial"/>
              </a:rPr>
              <a:t>‹#›</a:t>
            </a:fld>
            <a:endParaRPr b="0" i="0" sz="2400" u="none" cap="none" strike="noStrike">
              <a:solidFill>
                <a:srgbClr val="888888"/>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About Us 2 What We do" showMasterSp="0">
  <p:cSld name="02 About Us 2 What We do">
    <p:spTree>
      <p:nvGrpSpPr>
        <p:cNvPr id="240" name="Shape 240"/>
        <p:cNvGrpSpPr/>
        <p:nvPr/>
      </p:nvGrpSpPr>
      <p:grpSpPr>
        <a:xfrm>
          <a:off x="0" y="0"/>
          <a:ext cx="0" cy="0"/>
          <a:chOff x="0" y="0"/>
          <a:chExt cx="0" cy="0"/>
        </a:xfrm>
      </p:grpSpPr>
      <p:sp>
        <p:nvSpPr>
          <p:cNvPr id="241" name="Google Shape;241;p47"/>
          <p:cNvSpPr txBox="1"/>
          <p:nvPr/>
        </p:nvSpPr>
        <p:spPr>
          <a:xfrm>
            <a:off x="11215216" y="6390369"/>
            <a:ext cx="9588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rgbClr val="888888"/>
                </a:solidFill>
                <a:latin typeface="Arial"/>
                <a:ea typeface="Arial"/>
                <a:cs typeface="Arial"/>
                <a:sym typeface="Arial"/>
              </a:rPr>
              <a:t>‹#›</a:t>
            </a:fld>
            <a:endParaRPr b="0" i="0" sz="2400" u="none" cap="none" strike="noStrike">
              <a:solidFill>
                <a:srgbClr val="888888"/>
              </a:solidFill>
              <a:latin typeface="Arial"/>
              <a:ea typeface="Arial"/>
              <a:cs typeface="Arial"/>
              <a:sym typeface="Arial"/>
            </a:endParaRPr>
          </a:p>
        </p:txBody>
      </p:sp>
      <p:pic>
        <p:nvPicPr>
          <p:cNvPr descr="RaceForwardSlide6.jpg" id="242" name="Google Shape;242;p47"/>
          <p:cNvPicPr preferRelativeResize="0"/>
          <p:nvPr/>
        </p:nvPicPr>
        <p:blipFill rotWithShape="1">
          <a:blip r:embed="rId2">
            <a:alphaModFix/>
          </a:blip>
          <a:srcRect b="0" l="0" r="0" t="0"/>
          <a:stretch/>
        </p:blipFill>
        <p:spPr>
          <a:xfrm>
            <a:off x="926883" y="536"/>
            <a:ext cx="8459303" cy="6343979"/>
          </a:xfrm>
          <a:prstGeom prst="rect">
            <a:avLst/>
          </a:prstGeom>
          <a:noFill/>
          <a:ln>
            <a:noFill/>
          </a:ln>
        </p:spPr>
      </p:pic>
      <p:sp>
        <p:nvSpPr>
          <p:cNvPr id="243" name="Google Shape;243;p47"/>
          <p:cNvSpPr txBox="1"/>
          <p:nvPr/>
        </p:nvSpPr>
        <p:spPr>
          <a:xfrm>
            <a:off x="585855" y="332620"/>
            <a:ext cx="8608500" cy="838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C0C0C"/>
              </a:buClr>
              <a:buSzPts val="3600"/>
              <a:buFont typeface="Arial"/>
              <a:buNone/>
            </a:pPr>
            <a:r>
              <a:rPr b="1" i="0" lang="en-US" sz="3600" u="none" cap="none" strike="noStrike">
                <a:solidFill>
                  <a:srgbClr val="0C0C0C"/>
                </a:solidFill>
                <a:latin typeface="Arial"/>
                <a:ea typeface="Arial"/>
                <a:cs typeface="Arial"/>
                <a:sym typeface="Arial"/>
              </a:rPr>
              <a:t>What We Do</a:t>
            </a:r>
            <a:endParaRPr b="1" i="0" sz="3600" u="none" cap="none" strike="noStrike">
              <a:solidFill>
                <a:srgbClr val="0C0C0C"/>
              </a:solidFill>
              <a:latin typeface="Arial"/>
              <a:ea typeface="Arial"/>
              <a:cs typeface="Arial"/>
              <a:sym typeface="Arial"/>
            </a:endParaRPr>
          </a:p>
        </p:txBody>
      </p:sp>
      <p:sp>
        <p:nvSpPr>
          <p:cNvPr id="244" name="Google Shape;244;p47"/>
          <p:cNvSpPr txBox="1"/>
          <p:nvPr/>
        </p:nvSpPr>
        <p:spPr>
          <a:xfrm>
            <a:off x="566807" y="1377950"/>
            <a:ext cx="7222500" cy="4718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Race Forward publishes Colorlines, </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a daily news site where race matters, and we use storytelling and multimedia to amplify key issues </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we cover. </a:t>
            </a:r>
            <a:br>
              <a:rPr b="0" i="0" lang="en-US" sz="2400" u="none" cap="none" strike="noStrike">
                <a:solidFill>
                  <a:schemeClr val="dk1"/>
                </a:solidFill>
                <a:latin typeface="Arial"/>
                <a:ea typeface="Arial"/>
                <a:cs typeface="Arial"/>
                <a:sym typeface="Arial"/>
              </a:rPr>
            </a:b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48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Our largest program is our biennial Facing Race National Conference, the largest multiracial, inter-generational gathering on racial justice for organizers, educators, creatives, and other leaders. </a:t>
            </a:r>
            <a:endParaRPr b="0" i="0" sz="2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245" name="Shape 245"/>
        <p:cNvGrpSpPr/>
        <p:nvPr/>
      </p:nvGrpSpPr>
      <p:grpSpPr>
        <a:xfrm>
          <a:off x="0" y="0"/>
          <a:ext cx="0" cy="0"/>
          <a:chOff x="0" y="0"/>
          <a:chExt cx="0" cy="0"/>
        </a:xfrm>
      </p:grpSpPr>
      <p:sp>
        <p:nvSpPr>
          <p:cNvPr id="246" name="Google Shape;246;p48"/>
          <p:cNvSpPr txBox="1"/>
          <p:nvPr>
            <p:ph idx="10" type="dt"/>
          </p:nvPr>
        </p:nvSpPr>
        <p:spPr>
          <a:xfrm>
            <a:off x="609600" y="6356350"/>
            <a:ext cx="28449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47" name="Google Shape;247;p48"/>
          <p:cNvSpPr txBox="1"/>
          <p:nvPr>
            <p:ph idx="11" type="ftr"/>
          </p:nvPr>
        </p:nvSpPr>
        <p:spPr>
          <a:xfrm>
            <a:off x="4165600" y="6356350"/>
            <a:ext cx="38607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48" name="Google Shape;248;p48"/>
          <p:cNvSpPr txBox="1"/>
          <p:nvPr>
            <p:ph idx="12" type="sldNum"/>
          </p:nvPr>
        </p:nvSpPr>
        <p:spPr>
          <a:xfrm>
            <a:off x="11233040" y="6385931"/>
            <a:ext cx="958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Comparison" showMasterSp="0" type="twoObj">
  <p:cSld name="TWO_OBJECTS">
    <p:spTree>
      <p:nvGrpSpPr>
        <p:cNvPr id="249" name="Shape 249"/>
        <p:cNvGrpSpPr/>
        <p:nvPr/>
      </p:nvGrpSpPr>
      <p:grpSpPr>
        <a:xfrm>
          <a:off x="0" y="0"/>
          <a:ext cx="0" cy="0"/>
          <a:chOff x="0" y="0"/>
          <a:chExt cx="0" cy="0"/>
        </a:xfrm>
      </p:grpSpPr>
      <p:sp>
        <p:nvSpPr>
          <p:cNvPr id="250" name="Google Shape;250;p49"/>
          <p:cNvSpPr txBox="1"/>
          <p:nvPr>
            <p:ph type="title"/>
          </p:nvPr>
        </p:nvSpPr>
        <p:spPr>
          <a:xfrm>
            <a:off x="609600" y="274638"/>
            <a:ext cx="10972800" cy="1143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51" name="Google Shape;251;p49"/>
          <p:cNvSpPr txBox="1"/>
          <p:nvPr>
            <p:ph idx="1" type="body"/>
          </p:nvPr>
        </p:nvSpPr>
        <p:spPr>
          <a:xfrm>
            <a:off x="609600" y="1600200"/>
            <a:ext cx="5384700" cy="45261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2" name="Google Shape;252;p49"/>
          <p:cNvSpPr txBox="1"/>
          <p:nvPr>
            <p:ph idx="2" type="body"/>
          </p:nvPr>
        </p:nvSpPr>
        <p:spPr>
          <a:xfrm>
            <a:off x="6197600" y="1600200"/>
            <a:ext cx="5384700" cy="45261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3" name="Google Shape;253;p49"/>
          <p:cNvSpPr txBox="1"/>
          <p:nvPr>
            <p:ph idx="12" type="sldNum"/>
          </p:nvPr>
        </p:nvSpPr>
        <p:spPr>
          <a:xfrm>
            <a:off x="11342639" y="6423767"/>
            <a:ext cx="840900" cy="3597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Bullet Point Layout" showMasterSp="0">
  <p:cSld name="09 Bullet Point Layout">
    <p:spTree>
      <p:nvGrpSpPr>
        <p:cNvPr id="254" name="Shape 254"/>
        <p:cNvGrpSpPr/>
        <p:nvPr/>
      </p:nvGrpSpPr>
      <p:grpSpPr>
        <a:xfrm>
          <a:off x="0" y="0"/>
          <a:ext cx="0" cy="0"/>
          <a:chOff x="0" y="0"/>
          <a:chExt cx="0" cy="0"/>
        </a:xfrm>
      </p:grpSpPr>
      <p:sp>
        <p:nvSpPr>
          <p:cNvPr id="255" name="Google Shape;255;p50"/>
          <p:cNvSpPr txBox="1"/>
          <p:nvPr>
            <p:ph idx="1" type="body"/>
          </p:nvPr>
        </p:nvSpPr>
        <p:spPr>
          <a:xfrm>
            <a:off x="607264" y="322136"/>
            <a:ext cx="10972800" cy="127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72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6" name="Google Shape;256;p50"/>
          <p:cNvSpPr txBox="1"/>
          <p:nvPr>
            <p:ph idx="2" type="body"/>
          </p:nvPr>
        </p:nvSpPr>
        <p:spPr>
          <a:xfrm>
            <a:off x="609600" y="1600200"/>
            <a:ext cx="10972800" cy="45261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7" name="Google Shape;257;p50"/>
          <p:cNvSpPr txBox="1"/>
          <p:nvPr>
            <p:ph idx="12" type="sldNum"/>
          </p:nvPr>
        </p:nvSpPr>
        <p:spPr>
          <a:xfrm>
            <a:off x="11342639" y="6423767"/>
            <a:ext cx="840900" cy="3597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258" name="Shape 258"/>
        <p:cNvGrpSpPr/>
        <p:nvPr/>
      </p:nvGrpSpPr>
      <p:grpSpPr>
        <a:xfrm>
          <a:off x="0" y="0"/>
          <a:ext cx="0" cy="0"/>
          <a:chOff x="0" y="0"/>
          <a:chExt cx="0" cy="0"/>
        </a:xfrm>
      </p:grpSpPr>
      <p:pic>
        <p:nvPicPr>
          <p:cNvPr descr="BuildingRacialEquityIntroSlide_Purple.jpg" id="259" name="Google Shape;259;p51"/>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260" name="Google Shape;260;p51"/>
          <p:cNvSpPr txBox="1"/>
          <p:nvPr>
            <p:ph idx="12" type="sldNum"/>
          </p:nvPr>
        </p:nvSpPr>
        <p:spPr>
          <a:xfrm>
            <a:off x="11233040" y="6385931"/>
            <a:ext cx="958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61" name="Google Shape;261;p51"/>
          <p:cNvSpPr txBox="1"/>
          <p:nvPr>
            <p:ph idx="1" type="body"/>
          </p:nvPr>
        </p:nvSpPr>
        <p:spPr>
          <a:xfrm>
            <a:off x="4937404" y="402343"/>
            <a:ext cx="6981300" cy="98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Facilitators - 2 with pictures" showMasterSp="0">
  <p:cSld name="03 Facilitators - 2 with pictures">
    <p:spTree>
      <p:nvGrpSpPr>
        <p:cNvPr id="262" name="Shape 262"/>
        <p:cNvGrpSpPr/>
        <p:nvPr/>
      </p:nvGrpSpPr>
      <p:grpSpPr>
        <a:xfrm>
          <a:off x="0" y="0"/>
          <a:ext cx="0" cy="0"/>
          <a:chOff x="0" y="0"/>
          <a:chExt cx="0" cy="0"/>
        </a:xfrm>
      </p:grpSpPr>
      <p:sp>
        <p:nvSpPr>
          <p:cNvPr id="263" name="Google Shape;263;p52"/>
          <p:cNvSpPr/>
          <p:nvPr>
            <p:ph idx="2" type="pic"/>
          </p:nvPr>
        </p:nvSpPr>
        <p:spPr>
          <a:xfrm>
            <a:off x="1019459" y="1581090"/>
            <a:ext cx="2759100" cy="1838400"/>
          </a:xfrm>
          <a:prstGeom prst="rect">
            <a:avLst/>
          </a:prstGeom>
          <a:noFill/>
          <a:ln>
            <a:noFill/>
          </a:ln>
        </p:spPr>
      </p:sp>
      <p:sp>
        <p:nvSpPr>
          <p:cNvPr id="264" name="Google Shape;264;p52"/>
          <p:cNvSpPr txBox="1"/>
          <p:nvPr>
            <p:ph idx="1" type="body"/>
          </p:nvPr>
        </p:nvSpPr>
        <p:spPr>
          <a:xfrm>
            <a:off x="553792" y="308768"/>
            <a:ext cx="10972800" cy="127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72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5" name="Google Shape;265;p52"/>
          <p:cNvSpPr txBox="1"/>
          <p:nvPr>
            <p:ph idx="12" type="sldNum"/>
          </p:nvPr>
        </p:nvSpPr>
        <p:spPr>
          <a:xfrm>
            <a:off x="11342639" y="6410399"/>
            <a:ext cx="840900" cy="3597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266" name="Google Shape;266;p52"/>
          <p:cNvSpPr txBox="1"/>
          <p:nvPr>
            <p:ph idx="3" type="body"/>
          </p:nvPr>
        </p:nvSpPr>
        <p:spPr>
          <a:xfrm>
            <a:off x="4044095" y="2103123"/>
            <a:ext cx="6290700" cy="117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80000"/>
              </a:lnSpc>
              <a:spcBef>
                <a:spcPts val="42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7" name="Google Shape;267;p52"/>
          <p:cNvSpPr txBox="1"/>
          <p:nvPr>
            <p:ph idx="4" type="body"/>
          </p:nvPr>
        </p:nvSpPr>
        <p:spPr>
          <a:xfrm>
            <a:off x="4044095" y="1600606"/>
            <a:ext cx="6290700" cy="431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56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8" name="Google Shape;268;p52"/>
          <p:cNvSpPr/>
          <p:nvPr>
            <p:ph idx="5" type="pic"/>
          </p:nvPr>
        </p:nvSpPr>
        <p:spPr>
          <a:xfrm>
            <a:off x="1019459" y="3725385"/>
            <a:ext cx="2759100" cy="1838400"/>
          </a:xfrm>
          <a:prstGeom prst="rect">
            <a:avLst/>
          </a:prstGeom>
          <a:noFill/>
          <a:ln>
            <a:noFill/>
          </a:ln>
        </p:spPr>
      </p:sp>
      <p:sp>
        <p:nvSpPr>
          <p:cNvPr id="269" name="Google Shape;269;p52"/>
          <p:cNvSpPr txBox="1"/>
          <p:nvPr>
            <p:ph idx="6" type="body"/>
          </p:nvPr>
        </p:nvSpPr>
        <p:spPr>
          <a:xfrm>
            <a:off x="4044095" y="4247418"/>
            <a:ext cx="6290700" cy="117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80000"/>
              </a:lnSpc>
              <a:spcBef>
                <a:spcPts val="42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0" name="Google Shape;270;p52"/>
          <p:cNvSpPr txBox="1"/>
          <p:nvPr>
            <p:ph idx="7" type="body"/>
          </p:nvPr>
        </p:nvSpPr>
        <p:spPr>
          <a:xfrm>
            <a:off x="4044095" y="3744901"/>
            <a:ext cx="6290700" cy="431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56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Facilitators_3 with pictures" showMasterSp="0">
  <p:cSld name="03 Facilitators_3 with pictures">
    <p:spTree>
      <p:nvGrpSpPr>
        <p:cNvPr id="271" name="Shape 271"/>
        <p:cNvGrpSpPr/>
        <p:nvPr/>
      </p:nvGrpSpPr>
      <p:grpSpPr>
        <a:xfrm>
          <a:off x="0" y="0"/>
          <a:ext cx="0" cy="0"/>
          <a:chOff x="0" y="0"/>
          <a:chExt cx="0" cy="0"/>
        </a:xfrm>
      </p:grpSpPr>
      <p:sp>
        <p:nvSpPr>
          <p:cNvPr id="272" name="Google Shape;272;p53"/>
          <p:cNvSpPr txBox="1"/>
          <p:nvPr>
            <p:ph idx="1" type="body"/>
          </p:nvPr>
        </p:nvSpPr>
        <p:spPr>
          <a:xfrm>
            <a:off x="607264" y="322136"/>
            <a:ext cx="10972800" cy="127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72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3" name="Google Shape;273;p53"/>
          <p:cNvSpPr txBox="1"/>
          <p:nvPr>
            <p:ph idx="2" type="body"/>
          </p:nvPr>
        </p:nvSpPr>
        <p:spPr>
          <a:xfrm>
            <a:off x="645141" y="4087648"/>
            <a:ext cx="3383100" cy="117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8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4" name="Google Shape;274;p53"/>
          <p:cNvSpPr txBox="1"/>
          <p:nvPr>
            <p:ph idx="3" type="body"/>
          </p:nvPr>
        </p:nvSpPr>
        <p:spPr>
          <a:xfrm>
            <a:off x="645141" y="3289798"/>
            <a:ext cx="3383100" cy="787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80000"/>
              </a:lnSpc>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5" name="Google Shape;275;p53"/>
          <p:cNvSpPr txBox="1"/>
          <p:nvPr>
            <p:ph idx="4" type="body"/>
          </p:nvPr>
        </p:nvSpPr>
        <p:spPr>
          <a:xfrm>
            <a:off x="4455296" y="3296311"/>
            <a:ext cx="3351900" cy="781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80000"/>
              </a:lnSpc>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6" name="Google Shape;276;p53"/>
          <p:cNvSpPr txBox="1"/>
          <p:nvPr>
            <p:ph idx="5" type="body"/>
          </p:nvPr>
        </p:nvSpPr>
        <p:spPr>
          <a:xfrm>
            <a:off x="8199153" y="3282601"/>
            <a:ext cx="3380700" cy="794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80000"/>
              </a:lnSpc>
              <a:spcBef>
                <a:spcPts val="480"/>
              </a:spcBef>
              <a:spcAft>
                <a:spcPts val="0"/>
              </a:spcAft>
              <a:buClr>
                <a:schemeClr val="dk1"/>
              </a:buClr>
              <a:buSzPts val="2400"/>
              <a:buFont typeface="Arial"/>
              <a:buNone/>
              <a:defRPr b="1" i="0" sz="24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7" name="Google Shape;277;p53"/>
          <p:cNvSpPr txBox="1"/>
          <p:nvPr>
            <p:ph idx="12" type="sldNum"/>
          </p:nvPr>
        </p:nvSpPr>
        <p:spPr>
          <a:xfrm>
            <a:off x="11360463" y="6397031"/>
            <a:ext cx="840900" cy="3597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278" name="Google Shape;278;p53"/>
          <p:cNvSpPr/>
          <p:nvPr>
            <p:ph idx="6" type="pic"/>
          </p:nvPr>
        </p:nvSpPr>
        <p:spPr>
          <a:xfrm>
            <a:off x="645141" y="1310881"/>
            <a:ext cx="2759100" cy="1838400"/>
          </a:xfrm>
          <a:prstGeom prst="rect">
            <a:avLst/>
          </a:prstGeom>
          <a:noFill/>
          <a:ln>
            <a:noFill/>
          </a:ln>
        </p:spPr>
      </p:sp>
      <p:sp>
        <p:nvSpPr>
          <p:cNvPr id="279" name="Google Shape;279;p53"/>
          <p:cNvSpPr txBox="1"/>
          <p:nvPr>
            <p:ph idx="7" type="body"/>
          </p:nvPr>
        </p:nvSpPr>
        <p:spPr>
          <a:xfrm>
            <a:off x="4455297" y="4087648"/>
            <a:ext cx="3351900" cy="117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8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0" name="Google Shape;280;p53"/>
          <p:cNvSpPr txBox="1"/>
          <p:nvPr>
            <p:ph idx="8" type="body"/>
          </p:nvPr>
        </p:nvSpPr>
        <p:spPr>
          <a:xfrm>
            <a:off x="8199153" y="4087648"/>
            <a:ext cx="3380700" cy="117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8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1" name="Google Shape;281;p53"/>
          <p:cNvSpPr/>
          <p:nvPr>
            <p:ph idx="9" type="pic"/>
          </p:nvPr>
        </p:nvSpPr>
        <p:spPr>
          <a:xfrm>
            <a:off x="4476185" y="1310881"/>
            <a:ext cx="2759100" cy="1838400"/>
          </a:xfrm>
          <a:prstGeom prst="rect">
            <a:avLst/>
          </a:prstGeom>
          <a:noFill/>
          <a:ln>
            <a:noFill/>
          </a:ln>
        </p:spPr>
      </p:sp>
      <p:sp>
        <p:nvSpPr>
          <p:cNvPr id="282" name="Google Shape;282;p53"/>
          <p:cNvSpPr/>
          <p:nvPr>
            <p:ph idx="13" type="pic"/>
          </p:nvPr>
        </p:nvSpPr>
        <p:spPr>
          <a:xfrm>
            <a:off x="8199153" y="1311381"/>
            <a:ext cx="2759100" cy="18384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38" name="Shape 38"/>
        <p:cNvGrpSpPr/>
        <p:nvPr/>
      </p:nvGrpSpPr>
      <p:grpSpPr>
        <a:xfrm>
          <a:off x="0" y="0"/>
          <a:ext cx="0" cy="0"/>
          <a:chOff x="0" y="0"/>
          <a:chExt cx="0" cy="0"/>
        </a:xfrm>
      </p:grpSpPr>
      <p:sp>
        <p:nvSpPr>
          <p:cNvPr id="39" name="Google Shape;39;p6"/>
          <p:cNvSpPr txBox="1"/>
          <p:nvPr>
            <p:ph idx="1" type="body"/>
          </p:nvPr>
        </p:nvSpPr>
        <p:spPr>
          <a:xfrm>
            <a:off x="669059" y="2111809"/>
            <a:ext cx="11087700" cy="4174800"/>
          </a:xfrm>
          <a:prstGeom prst="rect">
            <a:avLst/>
          </a:prstGeom>
          <a:noFill/>
          <a:ln>
            <a:noFill/>
          </a:ln>
        </p:spPr>
        <p:txBody>
          <a:bodyPr anchorCtr="0" anchor="t" bIns="121900" lIns="121900" spcFirstLastPara="1" rIns="121900" wrap="square" tIns="121900">
            <a:noAutofit/>
          </a:bodyPr>
          <a:lstStyle>
            <a:lvl1pPr indent="-228600" lvl="0" marL="457200" marR="0" algn="l">
              <a:lnSpc>
                <a:spcPct val="120000"/>
              </a:lnSpc>
              <a:spcBef>
                <a:spcPts val="0"/>
              </a:spcBef>
              <a:spcAft>
                <a:spcPts val="0"/>
              </a:spcAft>
              <a:buSzPts val="1900"/>
              <a:buNone/>
              <a:defRPr b="1" i="0" sz="2700" u="none" cap="none" strike="noStrike">
                <a:solidFill>
                  <a:schemeClr val="dk1"/>
                </a:solidFill>
                <a:latin typeface="Arial"/>
                <a:ea typeface="Arial"/>
                <a:cs typeface="Arial"/>
                <a:sym typeface="Arial"/>
              </a:defRPr>
            </a:lvl1pPr>
            <a:lvl2pPr indent="-349250" lvl="1" marL="914400" marR="0" algn="l">
              <a:lnSpc>
                <a:spcPct val="120000"/>
              </a:lnSpc>
              <a:spcBef>
                <a:spcPts val="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2pPr>
            <a:lvl3pPr indent="-349250" lvl="2" marL="1371600" marR="0" algn="l">
              <a:lnSpc>
                <a:spcPct val="120000"/>
              </a:lnSpc>
              <a:spcBef>
                <a:spcPts val="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3pPr>
            <a:lvl4pPr indent="-349250" lvl="3" marL="1828800" marR="0" algn="l">
              <a:lnSpc>
                <a:spcPct val="120000"/>
              </a:lnSpc>
              <a:spcBef>
                <a:spcPts val="0"/>
              </a:spcBef>
              <a:spcAft>
                <a:spcPts val="0"/>
              </a:spcAft>
              <a:buClr>
                <a:schemeClr val="dk1"/>
              </a:buClr>
              <a:buSzPts val="1900"/>
              <a:buFont typeface="Courier New"/>
              <a:buChar char="o"/>
              <a:defRPr b="0" i="0" sz="1900" u="none" cap="none" strike="noStrike">
                <a:solidFill>
                  <a:schemeClr val="dk1"/>
                </a:solidFill>
                <a:latin typeface="Arial"/>
                <a:ea typeface="Arial"/>
                <a:cs typeface="Arial"/>
                <a:sym typeface="Arial"/>
              </a:defRPr>
            </a:lvl4pPr>
            <a:lvl5pPr indent="-349250" lvl="4" marL="2286000" marR="0" algn="l">
              <a:lnSpc>
                <a:spcPct val="120000"/>
              </a:lnSpc>
              <a:spcBef>
                <a:spcPts val="0"/>
              </a:spcBef>
              <a:spcAft>
                <a:spcPts val="0"/>
              </a:spcAft>
              <a:buClr>
                <a:schemeClr val="dk1"/>
              </a:buClr>
              <a:buSzPts val="1900"/>
              <a:buFont typeface="Noto Sans Symbols"/>
              <a:buChar char="➢"/>
              <a:defRPr b="0" i="0" sz="1900" u="none" cap="none" strike="noStrike">
                <a:solidFill>
                  <a:schemeClr val="dk1"/>
                </a:solidFill>
                <a:latin typeface="Arial"/>
                <a:ea typeface="Arial"/>
                <a:cs typeface="Arial"/>
                <a:sym typeface="Arial"/>
              </a:defRPr>
            </a:lvl5pPr>
            <a:lvl6pPr indent="-400050" lvl="5" marL="27432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40" name="Google Shape;40;p6"/>
          <p:cNvSpPr txBox="1"/>
          <p:nvPr>
            <p:ph idx="2" type="body"/>
          </p:nvPr>
        </p:nvSpPr>
        <p:spPr>
          <a:xfrm>
            <a:off x="8235617" y="305319"/>
            <a:ext cx="3654300" cy="353700"/>
          </a:xfrm>
          <a:prstGeom prst="rect">
            <a:avLst/>
          </a:prstGeom>
          <a:noFill/>
          <a:ln>
            <a:noFill/>
          </a:ln>
        </p:spPr>
        <p:txBody>
          <a:bodyPr anchorCtr="0" anchor="t" bIns="121900" lIns="121900" spcFirstLastPara="1" rIns="121900" wrap="square" tIns="121900">
            <a:noAutofit/>
          </a:bodyPr>
          <a:lstStyle>
            <a:lvl1pPr indent="-228600" lvl="0" marL="457200" marR="0" algn="r">
              <a:lnSpc>
                <a:spcPct val="90000"/>
              </a:lnSpc>
              <a:spcBef>
                <a:spcPts val="0"/>
              </a:spcBef>
              <a:spcAft>
                <a:spcPts val="0"/>
              </a:spcAft>
              <a:buSzPts val="1900"/>
              <a:buNone/>
              <a:defRPr b="1" i="0" sz="1900" u="none" cap="none" strike="noStrike">
                <a:solidFill>
                  <a:schemeClr val="lt1"/>
                </a:solidFill>
                <a:latin typeface="Arial"/>
                <a:ea typeface="Arial"/>
                <a:cs typeface="Arial"/>
                <a:sym typeface="Arial"/>
              </a:defRPr>
            </a:lvl1pPr>
            <a:lvl2pPr indent="-228600" lvl="1" marL="914400" marR="0" algn="l">
              <a:lnSpc>
                <a:spcPct val="90000"/>
              </a:lnSpc>
              <a:spcBef>
                <a:spcPts val="40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2pPr>
            <a:lvl3pPr indent="-228600" lvl="2" marL="1371600" marR="0" algn="l">
              <a:lnSpc>
                <a:spcPct val="90000"/>
              </a:lnSpc>
              <a:spcBef>
                <a:spcPts val="400"/>
              </a:spcBef>
              <a:spcAft>
                <a:spcPts val="0"/>
              </a:spcAft>
              <a:buClr>
                <a:schemeClr val="dk1"/>
              </a:buClr>
              <a:buSzPts val="1900"/>
              <a:buFont typeface="Arial"/>
              <a:buNone/>
              <a:defRPr b="0" i="0" sz="1900" u="none" cap="none" strike="noStrike">
                <a:solidFill>
                  <a:schemeClr val="dk1"/>
                </a:solidFill>
                <a:latin typeface="Arial"/>
                <a:ea typeface="Arial"/>
                <a:cs typeface="Arial"/>
                <a:sym typeface="Arial"/>
              </a:defRPr>
            </a:lvl3pPr>
            <a:lvl4pPr indent="-228600" lvl="3" marL="1828800" marR="0" algn="l">
              <a:lnSpc>
                <a:spcPct val="90000"/>
              </a:lnSpc>
              <a:spcBef>
                <a:spcPts val="400"/>
              </a:spcBef>
              <a:spcAft>
                <a:spcPts val="0"/>
              </a:spcAft>
              <a:buClr>
                <a:schemeClr val="dk1"/>
              </a:buClr>
              <a:buSzPts val="1900"/>
              <a:buFont typeface="Courier New"/>
              <a:buNone/>
              <a:defRPr b="0" i="0" sz="1900" u="none" cap="none" strike="noStrike">
                <a:solidFill>
                  <a:schemeClr val="dk1"/>
                </a:solidFill>
                <a:latin typeface="Arial"/>
                <a:ea typeface="Arial"/>
                <a:cs typeface="Arial"/>
                <a:sym typeface="Arial"/>
              </a:defRPr>
            </a:lvl4pPr>
            <a:lvl5pPr indent="-228600" lvl="4" marL="2286000" marR="0" algn="l">
              <a:lnSpc>
                <a:spcPct val="90000"/>
              </a:lnSpc>
              <a:spcBef>
                <a:spcPts val="400"/>
              </a:spcBef>
              <a:spcAft>
                <a:spcPts val="0"/>
              </a:spcAft>
              <a:buClr>
                <a:schemeClr val="dk1"/>
              </a:buClr>
              <a:buSzPts val="1900"/>
              <a:buFont typeface="Noto Sans Symbols"/>
              <a:buNone/>
              <a:defRPr b="0" i="0" sz="1900" u="none" cap="none" strike="noStrike">
                <a:solidFill>
                  <a:schemeClr val="dk1"/>
                </a:solidFill>
                <a:latin typeface="Arial"/>
                <a:ea typeface="Arial"/>
                <a:cs typeface="Arial"/>
                <a:sym typeface="Arial"/>
              </a:defRPr>
            </a:lvl5pPr>
            <a:lvl6pPr indent="-400050" lvl="5" marL="27432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6pPr>
            <a:lvl7pPr indent="-400050" lvl="6" marL="32004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7pPr>
            <a:lvl8pPr indent="-400050" lvl="7" marL="36576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8pPr>
            <a:lvl9pPr indent="-400050" lvl="8" marL="4114800" marR="0" algn="l">
              <a:lnSpc>
                <a:spcPct val="90000"/>
              </a:lnSpc>
              <a:spcBef>
                <a:spcPts val="500"/>
              </a:spcBef>
              <a:spcAft>
                <a:spcPts val="0"/>
              </a:spcAft>
              <a:buClr>
                <a:schemeClr val="dk1"/>
              </a:buClr>
              <a:buSzPts val="2700"/>
              <a:buFont typeface="Arial"/>
              <a:buChar char="•"/>
              <a:defRPr b="0" i="0" sz="2700" u="none" cap="none" strike="noStrike">
                <a:solidFill>
                  <a:schemeClr val="dk1"/>
                </a:solidFill>
                <a:latin typeface="Arial"/>
                <a:ea typeface="Arial"/>
                <a:cs typeface="Arial"/>
                <a:sym typeface="Arial"/>
              </a:defRPr>
            </a:lvl9pPr>
          </a:lstStyle>
          <a:p/>
        </p:txBody>
      </p:sp>
      <p:sp>
        <p:nvSpPr>
          <p:cNvPr id="41" name="Google Shape;41;p6"/>
          <p:cNvSpPr txBox="1"/>
          <p:nvPr>
            <p:ph idx="10" type="dt"/>
          </p:nvPr>
        </p:nvSpPr>
        <p:spPr>
          <a:xfrm>
            <a:off x="609600" y="6356351"/>
            <a:ext cx="2844900" cy="366900"/>
          </a:xfrm>
          <a:prstGeom prst="rect">
            <a:avLst/>
          </a:prstGeom>
          <a:noFill/>
          <a:ln>
            <a:noFill/>
          </a:ln>
        </p:spPr>
        <p:txBody>
          <a:bodyPr anchorCtr="0" anchor="ctr" bIns="121900" lIns="121900" spcFirstLastPara="1" rIns="121900" wrap="square" tIns="121900">
            <a:noAutofit/>
          </a:bodyPr>
          <a:lstStyle>
            <a:lvl1pPr lvl="0" marR="0" algn="l">
              <a:lnSpc>
                <a:spcPct val="100000"/>
              </a:lnSpc>
              <a:spcBef>
                <a:spcPts val="0"/>
              </a:spcBef>
              <a:spcAft>
                <a:spcPts val="0"/>
              </a:spcAft>
              <a:buClr>
                <a:srgbClr val="898989"/>
              </a:buClr>
              <a:buSzPts val="1900"/>
              <a:buFont typeface="Tahoma"/>
              <a:buNone/>
              <a:defRPr sz="1600">
                <a:solidFill>
                  <a:srgbClr val="898989"/>
                </a:solidFill>
                <a:latin typeface="Tahoma"/>
                <a:ea typeface="Tahoma"/>
                <a:cs typeface="Tahoma"/>
                <a:sym typeface="Tahoma"/>
              </a:defRPr>
            </a:lvl1pPr>
            <a:lvl2pPr lvl="1" marR="0" algn="l">
              <a:lnSpc>
                <a:spcPct val="100000"/>
              </a:lnSpc>
              <a:spcBef>
                <a:spcPts val="0"/>
              </a:spcBef>
              <a:spcAft>
                <a:spcPts val="0"/>
              </a:spcAft>
              <a:buClr>
                <a:schemeClr val="dk1"/>
              </a:buClr>
              <a:buSzPts val="1900"/>
              <a:buFont typeface="Tahoma"/>
              <a:buNone/>
              <a:defRPr b="0" i="0" sz="2400" u="none" cap="none" strike="noStrike">
                <a:solidFill>
                  <a:schemeClr val="dk1"/>
                </a:solidFill>
                <a:latin typeface="Tahoma"/>
                <a:ea typeface="Tahoma"/>
                <a:cs typeface="Tahoma"/>
                <a:sym typeface="Tahoma"/>
              </a:defRPr>
            </a:lvl2pPr>
            <a:lvl3pPr lvl="2" marR="0" algn="l">
              <a:lnSpc>
                <a:spcPct val="100000"/>
              </a:lnSpc>
              <a:spcBef>
                <a:spcPts val="0"/>
              </a:spcBef>
              <a:spcAft>
                <a:spcPts val="0"/>
              </a:spcAft>
              <a:buClr>
                <a:schemeClr val="dk1"/>
              </a:buClr>
              <a:buSzPts val="1900"/>
              <a:buFont typeface="Tahoma"/>
              <a:buNone/>
              <a:defRPr b="0" i="0" sz="2400" u="none" cap="none" strike="noStrike">
                <a:solidFill>
                  <a:schemeClr val="dk1"/>
                </a:solidFill>
                <a:latin typeface="Tahoma"/>
                <a:ea typeface="Tahoma"/>
                <a:cs typeface="Tahoma"/>
                <a:sym typeface="Tahoma"/>
              </a:defRPr>
            </a:lvl3pPr>
            <a:lvl4pPr lvl="3" marR="0" algn="l">
              <a:lnSpc>
                <a:spcPct val="100000"/>
              </a:lnSpc>
              <a:spcBef>
                <a:spcPts val="0"/>
              </a:spcBef>
              <a:spcAft>
                <a:spcPts val="0"/>
              </a:spcAft>
              <a:buClr>
                <a:schemeClr val="dk1"/>
              </a:buClr>
              <a:buSzPts val="1900"/>
              <a:buFont typeface="Tahoma"/>
              <a:buNone/>
              <a:defRPr b="0" i="0" sz="2400" u="none" cap="none" strike="noStrike">
                <a:solidFill>
                  <a:schemeClr val="dk1"/>
                </a:solidFill>
                <a:latin typeface="Tahoma"/>
                <a:ea typeface="Tahoma"/>
                <a:cs typeface="Tahoma"/>
                <a:sym typeface="Tahoma"/>
              </a:defRPr>
            </a:lvl4pPr>
            <a:lvl5pPr lvl="4" marR="0" algn="l">
              <a:lnSpc>
                <a:spcPct val="100000"/>
              </a:lnSpc>
              <a:spcBef>
                <a:spcPts val="0"/>
              </a:spcBef>
              <a:spcAft>
                <a:spcPts val="0"/>
              </a:spcAft>
              <a:buClr>
                <a:schemeClr val="dk1"/>
              </a:buClr>
              <a:buSzPts val="1900"/>
              <a:buFont typeface="Tahoma"/>
              <a:buNone/>
              <a:defRPr b="0" i="0" sz="2400" u="none" cap="none" strike="noStrike">
                <a:solidFill>
                  <a:schemeClr val="dk1"/>
                </a:solidFill>
                <a:latin typeface="Tahoma"/>
                <a:ea typeface="Tahoma"/>
                <a:cs typeface="Tahoma"/>
                <a:sym typeface="Tahoma"/>
              </a:defRPr>
            </a:lvl5pPr>
            <a:lvl6pPr lvl="5" marR="0" algn="l">
              <a:lnSpc>
                <a:spcPct val="100000"/>
              </a:lnSpc>
              <a:spcBef>
                <a:spcPts val="0"/>
              </a:spcBef>
              <a:spcAft>
                <a:spcPts val="0"/>
              </a:spcAft>
              <a:buClr>
                <a:schemeClr val="dk1"/>
              </a:buClr>
              <a:buSzPts val="1900"/>
              <a:buFont typeface="Tahoma"/>
              <a:buNone/>
              <a:defRPr b="0" i="0" sz="2400" u="none" cap="none" strike="noStrike">
                <a:solidFill>
                  <a:schemeClr val="dk1"/>
                </a:solidFill>
                <a:latin typeface="Tahoma"/>
                <a:ea typeface="Tahoma"/>
                <a:cs typeface="Tahoma"/>
                <a:sym typeface="Tahoma"/>
              </a:defRPr>
            </a:lvl6pPr>
            <a:lvl7pPr lvl="6" marR="0" algn="l">
              <a:lnSpc>
                <a:spcPct val="100000"/>
              </a:lnSpc>
              <a:spcBef>
                <a:spcPts val="0"/>
              </a:spcBef>
              <a:spcAft>
                <a:spcPts val="0"/>
              </a:spcAft>
              <a:buClr>
                <a:schemeClr val="dk1"/>
              </a:buClr>
              <a:buSzPts val="1900"/>
              <a:buFont typeface="Tahoma"/>
              <a:buNone/>
              <a:defRPr b="0" i="0" sz="2400" u="none" cap="none" strike="noStrike">
                <a:solidFill>
                  <a:schemeClr val="dk1"/>
                </a:solidFill>
                <a:latin typeface="Tahoma"/>
                <a:ea typeface="Tahoma"/>
                <a:cs typeface="Tahoma"/>
                <a:sym typeface="Tahoma"/>
              </a:defRPr>
            </a:lvl7pPr>
            <a:lvl8pPr lvl="7" marR="0" algn="l">
              <a:lnSpc>
                <a:spcPct val="100000"/>
              </a:lnSpc>
              <a:spcBef>
                <a:spcPts val="0"/>
              </a:spcBef>
              <a:spcAft>
                <a:spcPts val="0"/>
              </a:spcAft>
              <a:buClr>
                <a:schemeClr val="dk1"/>
              </a:buClr>
              <a:buSzPts val="1900"/>
              <a:buFont typeface="Tahoma"/>
              <a:buNone/>
              <a:defRPr b="0" i="0" sz="2400" u="none" cap="none" strike="noStrike">
                <a:solidFill>
                  <a:schemeClr val="dk1"/>
                </a:solidFill>
                <a:latin typeface="Tahoma"/>
                <a:ea typeface="Tahoma"/>
                <a:cs typeface="Tahoma"/>
                <a:sym typeface="Tahoma"/>
              </a:defRPr>
            </a:lvl8pPr>
            <a:lvl9pPr lvl="8" marR="0" algn="l">
              <a:lnSpc>
                <a:spcPct val="100000"/>
              </a:lnSpc>
              <a:spcBef>
                <a:spcPts val="0"/>
              </a:spcBef>
              <a:spcAft>
                <a:spcPts val="0"/>
              </a:spcAft>
              <a:buClr>
                <a:schemeClr val="dk1"/>
              </a:buClr>
              <a:buSzPts val="1900"/>
              <a:buFont typeface="Tahoma"/>
              <a:buNone/>
              <a:defRPr b="0" i="0" sz="2400" u="none" cap="none" strike="noStrike">
                <a:solidFill>
                  <a:schemeClr val="dk1"/>
                </a:solidFill>
                <a:latin typeface="Tahoma"/>
                <a:ea typeface="Tahoma"/>
                <a:cs typeface="Tahoma"/>
                <a:sym typeface="Tahoma"/>
              </a:defRPr>
            </a:lvl9pPr>
          </a:lstStyle>
          <a:p/>
        </p:txBody>
      </p:sp>
      <p:sp>
        <p:nvSpPr>
          <p:cNvPr id="42" name="Google Shape;42;p6"/>
          <p:cNvSpPr txBox="1"/>
          <p:nvPr>
            <p:ph idx="12" type="sldNum"/>
          </p:nvPr>
        </p:nvSpPr>
        <p:spPr>
          <a:xfrm>
            <a:off x="8737600" y="6356351"/>
            <a:ext cx="2844900" cy="366900"/>
          </a:xfrm>
          <a:prstGeom prst="rect">
            <a:avLst/>
          </a:prstGeom>
          <a:noFill/>
          <a:ln>
            <a:noFill/>
          </a:ln>
        </p:spPr>
        <p:txBody>
          <a:bodyPr anchorCtr="0" anchor="ctr" bIns="60925" lIns="121900" spcFirstLastPara="1" rIns="121900" wrap="square" tIns="60925">
            <a:noAutofit/>
          </a:bodyPr>
          <a:lstStyle>
            <a:lvl1pPr indent="0" lvl="0" marL="0" marR="0" algn="r">
              <a:lnSpc>
                <a:spcPct val="100000"/>
              </a:lnSpc>
              <a:spcBef>
                <a:spcPts val="0"/>
              </a:spcBef>
              <a:spcAft>
                <a:spcPts val="0"/>
              </a:spcAft>
              <a:buClr>
                <a:srgbClr val="898989"/>
              </a:buClr>
              <a:buSzPts val="1600"/>
              <a:buFont typeface="Tahoma"/>
              <a:buNone/>
              <a:defRPr b="0" i="0" sz="1600" u="none" cap="none" strike="noStrike">
                <a:solidFill>
                  <a:srgbClr val="898989"/>
                </a:solidFill>
                <a:latin typeface="Tahoma"/>
                <a:ea typeface="Tahoma"/>
                <a:cs typeface="Tahoma"/>
                <a:sym typeface="Tahoma"/>
              </a:defRPr>
            </a:lvl1pPr>
            <a:lvl2pPr indent="0" lvl="1" marL="0" marR="0" algn="r">
              <a:lnSpc>
                <a:spcPct val="100000"/>
              </a:lnSpc>
              <a:spcBef>
                <a:spcPts val="0"/>
              </a:spcBef>
              <a:spcAft>
                <a:spcPts val="0"/>
              </a:spcAft>
              <a:buClr>
                <a:srgbClr val="898989"/>
              </a:buClr>
              <a:buSzPts val="1600"/>
              <a:buFont typeface="Tahoma"/>
              <a:buNone/>
              <a:defRPr b="0" i="0" sz="1600" u="none" cap="none" strike="noStrike">
                <a:solidFill>
                  <a:srgbClr val="898989"/>
                </a:solidFill>
                <a:latin typeface="Tahoma"/>
                <a:ea typeface="Tahoma"/>
                <a:cs typeface="Tahoma"/>
                <a:sym typeface="Tahoma"/>
              </a:defRPr>
            </a:lvl2pPr>
            <a:lvl3pPr indent="0" lvl="2" marL="0" marR="0" algn="r">
              <a:lnSpc>
                <a:spcPct val="100000"/>
              </a:lnSpc>
              <a:spcBef>
                <a:spcPts val="0"/>
              </a:spcBef>
              <a:spcAft>
                <a:spcPts val="0"/>
              </a:spcAft>
              <a:buClr>
                <a:srgbClr val="898989"/>
              </a:buClr>
              <a:buSzPts val="1600"/>
              <a:buFont typeface="Tahoma"/>
              <a:buNone/>
              <a:defRPr b="0" i="0" sz="1600" u="none" cap="none" strike="noStrike">
                <a:solidFill>
                  <a:srgbClr val="898989"/>
                </a:solidFill>
                <a:latin typeface="Tahoma"/>
                <a:ea typeface="Tahoma"/>
                <a:cs typeface="Tahoma"/>
                <a:sym typeface="Tahoma"/>
              </a:defRPr>
            </a:lvl3pPr>
            <a:lvl4pPr indent="0" lvl="3" marL="0" marR="0" algn="r">
              <a:lnSpc>
                <a:spcPct val="100000"/>
              </a:lnSpc>
              <a:spcBef>
                <a:spcPts val="0"/>
              </a:spcBef>
              <a:spcAft>
                <a:spcPts val="0"/>
              </a:spcAft>
              <a:buClr>
                <a:srgbClr val="898989"/>
              </a:buClr>
              <a:buSzPts val="1600"/>
              <a:buFont typeface="Tahoma"/>
              <a:buNone/>
              <a:defRPr b="0" i="0" sz="1600" u="none" cap="none" strike="noStrike">
                <a:solidFill>
                  <a:srgbClr val="898989"/>
                </a:solidFill>
                <a:latin typeface="Tahoma"/>
                <a:ea typeface="Tahoma"/>
                <a:cs typeface="Tahoma"/>
                <a:sym typeface="Tahoma"/>
              </a:defRPr>
            </a:lvl4pPr>
            <a:lvl5pPr indent="0" lvl="4" marL="0" marR="0" algn="r">
              <a:lnSpc>
                <a:spcPct val="100000"/>
              </a:lnSpc>
              <a:spcBef>
                <a:spcPts val="0"/>
              </a:spcBef>
              <a:spcAft>
                <a:spcPts val="0"/>
              </a:spcAft>
              <a:buClr>
                <a:srgbClr val="898989"/>
              </a:buClr>
              <a:buSzPts val="1600"/>
              <a:buFont typeface="Tahoma"/>
              <a:buNone/>
              <a:defRPr b="0" i="0" sz="1600" u="none" cap="none" strike="noStrike">
                <a:solidFill>
                  <a:srgbClr val="898989"/>
                </a:solidFill>
                <a:latin typeface="Tahoma"/>
                <a:ea typeface="Tahoma"/>
                <a:cs typeface="Tahoma"/>
                <a:sym typeface="Tahoma"/>
              </a:defRPr>
            </a:lvl5pPr>
            <a:lvl6pPr indent="0" lvl="5" marL="0" marR="0" algn="r">
              <a:lnSpc>
                <a:spcPct val="100000"/>
              </a:lnSpc>
              <a:spcBef>
                <a:spcPts val="0"/>
              </a:spcBef>
              <a:spcAft>
                <a:spcPts val="0"/>
              </a:spcAft>
              <a:buClr>
                <a:srgbClr val="898989"/>
              </a:buClr>
              <a:buSzPts val="1600"/>
              <a:buFont typeface="Tahoma"/>
              <a:buNone/>
              <a:defRPr b="0" i="0" sz="1600" u="none" cap="none" strike="noStrike">
                <a:solidFill>
                  <a:srgbClr val="898989"/>
                </a:solidFill>
                <a:latin typeface="Tahoma"/>
                <a:ea typeface="Tahoma"/>
                <a:cs typeface="Tahoma"/>
                <a:sym typeface="Tahoma"/>
              </a:defRPr>
            </a:lvl6pPr>
            <a:lvl7pPr indent="0" lvl="6" marL="0" marR="0" algn="r">
              <a:lnSpc>
                <a:spcPct val="100000"/>
              </a:lnSpc>
              <a:spcBef>
                <a:spcPts val="0"/>
              </a:spcBef>
              <a:spcAft>
                <a:spcPts val="0"/>
              </a:spcAft>
              <a:buClr>
                <a:srgbClr val="898989"/>
              </a:buClr>
              <a:buSzPts val="1600"/>
              <a:buFont typeface="Tahoma"/>
              <a:buNone/>
              <a:defRPr b="0" i="0" sz="1600" u="none" cap="none" strike="noStrike">
                <a:solidFill>
                  <a:srgbClr val="898989"/>
                </a:solidFill>
                <a:latin typeface="Tahoma"/>
                <a:ea typeface="Tahoma"/>
                <a:cs typeface="Tahoma"/>
                <a:sym typeface="Tahoma"/>
              </a:defRPr>
            </a:lvl7pPr>
            <a:lvl8pPr indent="0" lvl="7" marL="0" marR="0" algn="r">
              <a:lnSpc>
                <a:spcPct val="100000"/>
              </a:lnSpc>
              <a:spcBef>
                <a:spcPts val="0"/>
              </a:spcBef>
              <a:spcAft>
                <a:spcPts val="0"/>
              </a:spcAft>
              <a:buClr>
                <a:srgbClr val="898989"/>
              </a:buClr>
              <a:buSzPts val="1600"/>
              <a:buFont typeface="Tahoma"/>
              <a:buNone/>
              <a:defRPr b="0" i="0" sz="1600" u="none" cap="none" strike="noStrike">
                <a:solidFill>
                  <a:srgbClr val="898989"/>
                </a:solidFill>
                <a:latin typeface="Tahoma"/>
                <a:ea typeface="Tahoma"/>
                <a:cs typeface="Tahoma"/>
                <a:sym typeface="Tahoma"/>
              </a:defRPr>
            </a:lvl8pPr>
            <a:lvl9pPr indent="0" lvl="8" marL="0" marR="0" algn="r">
              <a:lnSpc>
                <a:spcPct val="100000"/>
              </a:lnSpc>
              <a:spcBef>
                <a:spcPts val="0"/>
              </a:spcBef>
              <a:spcAft>
                <a:spcPts val="0"/>
              </a:spcAft>
              <a:buClr>
                <a:srgbClr val="898989"/>
              </a:buClr>
              <a:buSzPts val="1600"/>
              <a:buFont typeface="Tahoma"/>
              <a:buNone/>
              <a:defRPr b="0" i="0" sz="1600" u="none" cap="none" strike="noStrike">
                <a:solidFill>
                  <a:srgbClr val="898989"/>
                </a:solidFill>
                <a:latin typeface="Tahoma"/>
                <a:ea typeface="Tahoma"/>
                <a:cs typeface="Tahoma"/>
                <a:sym typeface="Tahom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Facilitators- No pictures" showMasterSp="0">
  <p:cSld name="03 Facilitators- No pictures">
    <p:spTree>
      <p:nvGrpSpPr>
        <p:cNvPr id="283" name="Shape 283"/>
        <p:cNvGrpSpPr/>
        <p:nvPr/>
      </p:nvGrpSpPr>
      <p:grpSpPr>
        <a:xfrm>
          <a:off x="0" y="0"/>
          <a:ext cx="0" cy="0"/>
          <a:chOff x="0" y="0"/>
          <a:chExt cx="0" cy="0"/>
        </a:xfrm>
      </p:grpSpPr>
      <p:sp>
        <p:nvSpPr>
          <p:cNvPr id="284" name="Google Shape;284;p54"/>
          <p:cNvSpPr txBox="1"/>
          <p:nvPr>
            <p:ph idx="1" type="body"/>
          </p:nvPr>
        </p:nvSpPr>
        <p:spPr>
          <a:xfrm>
            <a:off x="607264" y="322136"/>
            <a:ext cx="10972800" cy="1278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72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5" name="Google Shape;285;p54"/>
          <p:cNvSpPr txBox="1"/>
          <p:nvPr>
            <p:ph idx="2" type="body"/>
          </p:nvPr>
        </p:nvSpPr>
        <p:spPr>
          <a:xfrm>
            <a:off x="607264" y="2105620"/>
            <a:ext cx="10972800" cy="862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70000"/>
              </a:lnSpc>
              <a:spcBef>
                <a:spcPts val="42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6" name="Google Shape;286;p54"/>
          <p:cNvSpPr txBox="1"/>
          <p:nvPr>
            <p:ph idx="3" type="body"/>
          </p:nvPr>
        </p:nvSpPr>
        <p:spPr>
          <a:xfrm>
            <a:off x="607264" y="1562999"/>
            <a:ext cx="10972800" cy="431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6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7" name="Google Shape;287;p54"/>
          <p:cNvSpPr txBox="1"/>
          <p:nvPr>
            <p:ph idx="4" type="body"/>
          </p:nvPr>
        </p:nvSpPr>
        <p:spPr>
          <a:xfrm>
            <a:off x="607264" y="3714910"/>
            <a:ext cx="10972800" cy="8316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70000"/>
              </a:lnSpc>
              <a:spcBef>
                <a:spcPts val="42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8" name="Google Shape;288;p54"/>
          <p:cNvSpPr txBox="1"/>
          <p:nvPr>
            <p:ph idx="5" type="body"/>
          </p:nvPr>
        </p:nvSpPr>
        <p:spPr>
          <a:xfrm>
            <a:off x="607264" y="3172288"/>
            <a:ext cx="10972800" cy="431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6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9" name="Google Shape;289;p54"/>
          <p:cNvSpPr txBox="1"/>
          <p:nvPr>
            <p:ph idx="12" type="sldNum"/>
          </p:nvPr>
        </p:nvSpPr>
        <p:spPr>
          <a:xfrm>
            <a:off x="11342639" y="6423767"/>
            <a:ext cx="840900" cy="3597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290" name="Google Shape;290;p54"/>
          <p:cNvSpPr txBox="1"/>
          <p:nvPr>
            <p:ph idx="6" type="body"/>
          </p:nvPr>
        </p:nvSpPr>
        <p:spPr>
          <a:xfrm>
            <a:off x="607264" y="5264112"/>
            <a:ext cx="10972800" cy="8316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70000"/>
              </a:lnSpc>
              <a:spcBef>
                <a:spcPts val="42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1" name="Google Shape;291;p54"/>
          <p:cNvSpPr txBox="1"/>
          <p:nvPr>
            <p:ph idx="7" type="body"/>
          </p:nvPr>
        </p:nvSpPr>
        <p:spPr>
          <a:xfrm>
            <a:off x="607264" y="4721490"/>
            <a:ext cx="10972800" cy="431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560"/>
              </a:spcBef>
              <a:spcAft>
                <a:spcPts val="0"/>
              </a:spcAft>
              <a:buClr>
                <a:schemeClr val="dk1"/>
              </a:buClr>
              <a:buSzPts val="2800"/>
              <a:buFont typeface="Arial"/>
              <a:buNone/>
              <a:defRPr b="1" i="0" sz="28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Desired Outcomes UNEDITABLE" showMasterSp="0">
  <p:cSld name="04 Desired Outcomes UNEDITABLE">
    <p:spTree>
      <p:nvGrpSpPr>
        <p:cNvPr id="292" name="Shape 292"/>
        <p:cNvGrpSpPr/>
        <p:nvPr/>
      </p:nvGrpSpPr>
      <p:grpSpPr>
        <a:xfrm>
          <a:off x="0" y="0"/>
          <a:ext cx="0" cy="0"/>
          <a:chOff x="0" y="0"/>
          <a:chExt cx="0" cy="0"/>
        </a:xfrm>
      </p:grpSpPr>
      <p:sp>
        <p:nvSpPr>
          <p:cNvPr id="293" name="Google Shape;293;p55"/>
          <p:cNvSpPr txBox="1"/>
          <p:nvPr/>
        </p:nvSpPr>
        <p:spPr>
          <a:xfrm>
            <a:off x="603481" y="268046"/>
            <a:ext cx="10017900" cy="792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C0C0C"/>
              </a:buClr>
              <a:buSzPts val="3600"/>
              <a:buFont typeface="Arial"/>
              <a:buNone/>
            </a:pPr>
            <a:r>
              <a:rPr b="1" i="0" lang="en-US" sz="3600" u="none" cap="none" strike="noStrike">
                <a:solidFill>
                  <a:srgbClr val="0C0C0C"/>
                </a:solidFill>
                <a:latin typeface="Arial"/>
                <a:ea typeface="Arial"/>
                <a:cs typeface="Arial"/>
                <a:sym typeface="Arial"/>
              </a:rPr>
              <a:t>Desired Outcomes</a:t>
            </a:r>
            <a:endParaRPr b="1" i="0" sz="3600" u="none" cap="none" strike="noStrike">
              <a:solidFill>
                <a:srgbClr val="0C0C0C"/>
              </a:solidFill>
              <a:latin typeface="Calibri"/>
              <a:ea typeface="Calibri"/>
              <a:cs typeface="Calibri"/>
              <a:sym typeface="Calibri"/>
            </a:endParaRPr>
          </a:p>
        </p:txBody>
      </p:sp>
      <p:sp>
        <p:nvSpPr>
          <p:cNvPr id="294" name="Google Shape;294;p55"/>
          <p:cNvSpPr txBox="1"/>
          <p:nvPr>
            <p:ph idx="12" type="sldNum"/>
          </p:nvPr>
        </p:nvSpPr>
        <p:spPr>
          <a:xfrm>
            <a:off x="11342639" y="6423767"/>
            <a:ext cx="840900" cy="3597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295" name="Google Shape;295;p55"/>
          <p:cNvSpPr txBox="1"/>
          <p:nvPr/>
        </p:nvSpPr>
        <p:spPr>
          <a:xfrm>
            <a:off x="603481" y="1511180"/>
            <a:ext cx="10932300" cy="3047100"/>
          </a:xfrm>
          <a:prstGeom prst="rect">
            <a:avLst/>
          </a:prstGeom>
          <a:noFill/>
          <a:ln>
            <a:noFill/>
          </a:ln>
        </p:spPr>
        <p:txBody>
          <a:bodyPr anchorCtr="0" anchor="t" bIns="45700" lIns="91425" spcFirstLastPara="1" rIns="91425" wrap="square" tIns="45700">
            <a:noAutofit/>
          </a:bodyPr>
          <a:lstStyle/>
          <a:p>
            <a:pPr indent="-227011" lvl="0" marL="227011"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Common language for talking about equity and inclusion</a:t>
            </a:r>
            <a:br>
              <a:rPr b="0" i="0" lang="en-US" sz="2400" u="none" cap="none" strike="noStrike">
                <a:solidFill>
                  <a:schemeClr val="dk1"/>
                </a:solidFill>
                <a:latin typeface="Arial"/>
                <a:ea typeface="Arial"/>
                <a:cs typeface="Arial"/>
                <a:sym typeface="Arial"/>
              </a:rPr>
            </a:br>
            <a:endParaRPr b="0" i="0" sz="2400" u="none" cap="none" strike="noStrike">
              <a:solidFill>
                <a:schemeClr val="dk1"/>
              </a:solidFill>
              <a:latin typeface="Arial"/>
              <a:ea typeface="Arial"/>
              <a:cs typeface="Arial"/>
              <a:sym typeface="Arial"/>
            </a:endParaRPr>
          </a:p>
          <a:p>
            <a:pPr indent="-227011" lvl="0" marL="227011"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Shared analysis and concepts for examining and working toward racial justice</a:t>
            </a:r>
            <a:br>
              <a:rPr b="0" i="0" lang="en-US" sz="2400" u="none" cap="none" strike="noStrike">
                <a:solidFill>
                  <a:schemeClr val="dk1"/>
                </a:solidFill>
                <a:latin typeface="Arial"/>
                <a:ea typeface="Arial"/>
                <a:cs typeface="Arial"/>
                <a:sym typeface="Arial"/>
              </a:rPr>
            </a:br>
            <a:endParaRPr b="0" i="0" sz="2400" u="none" cap="none" strike="noStrike">
              <a:solidFill>
                <a:schemeClr val="dk1"/>
              </a:solidFill>
              <a:latin typeface="Arial"/>
              <a:ea typeface="Arial"/>
              <a:cs typeface="Arial"/>
              <a:sym typeface="Arial"/>
            </a:endParaRPr>
          </a:p>
          <a:p>
            <a:pPr indent="-227011" lvl="0" marL="227011"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Tools for identifying next steps in applying a race equity lens to your work.</a:t>
            </a:r>
            <a:endParaRPr b="0" i="0" sz="24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Desired Outcomes EDITABLE" showMasterSp="0">
  <p:cSld name="04 Desired Outcomes EDITABLE">
    <p:spTree>
      <p:nvGrpSpPr>
        <p:cNvPr id="296" name="Shape 296"/>
        <p:cNvGrpSpPr/>
        <p:nvPr/>
      </p:nvGrpSpPr>
      <p:grpSpPr>
        <a:xfrm>
          <a:off x="0" y="0"/>
          <a:ext cx="0" cy="0"/>
          <a:chOff x="0" y="0"/>
          <a:chExt cx="0" cy="0"/>
        </a:xfrm>
      </p:grpSpPr>
      <p:sp>
        <p:nvSpPr>
          <p:cNvPr id="297" name="Google Shape;297;p56"/>
          <p:cNvSpPr txBox="1"/>
          <p:nvPr>
            <p:ph type="title"/>
          </p:nvPr>
        </p:nvSpPr>
        <p:spPr>
          <a:xfrm>
            <a:off x="609600" y="274638"/>
            <a:ext cx="10972800" cy="1143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8" name="Google Shape;298;p56"/>
          <p:cNvSpPr txBox="1"/>
          <p:nvPr>
            <p:ph idx="1" type="body"/>
          </p:nvPr>
        </p:nvSpPr>
        <p:spPr>
          <a:xfrm>
            <a:off x="609600" y="1503195"/>
            <a:ext cx="10957500" cy="45261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9" name="Google Shape;299;p56"/>
          <p:cNvSpPr txBox="1"/>
          <p:nvPr/>
        </p:nvSpPr>
        <p:spPr>
          <a:xfrm>
            <a:off x="11342639" y="6406224"/>
            <a:ext cx="840900" cy="3597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2400"/>
              <a:buFont typeface="Arial"/>
              <a:buNone/>
            </a:pPr>
            <a:fld id="{00000000-1234-1234-1234-123412341234}" type="slidenum">
              <a:rPr b="0" i="0" lang="en-US" sz="2400" u="none" cap="none" strike="noStrike">
                <a:solidFill>
                  <a:srgbClr val="888888"/>
                </a:solidFill>
                <a:latin typeface="Arial"/>
                <a:ea typeface="Arial"/>
                <a:cs typeface="Arial"/>
                <a:sym typeface="Arial"/>
              </a:rPr>
              <a:t>‹#›</a:t>
            </a:fld>
            <a:endParaRPr b="0" i="0" sz="2400" u="none" cap="none" strike="noStrike">
              <a:solidFill>
                <a:srgbClr val="888888"/>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Agenda" showMasterSp="0">
  <p:cSld name="05 Agenda">
    <p:spTree>
      <p:nvGrpSpPr>
        <p:cNvPr id="300" name="Shape 300"/>
        <p:cNvGrpSpPr/>
        <p:nvPr/>
      </p:nvGrpSpPr>
      <p:grpSpPr>
        <a:xfrm>
          <a:off x="0" y="0"/>
          <a:ext cx="0" cy="0"/>
          <a:chOff x="0" y="0"/>
          <a:chExt cx="0" cy="0"/>
        </a:xfrm>
      </p:grpSpPr>
      <p:sp>
        <p:nvSpPr>
          <p:cNvPr id="301" name="Google Shape;301;p57"/>
          <p:cNvSpPr txBox="1"/>
          <p:nvPr>
            <p:ph idx="1" type="body"/>
          </p:nvPr>
        </p:nvSpPr>
        <p:spPr>
          <a:xfrm>
            <a:off x="607264" y="322136"/>
            <a:ext cx="10972800" cy="1278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72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2" name="Google Shape;302;p57"/>
          <p:cNvSpPr txBox="1"/>
          <p:nvPr>
            <p:ph idx="12" type="sldNum"/>
          </p:nvPr>
        </p:nvSpPr>
        <p:spPr>
          <a:xfrm>
            <a:off x="11342639" y="6431400"/>
            <a:ext cx="840900" cy="3597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303" name="Google Shape;303;p57"/>
          <p:cNvSpPr txBox="1"/>
          <p:nvPr>
            <p:ph idx="2" type="body"/>
          </p:nvPr>
        </p:nvSpPr>
        <p:spPr>
          <a:xfrm>
            <a:off x="2433995" y="1294021"/>
            <a:ext cx="9146100" cy="4708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Group Agreements EDITABLE" showMasterSp="0">
  <p:cSld name="06 Group Agreements EDITABLE">
    <p:spTree>
      <p:nvGrpSpPr>
        <p:cNvPr id="304" name="Shape 304"/>
        <p:cNvGrpSpPr/>
        <p:nvPr/>
      </p:nvGrpSpPr>
      <p:grpSpPr>
        <a:xfrm>
          <a:off x="0" y="0"/>
          <a:ext cx="0" cy="0"/>
          <a:chOff x="0" y="0"/>
          <a:chExt cx="0" cy="0"/>
        </a:xfrm>
      </p:grpSpPr>
      <p:sp>
        <p:nvSpPr>
          <p:cNvPr id="305" name="Google Shape;305;p58"/>
          <p:cNvSpPr txBox="1"/>
          <p:nvPr>
            <p:ph idx="1" type="body"/>
          </p:nvPr>
        </p:nvSpPr>
        <p:spPr>
          <a:xfrm>
            <a:off x="607264" y="322136"/>
            <a:ext cx="10972800" cy="1278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72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6" name="Google Shape;306;p58"/>
          <p:cNvSpPr txBox="1"/>
          <p:nvPr>
            <p:ph idx="2" type="body"/>
          </p:nvPr>
        </p:nvSpPr>
        <p:spPr>
          <a:xfrm>
            <a:off x="604701" y="1600199"/>
            <a:ext cx="10957500" cy="45261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7" name="Google Shape;307;p58"/>
          <p:cNvSpPr txBox="1"/>
          <p:nvPr>
            <p:ph idx="12" type="sldNum"/>
          </p:nvPr>
        </p:nvSpPr>
        <p:spPr>
          <a:xfrm>
            <a:off x="11342639" y="6431400"/>
            <a:ext cx="840900" cy="3597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Group Agreements UNEDITABLE" showMasterSp="0">
  <p:cSld name="06 Group Agreements UNEDITABLE">
    <p:spTree>
      <p:nvGrpSpPr>
        <p:cNvPr id="308" name="Shape 308"/>
        <p:cNvGrpSpPr/>
        <p:nvPr/>
      </p:nvGrpSpPr>
      <p:grpSpPr>
        <a:xfrm>
          <a:off x="0" y="0"/>
          <a:ext cx="0" cy="0"/>
          <a:chOff x="0" y="0"/>
          <a:chExt cx="0" cy="0"/>
        </a:xfrm>
      </p:grpSpPr>
      <p:sp>
        <p:nvSpPr>
          <p:cNvPr id="309" name="Google Shape;309;p59"/>
          <p:cNvSpPr txBox="1"/>
          <p:nvPr>
            <p:ph idx="12" type="sldNum"/>
          </p:nvPr>
        </p:nvSpPr>
        <p:spPr>
          <a:xfrm>
            <a:off x="11372070" y="6385931"/>
            <a:ext cx="8199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310" name="Google Shape;310;p59"/>
          <p:cNvSpPr txBox="1"/>
          <p:nvPr/>
        </p:nvSpPr>
        <p:spPr>
          <a:xfrm>
            <a:off x="609600" y="1617579"/>
            <a:ext cx="10972800" cy="4264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Share responsibility for the success of each session</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Move Up, Move Up- Participate fully, but evenly</a:t>
            </a:r>
            <a:br>
              <a:rPr b="0" i="0" lang="en-US" sz="2400" u="none" cap="none" strike="noStrike">
                <a:solidFill>
                  <a:schemeClr val="dk1"/>
                </a:solidFill>
                <a:latin typeface="Arial"/>
                <a:ea typeface="Arial"/>
                <a:cs typeface="Arial"/>
                <a:sym typeface="Arial"/>
              </a:rPr>
            </a:b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Respect confidentiality- share ideas, not i.d.s</a:t>
            </a:r>
            <a:br>
              <a:rPr b="0" i="0" lang="en-US" sz="2400" u="none" cap="none" strike="noStrike">
                <a:solidFill>
                  <a:schemeClr val="dk1"/>
                </a:solidFill>
                <a:latin typeface="Arial"/>
                <a:ea typeface="Arial"/>
                <a:cs typeface="Arial"/>
                <a:sym typeface="Arial"/>
              </a:rPr>
            </a:b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Listen well for deep understanding and respect:</a:t>
            </a:r>
            <a:endParaRPr b="0" i="0" sz="1400" u="none" cap="none" strike="noStrike">
              <a:solidFill>
                <a:srgbClr val="000000"/>
              </a:solidFill>
              <a:latin typeface="Arial"/>
              <a:ea typeface="Arial"/>
              <a:cs typeface="Arial"/>
              <a:sym typeface="Arial"/>
            </a:endParaRPr>
          </a:p>
          <a:p>
            <a:pPr indent="-227011" lvl="0" marL="227011"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Be fully present and open to new learning</a:t>
            </a:r>
            <a:endParaRPr b="0" i="0" sz="1400" u="none" cap="none" strike="noStrike">
              <a:solidFill>
                <a:srgbClr val="000000"/>
              </a:solidFill>
              <a:latin typeface="Arial"/>
              <a:ea typeface="Arial"/>
              <a:cs typeface="Arial"/>
              <a:sym typeface="Arial"/>
            </a:endParaRPr>
          </a:p>
          <a:p>
            <a:pPr indent="-227011" lvl="0" marL="227011"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Place tech on “silent” &amp; stay checked in </a:t>
            </a:r>
            <a:endParaRPr b="0" i="0" sz="1400" u="none" cap="none" strike="noStrike">
              <a:solidFill>
                <a:srgbClr val="000000"/>
              </a:solidFill>
              <a:latin typeface="Arial"/>
              <a:ea typeface="Arial"/>
              <a:cs typeface="Arial"/>
              <a:sym typeface="Arial"/>
            </a:endParaRPr>
          </a:p>
          <a:p>
            <a:pPr indent="-227011" lvl="0" marL="227011"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Share using “I” statements</a:t>
            </a:r>
            <a:endParaRPr b="0" i="0" sz="1400" u="none" cap="none" strike="noStrike">
              <a:solidFill>
                <a:srgbClr val="000000"/>
              </a:solidFill>
              <a:latin typeface="Arial"/>
              <a:ea typeface="Arial"/>
              <a:cs typeface="Arial"/>
              <a:sym typeface="Arial"/>
            </a:endParaRPr>
          </a:p>
          <a:p>
            <a:pPr indent="-227011" lvl="0" marL="227011"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Connect to your core values &amp; speak from your heart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5500"/>
              <a:buFont typeface="Arial"/>
              <a:buNone/>
            </a:pPr>
            <a:r>
              <a:t/>
            </a:r>
            <a:endParaRPr b="1" i="0" sz="5500" u="none" cap="none" strike="noStrike">
              <a:solidFill>
                <a:srgbClr val="0C0C0C"/>
              </a:solidFill>
              <a:latin typeface="Arial"/>
              <a:ea typeface="Arial"/>
              <a:cs typeface="Arial"/>
              <a:sym typeface="Arial"/>
            </a:endParaRPr>
          </a:p>
        </p:txBody>
      </p:sp>
      <p:sp>
        <p:nvSpPr>
          <p:cNvPr id="311" name="Google Shape;311;p59"/>
          <p:cNvSpPr txBox="1"/>
          <p:nvPr/>
        </p:nvSpPr>
        <p:spPr>
          <a:xfrm>
            <a:off x="609600" y="293355"/>
            <a:ext cx="10972800" cy="1110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0C0C0C"/>
                </a:solidFill>
                <a:latin typeface="Arial"/>
                <a:ea typeface="Arial"/>
                <a:cs typeface="Arial"/>
                <a:sym typeface="Arial"/>
              </a:rPr>
              <a:t>Group Agreements</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Comparison with subheader" showMasterSp="0" type="twoTxTwoObj">
  <p:cSld name="TWO_OBJECTS_WITH_TEXT">
    <p:spTree>
      <p:nvGrpSpPr>
        <p:cNvPr id="312" name="Shape 312"/>
        <p:cNvGrpSpPr/>
        <p:nvPr/>
      </p:nvGrpSpPr>
      <p:grpSpPr>
        <a:xfrm>
          <a:off x="0" y="0"/>
          <a:ext cx="0" cy="0"/>
          <a:chOff x="0" y="0"/>
          <a:chExt cx="0" cy="0"/>
        </a:xfrm>
      </p:grpSpPr>
      <p:sp>
        <p:nvSpPr>
          <p:cNvPr id="313" name="Google Shape;313;p60"/>
          <p:cNvSpPr txBox="1"/>
          <p:nvPr>
            <p:ph type="title"/>
          </p:nvPr>
        </p:nvSpPr>
        <p:spPr>
          <a:xfrm>
            <a:off x="609600" y="274638"/>
            <a:ext cx="10972800" cy="1143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4" name="Google Shape;314;p60"/>
          <p:cNvSpPr txBox="1"/>
          <p:nvPr>
            <p:ph idx="1" type="body"/>
          </p:nvPr>
        </p:nvSpPr>
        <p:spPr>
          <a:xfrm>
            <a:off x="609600" y="1535113"/>
            <a:ext cx="5386800" cy="639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7F7F7F"/>
              </a:buClr>
              <a:buSzPts val="2400"/>
              <a:buFont typeface="Arial"/>
              <a:buNone/>
              <a:defRPr b="1" i="0" sz="2400" u="none" cap="none" strike="noStrike">
                <a:solidFill>
                  <a:srgbClr val="7F7F7F"/>
                </a:solidFill>
                <a:latin typeface="Arial"/>
                <a:ea typeface="Arial"/>
                <a:cs typeface="Arial"/>
                <a:sym typeface="Arial"/>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15" name="Google Shape;315;p60"/>
          <p:cNvSpPr txBox="1"/>
          <p:nvPr>
            <p:ph idx="2" type="body"/>
          </p:nvPr>
        </p:nvSpPr>
        <p:spPr>
          <a:xfrm>
            <a:off x="609600" y="2174875"/>
            <a:ext cx="5386800" cy="39513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316" name="Google Shape;316;p60"/>
          <p:cNvSpPr txBox="1"/>
          <p:nvPr>
            <p:ph idx="3" type="body"/>
          </p:nvPr>
        </p:nvSpPr>
        <p:spPr>
          <a:xfrm>
            <a:off x="6193367" y="1535113"/>
            <a:ext cx="5389200" cy="639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80"/>
              </a:spcBef>
              <a:spcAft>
                <a:spcPts val="0"/>
              </a:spcAft>
              <a:buClr>
                <a:srgbClr val="7F7F7F"/>
              </a:buClr>
              <a:buSzPts val="2400"/>
              <a:buFont typeface="Arial"/>
              <a:buNone/>
              <a:defRPr b="1" i="0" sz="2400" u="none" cap="none" strike="noStrike">
                <a:solidFill>
                  <a:srgbClr val="7F7F7F"/>
                </a:solidFill>
                <a:latin typeface="Arial"/>
                <a:ea typeface="Arial"/>
                <a:cs typeface="Arial"/>
                <a:sym typeface="Arial"/>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17" name="Google Shape;317;p60"/>
          <p:cNvSpPr txBox="1"/>
          <p:nvPr>
            <p:ph idx="4" type="body"/>
          </p:nvPr>
        </p:nvSpPr>
        <p:spPr>
          <a:xfrm>
            <a:off x="6193367" y="2174875"/>
            <a:ext cx="5389200" cy="39513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318" name="Google Shape;318;p60"/>
          <p:cNvSpPr txBox="1"/>
          <p:nvPr>
            <p:ph idx="12" type="sldNum"/>
          </p:nvPr>
        </p:nvSpPr>
        <p:spPr>
          <a:xfrm>
            <a:off x="11233040" y="6385931"/>
            <a:ext cx="958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Picture with Caption" showMasterSp="0">
  <p:cSld name="12 Picture with Caption">
    <p:spTree>
      <p:nvGrpSpPr>
        <p:cNvPr id="319" name="Shape 319"/>
        <p:cNvGrpSpPr/>
        <p:nvPr/>
      </p:nvGrpSpPr>
      <p:grpSpPr>
        <a:xfrm>
          <a:off x="0" y="0"/>
          <a:ext cx="0" cy="0"/>
          <a:chOff x="0" y="0"/>
          <a:chExt cx="0" cy="0"/>
        </a:xfrm>
      </p:grpSpPr>
      <p:sp>
        <p:nvSpPr>
          <p:cNvPr id="320" name="Google Shape;320;p61"/>
          <p:cNvSpPr/>
          <p:nvPr>
            <p:ph idx="2" type="pic"/>
          </p:nvPr>
        </p:nvSpPr>
        <p:spPr>
          <a:xfrm>
            <a:off x="2389717" y="612775"/>
            <a:ext cx="7315200" cy="4114800"/>
          </a:xfrm>
          <a:prstGeom prst="rect">
            <a:avLst/>
          </a:prstGeom>
          <a:noFill/>
          <a:ln>
            <a:noFill/>
          </a:ln>
        </p:spPr>
      </p:sp>
      <p:sp>
        <p:nvSpPr>
          <p:cNvPr id="321" name="Google Shape;321;p61"/>
          <p:cNvSpPr txBox="1"/>
          <p:nvPr>
            <p:ph idx="12" type="sldNum"/>
          </p:nvPr>
        </p:nvSpPr>
        <p:spPr>
          <a:xfrm>
            <a:off x="11233040" y="6385931"/>
            <a:ext cx="958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322" name="Google Shape;322;p61"/>
          <p:cNvSpPr txBox="1"/>
          <p:nvPr>
            <p:ph idx="1" type="body"/>
          </p:nvPr>
        </p:nvSpPr>
        <p:spPr>
          <a:xfrm>
            <a:off x="2389717" y="4944060"/>
            <a:ext cx="7315200" cy="639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40"/>
              </a:spcBef>
              <a:spcAft>
                <a:spcPts val="0"/>
              </a:spcAft>
              <a:buClr>
                <a:srgbClr val="595959"/>
              </a:buClr>
              <a:buSzPts val="1200"/>
              <a:buFont typeface="Arial"/>
              <a:buNone/>
              <a:defRPr b="1" i="0" sz="1200" u="none" cap="none" strike="noStrike">
                <a:solidFill>
                  <a:srgbClr val="595959"/>
                </a:solidFill>
                <a:latin typeface="Arial"/>
                <a:ea typeface="Arial"/>
                <a:cs typeface="Arial"/>
                <a:sym typeface="Arial"/>
              </a:defRPr>
            </a:lvl1pPr>
            <a:lvl2pPr indent="-228600" lvl="1" marL="9144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Thank You" showMasterSp="0">
  <p:cSld name="13 Thank You">
    <p:spTree>
      <p:nvGrpSpPr>
        <p:cNvPr id="323" name="Shape 323"/>
        <p:cNvGrpSpPr/>
        <p:nvPr/>
      </p:nvGrpSpPr>
      <p:grpSpPr>
        <a:xfrm>
          <a:off x="0" y="0"/>
          <a:ext cx="0" cy="0"/>
          <a:chOff x="0" y="0"/>
          <a:chExt cx="0" cy="0"/>
        </a:xfrm>
      </p:grpSpPr>
      <p:pic>
        <p:nvPicPr>
          <p:cNvPr descr="SignUp_Purple.png" id="324" name="Google Shape;324;p62"/>
          <p:cNvPicPr preferRelativeResize="0"/>
          <p:nvPr/>
        </p:nvPicPr>
        <p:blipFill rotWithShape="1">
          <a:blip r:embed="rId2">
            <a:alphaModFix/>
          </a:blip>
          <a:srcRect b="0" l="0" r="0" t="0"/>
          <a:stretch/>
        </p:blipFill>
        <p:spPr>
          <a:xfrm>
            <a:off x="6886221" y="1944864"/>
            <a:ext cx="3500076" cy="3750084"/>
          </a:xfrm>
          <a:prstGeom prst="rect">
            <a:avLst/>
          </a:prstGeom>
          <a:noFill/>
          <a:ln>
            <a:noFill/>
          </a:ln>
        </p:spPr>
      </p:pic>
      <p:sp>
        <p:nvSpPr>
          <p:cNvPr id="325" name="Google Shape;325;p62"/>
          <p:cNvSpPr txBox="1"/>
          <p:nvPr>
            <p:ph idx="12" type="sldNum"/>
          </p:nvPr>
        </p:nvSpPr>
        <p:spPr>
          <a:xfrm>
            <a:off x="11233040" y="6385931"/>
            <a:ext cx="958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326" name="Google Shape;326;p62"/>
          <p:cNvSpPr txBox="1"/>
          <p:nvPr/>
        </p:nvSpPr>
        <p:spPr>
          <a:xfrm>
            <a:off x="1219200" y="474896"/>
            <a:ext cx="8379300" cy="12207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00000"/>
              </a:buClr>
              <a:buSzPts val="8800"/>
              <a:buFont typeface="Arial"/>
              <a:buNone/>
            </a:pPr>
            <a:r>
              <a:rPr b="1" i="0" lang="en-US" sz="8800" u="none" cap="none" strike="noStrike">
                <a:solidFill>
                  <a:schemeClr val="accent1"/>
                </a:solidFill>
                <a:latin typeface="Arial"/>
                <a:ea typeface="Arial"/>
                <a:cs typeface="Arial"/>
                <a:sym typeface="Arial"/>
              </a:rPr>
              <a:t>Thank You!</a:t>
            </a:r>
            <a:endParaRPr b="0" i="0" sz="8800" u="none" cap="none" strike="noStrike">
              <a:solidFill>
                <a:schemeClr val="accent1"/>
              </a:solidFill>
              <a:latin typeface="Calibri"/>
              <a:ea typeface="Calibri"/>
              <a:cs typeface="Calibri"/>
              <a:sym typeface="Calibri"/>
            </a:endParaRPr>
          </a:p>
        </p:txBody>
      </p:sp>
      <p:sp>
        <p:nvSpPr>
          <p:cNvPr id="327" name="Google Shape;327;p62"/>
          <p:cNvSpPr txBox="1"/>
          <p:nvPr/>
        </p:nvSpPr>
        <p:spPr>
          <a:xfrm>
            <a:off x="1441365" y="1995900"/>
            <a:ext cx="5444700" cy="449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3F3F3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C0C0C"/>
                </a:solidFill>
                <a:latin typeface="Arial"/>
                <a:ea typeface="Arial"/>
                <a:cs typeface="Arial"/>
                <a:sym typeface="Arial"/>
              </a:rPr>
              <a:t>Don’t forget to join the Race Forward and Colorlines email lists!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accent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accent3"/>
                </a:solidFill>
                <a:latin typeface="Arial"/>
                <a:ea typeface="Arial"/>
                <a:cs typeface="Arial"/>
                <a:sym typeface="Arial"/>
              </a:rPr>
              <a:t>raceforward.org/subscribe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accent3"/>
                </a:solidFill>
                <a:latin typeface="Arial"/>
                <a:ea typeface="Arial"/>
                <a:cs typeface="Arial"/>
                <a:sym typeface="Arial"/>
              </a:rPr>
              <a:t>colorlines.com/getemails</a:t>
            </a:r>
            <a:endParaRPr b="0" i="0" sz="2400" u="none" cap="none" strike="noStrike">
              <a:solidFill>
                <a:schemeClr val="accent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rgbClr val="4CB7AD"/>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4400"/>
              <a:buFont typeface="Arial"/>
              <a:buNone/>
            </a:pPr>
            <a:r>
              <a:t/>
            </a:r>
            <a:endParaRPr b="1" i="0" sz="4400" u="none" cap="none" strike="noStrike">
              <a:solidFill>
                <a:srgbClr val="0000FF"/>
              </a:solidFill>
              <a:latin typeface="Calibri"/>
              <a:ea typeface="Calibri"/>
              <a:cs typeface="Calibri"/>
              <a:sym typeface="Calibri"/>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Contact Us" showMasterSp="0">
  <p:cSld name="14 Contact Us">
    <p:spTree>
      <p:nvGrpSpPr>
        <p:cNvPr id="328" name="Shape 328"/>
        <p:cNvGrpSpPr/>
        <p:nvPr/>
      </p:nvGrpSpPr>
      <p:grpSpPr>
        <a:xfrm>
          <a:off x="0" y="0"/>
          <a:ext cx="0" cy="0"/>
          <a:chOff x="0" y="0"/>
          <a:chExt cx="0" cy="0"/>
        </a:xfrm>
      </p:grpSpPr>
      <p:pic>
        <p:nvPicPr>
          <p:cNvPr descr="RJLI_SlideDeck_Footer.png" id="329" name="Google Shape;329;p63"/>
          <p:cNvPicPr preferRelativeResize="0"/>
          <p:nvPr/>
        </p:nvPicPr>
        <p:blipFill rotWithShape="1">
          <a:blip r:embed="rId2">
            <a:alphaModFix/>
          </a:blip>
          <a:srcRect b="0" l="0" r="0" t="0"/>
          <a:stretch/>
        </p:blipFill>
        <p:spPr>
          <a:xfrm>
            <a:off x="0" y="6340078"/>
            <a:ext cx="9144000" cy="517922"/>
          </a:xfrm>
          <a:prstGeom prst="rect">
            <a:avLst/>
          </a:prstGeom>
          <a:noFill/>
          <a:ln>
            <a:noFill/>
          </a:ln>
        </p:spPr>
      </p:pic>
      <p:sp>
        <p:nvSpPr>
          <p:cNvPr id="330" name="Google Shape;330;p63"/>
          <p:cNvSpPr txBox="1"/>
          <p:nvPr>
            <p:ph idx="12" type="sldNum"/>
          </p:nvPr>
        </p:nvSpPr>
        <p:spPr>
          <a:xfrm>
            <a:off x="11233040" y="6385931"/>
            <a:ext cx="958800" cy="3651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331" name="Google Shape;331;p63"/>
          <p:cNvSpPr txBox="1"/>
          <p:nvPr/>
        </p:nvSpPr>
        <p:spPr>
          <a:xfrm>
            <a:off x="3793172" y="327528"/>
            <a:ext cx="8345100" cy="71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C0C0C"/>
              </a:buClr>
              <a:buSzPts val="3600"/>
              <a:buFont typeface="Arial"/>
              <a:buNone/>
            </a:pPr>
            <a:r>
              <a:rPr b="1" i="0" lang="en-US" sz="3600" u="none" cap="none" strike="noStrike">
                <a:solidFill>
                  <a:srgbClr val="0C0C0C"/>
                </a:solidFill>
                <a:latin typeface="Arial"/>
                <a:ea typeface="Arial"/>
                <a:cs typeface="Arial"/>
                <a:sym typeface="Arial"/>
              </a:rPr>
              <a:t>Contact Us	</a:t>
            </a:r>
            <a:endParaRPr b="0" i="0" sz="1400" u="none" cap="none" strike="noStrike">
              <a:solidFill>
                <a:srgbClr val="000000"/>
              </a:solidFill>
              <a:latin typeface="Arial"/>
              <a:ea typeface="Arial"/>
              <a:cs typeface="Arial"/>
              <a:sym typeface="Arial"/>
            </a:endParaRPr>
          </a:p>
        </p:txBody>
      </p:sp>
      <p:pic>
        <p:nvPicPr>
          <p:cNvPr descr="facebookIcon.pdf" id="332" name="Google Shape;332;p63"/>
          <p:cNvPicPr preferRelativeResize="0"/>
          <p:nvPr/>
        </p:nvPicPr>
        <p:blipFill rotWithShape="1">
          <a:blip r:embed="rId3">
            <a:alphaModFix/>
          </a:blip>
          <a:srcRect b="0" l="0" r="0" t="0"/>
          <a:stretch/>
        </p:blipFill>
        <p:spPr>
          <a:xfrm>
            <a:off x="4267200" y="4672013"/>
            <a:ext cx="319087" cy="320675"/>
          </a:xfrm>
          <a:prstGeom prst="rect">
            <a:avLst/>
          </a:prstGeom>
          <a:noFill/>
          <a:ln>
            <a:noFill/>
          </a:ln>
        </p:spPr>
      </p:pic>
      <p:sp>
        <p:nvSpPr>
          <p:cNvPr id="333" name="Google Shape;333;p63"/>
          <p:cNvSpPr txBox="1"/>
          <p:nvPr/>
        </p:nvSpPr>
        <p:spPr>
          <a:xfrm>
            <a:off x="4658580" y="4539165"/>
            <a:ext cx="46335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595959"/>
                </a:solidFill>
                <a:latin typeface="Arial"/>
                <a:ea typeface="Arial"/>
                <a:cs typeface="Arial"/>
                <a:sym typeface="Arial"/>
              </a:rPr>
              <a:t>RACEFORWARD</a:t>
            </a:r>
            <a:endParaRPr b="0" i="0" sz="1400" u="none" cap="none" strike="noStrike">
              <a:solidFill>
                <a:srgbClr val="000000"/>
              </a:solidFill>
              <a:latin typeface="Arial"/>
              <a:ea typeface="Arial"/>
              <a:cs typeface="Arial"/>
              <a:sym typeface="Arial"/>
            </a:endParaRPr>
          </a:p>
        </p:txBody>
      </p:sp>
      <p:pic>
        <p:nvPicPr>
          <p:cNvPr descr="TwitterIcon_Grey_29px.jpg" id="334" name="Google Shape;334;p63"/>
          <p:cNvPicPr preferRelativeResize="0"/>
          <p:nvPr/>
        </p:nvPicPr>
        <p:blipFill rotWithShape="1">
          <a:blip r:embed="rId4">
            <a:alphaModFix/>
          </a:blip>
          <a:srcRect b="0" l="0" r="0" t="0"/>
          <a:stretch/>
        </p:blipFill>
        <p:spPr>
          <a:xfrm>
            <a:off x="3759200" y="4672013"/>
            <a:ext cx="320040" cy="320040"/>
          </a:xfrm>
          <a:prstGeom prst="rect">
            <a:avLst/>
          </a:prstGeom>
          <a:noFill/>
          <a:ln>
            <a:noFill/>
          </a:ln>
        </p:spPr>
      </p:pic>
      <p:sp>
        <p:nvSpPr>
          <p:cNvPr id="335" name="Google Shape;335;p63"/>
          <p:cNvSpPr txBox="1"/>
          <p:nvPr/>
        </p:nvSpPr>
        <p:spPr>
          <a:xfrm>
            <a:off x="3846644" y="1611352"/>
            <a:ext cx="6384000" cy="4801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Arial"/>
                <a:ea typeface="Arial"/>
                <a:cs typeface="Arial"/>
                <a:sym typeface="Arial"/>
              </a:rPr>
              <a:t>w</a:t>
            </a:r>
            <a:r>
              <a:rPr b="1" i="0" lang="en-US" sz="2400" u="none" cap="none" strike="noStrike">
                <a:solidFill>
                  <a:srgbClr val="4CB7AD"/>
                </a:solidFill>
                <a:latin typeface="Arial"/>
                <a:ea typeface="Arial"/>
                <a:cs typeface="Arial"/>
                <a:sym typeface="Arial"/>
              </a:rPr>
              <a:t> </a:t>
            </a:r>
            <a:r>
              <a:rPr b="0" i="0" lang="en-US" sz="1800" u="none" cap="none" strike="noStrike">
                <a:solidFill>
                  <a:srgbClr val="000000"/>
                </a:solidFill>
                <a:latin typeface="Arial"/>
                <a:ea typeface="Arial"/>
                <a:cs typeface="Arial"/>
                <a:sym typeface="Arial"/>
              </a:rPr>
              <a:t>RACEFORWARD.ORG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Arial"/>
                <a:ea typeface="Arial"/>
                <a:cs typeface="Arial"/>
                <a:sym typeface="Arial"/>
              </a:rPr>
              <a:t>p</a:t>
            </a:r>
            <a:r>
              <a:rPr b="1" i="0" lang="en-US" sz="2400" u="none" cap="none" strike="noStrike">
                <a:solidFill>
                  <a:srgbClr val="4CB7AD"/>
                </a:solidFill>
                <a:latin typeface="Arial"/>
                <a:ea typeface="Arial"/>
                <a:cs typeface="Arial"/>
                <a:sym typeface="Arial"/>
              </a:rPr>
              <a:t> </a:t>
            </a:r>
            <a:r>
              <a:rPr b="0" i="0" lang="en-US" sz="1800" u="none" cap="none" strike="noStrike">
                <a:solidFill>
                  <a:srgbClr val="000000"/>
                </a:solidFill>
                <a:latin typeface="Arial"/>
                <a:ea typeface="Arial"/>
                <a:cs typeface="Arial"/>
                <a:sym typeface="Arial"/>
              </a:rPr>
              <a:t>212.xxx.xxxx</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1"/>
                </a:solidFill>
                <a:latin typeface="Arial"/>
                <a:ea typeface="Arial"/>
                <a:cs typeface="Arial"/>
                <a:sym typeface="Arial"/>
              </a:rPr>
              <a:t>e</a:t>
            </a:r>
            <a:r>
              <a:rPr b="1" i="0" lang="en-US" sz="2400" u="none" cap="none" strike="noStrike">
                <a:solidFill>
                  <a:srgbClr val="4CB7AD"/>
                </a:solidFill>
                <a:latin typeface="Arial"/>
                <a:ea typeface="Arial"/>
                <a:cs typeface="Arial"/>
                <a:sym typeface="Arial"/>
              </a:rPr>
              <a:t> </a:t>
            </a:r>
            <a:r>
              <a:rPr b="0" i="0" lang="en-US" sz="1800" u="none" cap="none" strike="noStrike">
                <a:solidFill>
                  <a:srgbClr val="000000"/>
                </a:solidFill>
                <a:latin typeface="Arial"/>
                <a:ea typeface="Arial"/>
                <a:cs typeface="Arial"/>
                <a:sym typeface="Arial"/>
              </a:rPr>
              <a:t>xxxxxxx@raceforward.org</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595959"/>
                </a:solidFill>
                <a:latin typeface="Arial"/>
                <a:ea typeface="Arial"/>
                <a:cs typeface="Arial"/>
                <a:sym typeface="Arial"/>
              </a:rPr>
              <a:t>Race Forward</a:t>
            </a:r>
            <a:endParaRPr b="0" i="0" sz="18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595959"/>
                </a:solidFill>
                <a:latin typeface="Arial"/>
                <a:ea typeface="Arial"/>
                <a:cs typeface="Arial"/>
                <a:sym typeface="Arial"/>
              </a:rPr>
              <a:t>32 Broadway </a:t>
            </a:r>
            <a:br>
              <a:rPr b="0" i="0" lang="en-US" sz="1800" u="none" cap="none" strike="noStrike">
                <a:solidFill>
                  <a:srgbClr val="595959"/>
                </a:solidFill>
                <a:latin typeface="Arial"/>
                <a:ea typeface="Arial"/>
                <a:cs typeface="Arial"/>
                <a:sym typeface="Arial"/>
              </a:rPr>
            </a:br>
            <a:r>
              <a:rPr b="0" i="0" lang="en-US" sz="1800" u="none" cap="none" strike="noStrike">
                <a:solidFill>
                  <a:srgbClr val="595959"/>
                </a:solidFill>
                <a:latin typeface="Arial"/>
                <a:ea typeface="Arial"/>
                <a:cs typeface="Arial"/>
                <a:sym typeface="Arial"/>
              </a:rPr>
              <a:t>Suite 1801</a:t>
            </a:r>
            <a:endParaRPr b="0" i="0" sz="18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595959"/>
                </a:solidFill>
                <a:latin typeface="Arial"/>
                <a:ea typeface="Arial"/>
                <a:cs typeface="Arial"/>
                <a:sym typeface="Arial"/>
              </a:rPr>
              <a:t>New York, NY 10004</a:t>
            </a:r>
            <a:endParaRPr b="0" i="0" sz="18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howMasterSp="0" type="tx">
  <p:cSld name="TITLE_AND_BODY">
    <p:spTree>
      <p:nvGrpSpPr>
        <p:cNvPr id="43" name="Shape 43"/>
        <p:cNvGrpSpPr/>
        <p:nvPr/>
      </p:nvGrpSpPr>
      <p:grpSpPr>
        <a:xfrm>
          <a:off x="0" y="0"/>
          <a:ext cx="0" cy="0"/>
          <a:chOff x="0" y="0"/>
          <a:chExt cx="0" cy="0"/>
        </a:xfrm>
      </p:grpSpPr>
      <p:cxnSp>
        <p:nvCxnSpPr>
          <p:cNvPr id="44" name="Google Shape;44;p7"/>
          <p:cNvCxnSpPr/>
          <p:nvPr/>
        </p:nvCxnSpPr>
        <p:spPr>
          <a:xfrm>
            <a:off x="572267" y="1700769"/>
            <a:ext cx="818700" cy="0"/>
          </a:xfrm>
          <a:prstGeom prst="straightConnector1">
            <a:avLst/>
          </a:prstGeom>
          <a:noFill/>
          <a:ln cap="flat" cmpd="sng" w="19050">
            <a:solidFill>
              <a:schemeClr val="dk2"/>
            </a:solidFill>
            <a:prstDash val="lgDash"/>
            <a:round/>
            <a:headEnd len="sm" w="sm" type="none"/>
            <a:tailEnd len="sm" w="sm" type="none"/>
          </a:ln>
        </p:spPr>
      </p:cxnSp>
      <p:sp>
        <p:nvSpPr>
          <p:cNvPr id="45" name="Google Shape;45;p7"/>
          <p:cNvSpPr txBox="1"/>
          <p:nvPr>
            <p:ph type="title"/>
          </p:nvPr>
        </p:nvSpPr>
        <p:spPr>
          <a:xfrm>
            <a:off x="415600" y="496667"/>
            <a:ext cx="11360700" cy="978000"/>
          </a:xfrm>
          <a:prstGeom prst="rect">
            <a:avLst/>
          </a:prstGeom>
          <a:noFill/>
          <a:ln>
            <a:noFill/>
          </a:ln>
        </p:spPr>
        <p:txBody>
          <a:bodyPr anchorCtr="0" anchor="ctr" bIns="121900" lIns="121900" spcFirstLastPara="1" rIns="121900" wrap="square" tIns="121900">
            <a:noAutofit/>
          </a:bodyPr>
          <a:lstStyle>
            <a:lvl1pPr lvl="0" algn="l">
              <a:lnSpc>
                <a:spcPct val="90000"/>
              </a:lnSpc>
              <a:spcBef>
                <a:spcPts val="0"/>
              </a:spcBef>
              <a:spcAft>
                <a:spcPts val="0"/>
              </a:spcAft>
              <a:buSzPts val="1900"/>
              <a:buChar char="●"/>
              <a:defRPr sz="1900"/>
            </a:lvl1pPr>
            <a:lvl2pPr lvl="1" algn="l">
              <a:lnSpc>
                <a:spcPct val="100000"/>
              </a:lnSpc>
              <a:spcBef>
                <a:spcPts val="0"/>
              </a:spcBef>
              <a:spcAft>
                <a:spcPts val="0"/>
              </a:spcAft>
              <a:buSzPts val="1900"/>
              <a:buChar char="○"/>
              <a:defRPr sz="1900"/>
            </a:lvl2pPr>
            <a:lvl3pPr lvl="2" algn="l">
              <a:lnSpc>
                <a:spcPct val="100000"/>
              </a:lnSpc>
              <a:spcBef>
                <a:spcPts val="0"/>
              </a:spcBef>
              <a:spcAft>
                <a:spcPts val="0"/>
              </a:spcAft>
              <a:buSzPts val="1900"/>
              <a:buChar char="■"/>
              <a:defRPr sz="1900"/>
            </a:lvl3pPr>
            <a:lvl4pPr lvl="3" algn="l">
              <a:lnSpc>
                <a:spcPct val="100000"/>
              </a:lnSpc>
              <a:spcBef>
                <a:spcPts val="0"/>
              </a:spcBef>
              <a:spcAft>
                <a:spcPts val="0"/>
              </a:spcAft>
              <a:buSzPts val="1900"/>
              <a:buChar char="●"/>
              <a:defRPr sz="1900"/>
            </a:lvl4pPr>
            <a:lvl5pPr lvl="4" algn="l">
              <a:lnSpc>
                <a:spcPct val="100000"/>
              </a:lnSpc>
              <a:spcBef>
                <a:spcPts val="0"/>
              </a:spcBef>
              <a:spcAft>
                <a:spcPts val="0"/>
              </a:spcAft>
              <a:buSzPts val="1900"/>
              <a:buChar char="○"/>
              <a:defRPr sz="1900"/>
            </a:lvl5pPr>
            <a:lvl6pPr lvl="5" algn="l">
              <a:lnSpc>
                <a:spcPct val="100000"/>
              </a:lnSpc>
              <a:spcBef>
                <a:spcPts val="0"/>
              </a:spcBef>
              <a:spcAft>
                <a:spcPts val="0"/>
              </a:spcAft>
              <a:buSzPts val="1900"/>
              <a:buChar char="■"/>
              <a:defRPr sz="1900"/>
            </a:lvl6pPr>
            <a:lvl7pPr lvl="6" algn="l">
              <a:lnSpc>
                <a:spcPct val="100000"/>
              </a:lnSpc>
              <a:spcBef>
                <a:spcPts val="0"/>
              </a:spcBef>
              <a:spcAft>
                <a:spcPts val="0"/>
              </a:spcAft>
              <a:buSzPts val="1900"/>
              <a:buChar char="●"/>
              <a:defRPr sz="1900"/>
            </a:lvl7pPr>
            <a:lvl8pPr lvl="7" algn="l">
              <a:lnSpc>
                <a:spcPct val="100000"/>
              </a:lnSpc>
              <a:spcBef>
                <a:spcPts val="0"/>
              </a:spcBef>
              <a:spcAft>
                <a:spcPts val="0"/>
              </a:spcAft>
              <a:buSzPts val="1900"/>
              <a:buChar char="○"/>
              <a:defRPr sz="1900"/>
            </a:lvl8pPr>
            <a:lvl9pPr lvl="8" algn="l">
              <a:lnSpc>
                <a:spcPct val="100000"/>
              </a:lnSpc>
              <a:spcBef>
                <a:spcPts val="0"/>
              </a:spcBef>
              <a:spcAft>
                <a:spcPts val="0"/>
              </a:spcAft>
              <a:buSzPts val="1900"/>
              <a:buChar char="■"/>
              <a:defRPr sz="1900"/>
            </a:lvl9pPr>
          </a:lstStyle>
          <a:p/>
        </p:txBody>
      </p:sp>
      <p:sp>
        <p:nvSpPr>
          <p:cNvPr id="46" name="Google Shape;46;p7"/>
          <p:cNvSpPr txBox="1"/>
          <p:nvPr>
            <p:ph idx="1" type="body"/>
          </p:nvPr>
        </p:nvSpPr>
        <p:spPr>
          <a:xfrm>
            <a:off x="415600" y="1958433"/>
            <a:ext cx="11360700" cy="4133100"/>
          </a:xfrm>
          <a:prstGeom prst="rect">
            <a:avLst/>
          </a:prstGeom>
          <a:noFill/>
          <a:ln>
            <a:noFill/>
          </a:ln>
        </p:spPr>
        <p:txBody>
          <a:bodyPr anchorCtr="0" anchor="ctr" bIns="121900" lIns="121900" spcFirstLastPara="1" rIns="121900" wrap="square" tIns="121900">
            <a:noAutofit/>
          </a:bodyPr>
          <a:lstStyle>
            <a:lvl1pPr indent="-349250" lvl="0" marL="457200" algn="l">
              <a:lnSpc>
                <a:spcPct val="90000"/>
              </a:lnSpc>
              <a:spcBef>
                <a:spcPts val="0"/>
              </a:spcBef>
              <a:spcAft>
                <a:spcPts val="0"/>
              </a:spcAft>
              <a:buSzPts val="1900"/>
              <a:buChar char="●"/>
              <a:defRPr sz="1900"/>
            </a:lvl1pPr>
            <a:lvl2pPr indent="-349250" lvl="1" marL="914400" algn="l">
              <a:lnSpc>
                <a:spcPct val="90000"/>
              </a:lnSpc>
              <a:spcBef>
                <a:spcPts val="0"/>
              </a:spcBef>
              <a:spcAft>
                <a:spcPts val="0"/>
              </a:spcAft>
              <a:buSzPts val="1900"/>
              <a:buChar char="○"/>
              <a:defRPr sz="1900"/>
            </a:lvl2pPr>
            <a:lvl3pPr indent="-349250" lvl="2" marL="1371600" algn="l">
              <a:lnSpc>
                <a:spcPct val="90000"/>
              </a:lnSpc>
              <a:spcBef>
                <a:spcPts val="0"/>
              </a:spcBef>
              <a:spcAft>
                <a:spcPts val="0"/>
              </a:spcAft>
              <a:buSzPts val="1900"/>
              <a:buChar char="■"/>
              <a:defRPr sz="1900"/>
            </a:lvl3pPr>
            <a:lvl4pPr indent="-349250" lvl="3" marL="1828800" algn="l">
              <a:lnSpc>
                <a:spcPct val="90000"/>
              </a:lnSpc>
              <a:spcBef>
                <a:spcPts val="0"/>
              </a:spcBef>
              <a:spcAft>
                <a:spcPts val="0"/>
              </a:spcAft>
              <a:buSzPts val="1900"/>
              <a:buChar char="●"/>
              <a:defRPr sz="1900"/>
            </a:lvl4pPr>
            <a:lvl5pPr indent="-349250" lvl="4" marL="2286000" algn="l">
              <a:lnSpc>
                <a:spcPct val="90000"/>
              </a:lnSpc>
              <a:spcBef>
                <a:spcPts val="0"/>
              </a:spcBef>
              <a:spcAft>
                <a:spcPts val="0"/>
              </a:spcAft>
              <a:buSzPts val="1900"/>
              <a:buChar char="○"/>
              <a:defRPr sz="1900"/>
            </a:lvl5pPr>
            <a:lvl6pPr indent="-349250" lvl="5" marL="2743200" algn="l">
              <a:lnSpc>
                <a:spcPct val="90000"/>
              </a:lnSpc>
              <a:spcBef>
                <a:spcPts val="0"/>
              </a:spcBef>
              <a:spcAft>
                <a:spcPts val="0"/>
              </a:spcAft>
              <a:buSzPts val="1900"/>
              <a:buChar char="■"/>
              <a:defRPr sz="1900"/>
            </a:lvl6pPr>
            <a:lvl7pPr indent="-349250" lvl="6" marL="3200400" algn="l">
              <a:lnSpc>
                <a:spcPct val="90000"/>
              </a:lnSpc>
              <a:spcBef>
                <a:spcPts val="0"/>
              </a:spcBef>
              <a:spcAft>
                <a:spcPts val="0"/>
              </a:spcAft>
              <a:buSzPts val="1900"/>
              <a:buChar char="●"/>
              <a:defRPr sz="1900"/>
            </a:lvl7pPr>
            <a:lvl8pPr indent="-349250" lvl="7" marL="3657600" algn="l">
              <a:lnSpc>
                <a:spcPct val="90000"/>
              </a:lnSpc>
              <a:spcBef>
                <a:spcPts val="0"/>
              </a:spcBef>
              <a:spcAft>
                <a:spcPts val="0"/>
              </a:spcAft>
              <a:buSzPts val="1900"/>
              <a:buChar char="○"/>
              <a:defRPr sz="1900"/>
            </a:lvl8pPr>
            <a:lvl9pPr indent="-349250" lvl="8" marL="4114800" algn="l">
              <a:lnSpc>
                <a:spcPct val="90000"/>
              </a:lnSpc>
              <a:spcBef>
                <a:spcPts val="0"/>
              </a:spcBef>
              <a:spcAft>
                <a:spcPts val="0"/>
              </a:spcAft>
              <a:buSzPts val="1900"/>
              <a:buChar char="■"/>
              <a:defRPr sz="1900"/>
            </a:lvl9pPr>
          </a:lstStyle>
          <a:p/>
        </p:txBody>
      </p:sp>
      <p:sp>
        <p:nvSpPr>
          <p:cNvPr id="47" name="Google Shape;47;p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l">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900"/>
              <a:buFont typeface="Arial"/>
              <a:buNone/>
              <a:defRPr b="0" i="0" sz="1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5" name="Shape 345"/>
        <p:cNvGrpSpPr/>
        <p:nvPr/>
      </p:nvGrpSpPr>
      <p:grpSpPr>
        <a:xfrm>
          <a:off x="0" y="0"/>
          <a:ext cx="0" cy="0"/>
          <a:chOff x="0" y="0"/>
          <a:chExt cx="0" cy="0"/>
        </a:xfrm>
      </p:grpSpPr>
      <p:sp>
        <p:nvSpPr>
          <p:cNvPr id="346" name="Google Shape;346;p65"/>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EFEFE"/>
              </a:buClr>
              <a:buSzPts val="4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7" name="Google Shape;347;p65"/>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48" name="Google Shape;348;p65"/>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9" name="Google Shape;349;p65"/>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0" name="Google Shape;350;p6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360" name="Shape 360"/>
        <p:cNvGrpSpPr/>
        <p:nvPr/>
      </p:nvGrpSpPr>
      <p:grpSpPr>
        <a:xfrm>
          <a:off x="0" y="0"/>
          <a:ext cx="0" cy="0"/>
          <a:chOff x="0" y="0"/>
          <a:chExt cx="0" cy="0"/>
        </a:xfrm>
      </p:grpSpPr>
      <p:sp>
        <p:nvSpPr>
          <p:cNvPr id="361" name="Google Shape;361;p67"/>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67"/>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67"/>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4" name="Google Shape;364;p67"/>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5" name="Google Shape;365;p67"/>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66" name="Shape 366"/>
        <p:cNvGrpSpPr/>
        <p:nvPr/>
      </p:nvGrpSpPr>
      <p:grpSpPr>
        <a:xfrm>
          <a:off x="0" y="0"/>
          <a:ext cx="0" cy="0"/>
          <a:chOff x="0" y="0"/>
          <a:chExt cx="0" cy="0"/>
        </a:xfrm>
      </p:grpSpPr>
      <p:sp>
        <p:nvSpPr>
          <p:cNvPr id="367" name="Google Shape;367;p68"/>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68"/>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68"/>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0" name="Google Shape;370;p68"/>
          <p:cNvSpPr txBox="1"/>
          <p:nvPr>
            <p:ph idx="1" type="subTitle"/>
          </p:nvPr>
        </p:nvSpPr>
        <p:spPr>
          <a:xfrm>
            <a:off x="1100051" y="4455620"/>
            <a:ext cx="10058400" cy="11430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sp>
        <p:nvSpPr>
          <p:cNvPr id="371" name="Google Shape;371;p68"/>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2" name="Google Shape;372;p68"/>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3" name="Google Shape;373;p68"/>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374" name="Google Shape;374;p68"/>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75" name="Shape 375"/>
        <p:cNvGrpSpPr/>
        <p:nvPr/>
      </p:nvGrpSpPr>
      <p:grpSpPr>
        <a:xfrm>
          <a:off x="0" y="0"/>
          <a:ext cx="0" cy="0"/>
          <a:chOff x="0" y="0"/>
          <a:chExt cx="0" cy="0"/>
        </a:xfrm>
      </p:grpSpPr>
      <p:sp>
        <p:nvSpPr>
          <p:cNvPr id="376" name="Google Shape;376;p69"/>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4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7" name="Google Shape;377;p69"/>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78" name="Google Shape;378;p69"/>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9" name="Google Shape;379;p69"/>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0" name="Google Shape;380;p69"/>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381" name="Shape 381"/>
        <p:cNvGrpSpPr/>
        <p:nvPr/>
      </p:nvGrpSpPr>
      <p:grpSpPr>
        <a:xfrm>
          <a:off x="0" y="0"/>
          <a:ext cx="0" cy="0"/>
          <a:chOff x="0" y="0"/>
          <a:chExt cx="0" cy="0"/>
        </a:xfrm>
      </p:grpSpPr>
      <p:sp>
        <p:nvSpPr>
          <p:cNvPr id="382" name="Google Shape;382;p70"/>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70"/>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70"/>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62626"/>
              </a:buClr>
              <a:buSzPts val="8000"/>
              <a:buFont typeface="Calibri"/>
              <a:buNone/>
              <a:defRPr b="0"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5" name="Google Shape;385;p70"/>
          <p:cNvSpPr txBox="1"/>
          <p:nvPr>
            <p:ph idx="1" type="body"/>
          </p:nvPr>
        </p:nvSpPr>
        <p:spPr>
          <a:xfrm>
            <a:off x="1097280" y="4453128"/>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2400"/>
              <a:buNone/>
              <a:defRPr sz="24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800"/>
              <a:buNone/>
              <a:defRPr sz="1800">
                <a:solidFill>
                  <a:srgbClr val="888888"/>
                </a:solidFill>
              </a:defRPr>
            </a:lvl2pPr>
            <a:lvl3pPr indent="-228600" lvl="2" marL="1371600" algn="l">
              <a:lnSpc>
                <a:spcPct val="90000"/>
              </a:lnSpc>
              <a:spcBef>
                <a:spcPts val="400"/>
              </a:spcBef>
              <a:spcAft>
                <a:spcPts val="0"/>
              </a:spcAft>
              <a:buSzPts val="1600"/>
              <a:buNone/>
              <a:defRPr sz="1600">
                <a:solidFill>
                  <a:srgbClr val="888888"/>
                </a:solidFill>
              </a:defRPr>
            </a:lvl3pPr>
            <a:lvl4pPr indent="-228600" lvl="3" marL="1828800" algn="l">
              <a:lnSpc>
                <a:spcPct val="90000"/>
              </a:lnSpc>
              <a:spcBef>
                <a:spcPts val="400"/>
              </a:spcBef>
              <a:spcAft>
                <a:spcPts val="0"/>
              </a:spcAft>
              <a:buSzPts val="1400"/>
              <a:buNone/>
              <a:defRPr sz="1400">
                <a:solidFill>
                  <a:srgbClr val="888888"/>
                </a:solidFill>
              </a:defRPr>
            </a:lvl4pPr>
            <a:lvl5pPr indent="-228600" lvl="4" marL="2286000" algn="l">
              <a:lnSpc>
                <a:spcPct val="90000"/>
              </a:lnSpc>
              <a:spcBef>
                <a:spcPts val="400"/>
              </a:spcBef>
              <a:spcAft>
                <a:spcPts val="0"/>
              </a:spcAft>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sp>
        <p:nvSpPr>
          <p:cNvPr id="386" name="Google Shape;386;p70"/>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7" name="Google Shape;387;p70"/>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8" name="Google Shape;388;p70"/>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cxnSp>
        <p:nvCxnSpPr>
          <p:cNvPr id="389" name="Google Shape;389;p70"/>
          <p:cNvCxnSpPr/>
          <p:nvPr/>
        </p:nvCxnSpPr>
        <p:spPr>
          <a:xfrm>
            <a:off x="1207658" y="4343400"/>
            <a:ext cx="987552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0" name="Shape 390"/>
        <p:cNvGrpSpPr/>
        <p:nvPr/>
      </p:nvGrpSpPr>
      <p:grpSpPr>
        <a:xfrm>
          <a:off x="0" y="0"/>
          <a:ext cx="0" cy="0"/>
          <a:chOff x="0" y="0"/>
          <a:chExt cx="0" cy="0"/>
        </a:xfrm>
      </p:grpSpPr>
      <p:sp>
        <p:nvSpPr>
          <p:cNvPr id="391" name="Google Shape;391;p71"/>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2" name="Google Shape;392;p71"/>
          <p:cNvSpPr txBox="1"/>
          <p:nvPr>
            <p:ph idx="1" type="body"/>
          </p:nvPr>
        </p:nvSpPr>
        <p:spPr>
          <a:xfrm>
            <a:off x="1097279" y="1845734"/>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3" name="Google Shape;393;p71"/>
          <p:cNvSpPr txBox="1"/>
          <p:nvPr>
            <p:ph idx="2" type="body"/>
          </p:nvPr>
        </p:nvSpPr>
        <p:spPr>
          <a:xfrm>
            <a:off x="6217920" y="1845735"/>
            <a:ext cx="4937760" cy="402336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394" name="Google Shape;394;p71"/>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5" name="Google Shape;395;p71"/>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6" name="Google Shape;396;p71"/>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7" name="Shape 397"/>
        <p:cNvGrpSpPr/>
        <p:nvPr/>
      </p:nvGrpSpPr>
      <p:grpSpPr>
        <a:xfrm>
          <a:off x="0" y="0"/>
          <a:ext cx="0" cy="0"/>
          <a:chOff x="0" y="0"/>
          <a:chExt cx="0" cy="0"/>
        </a:xfrm>
      </p:grpSpPr>
      <p:sp>
        <p:nvSpPr>
          <p:cNvPr id="398" name="Google Shape;398;p72"/>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9" name="Google Shape;399;p72"/>
          <p:cNvSpPr txBox="1"/>
          <p:nvPr>
            <p:ph idx="1" type="body"/>
          </p:nvPr>
        </p:nvSpPr>
        <p:spPr>
          <a:xfrm>
            <a:off x="109728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400" name="Google Shape;400;p72"/>
          <p:cNvSpPr txBox="1"/>
          <p:nvPr>
            <p:ph idx="2" type="body"/>
          </p:nvPr>
        </p:nvSpPr>
        <p:spPr>
          <a:xfrm>
            <a:off x="109728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01" name="Google Shape;401;p72"/>
          <p:cNvSpPr txBox="1"/>
          <p:nvPr>
            <p:ph idx="3" type="body"/>
          </p:nvPr>
        </p:nvSpPr>
        <p:spPr>
          <a:xfrm>
            <a:off x="6217920" y="1846052"/>
            <a:ext cx="4937760"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2000"/>
              <a:buNone/>
              <a:defRPr b="0" sz="2000" cap="none">
                <a:solidFill>
                  <a:schemeClr val="dk2"/>
                </a:solidFill>
              </a:defRPr>
            </a:lvl1pPr>
            <a:lvl2pPr indent="-228600" lvl="1" marL="914400" algn="l">
              <a:lnSpc>
                <a:spcPct val="90000"/>
              </a:lnSpc>
              <a:spcBef>
                <a:spcPts val="200"/>
              </a:spcBef>
              <a:spcAft>
                <a:spcPts val="0"/>
              </a:spcAft>
              <a:buSzPts val="2000"/>
              <a:buNone/>
              <a:defRPr b="1" sz="2000"/>
            </a:lvl2pPr>
            <a:lvl3pPr indent="-228600" lvl="2" marL="1371600" algn="l">
              <a:lnSpc>
                <a:spcPct val="90000"/>
              </a:lnSpc>
              <a:spcBef>
                <a:spcPts val="400"/>
              </a:spcBef>
              <a:spcAft>
                <a:spcPts val="0"/>
              </a:spcAft>
              <a:buSzPts val="1800"/>
              <a:buNone/>
              <a:defRPr b="1" sz="1800"/>
            </a:lvl3pPr>
            <a:lvl4pPr indent="-228600" lvl="3" marL="1828800" algn="l">
              <a:lnSpc>
                <a:spcPct val="90000"/>
              </a:lnSpc>
              <a:spcBef>
                <a:spcPts val="400"/>
              </a:spcBef>
              <a:spcAft>
                <a:spcPts val="0"/>
              </a:spcAft>
              <a:buSzPts val="1600"/>
              <a:buNone/>
              <a:defRPr b="1" sz="1600"/>
            </a:lvl4pPr>
            <a:lvl5pPr indent="-228600" lvl="4" marL="2286000" algn="l">
              <a:lnSpc>
                <a:spcPct val="90000"/>
              </a:lnSpc>
              <a:spcBef>
                <a:spcPts val="400"/>
              </a:spcBef>
              <a:spcAft>
                <a:spcPts val="0"/>
              </a:spcAft>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402" name="Google Shape;402;p72"/>
          <p:cNvSpPr txBox="1"/>
          <p:nvPr>
            <p:ph idx="4" type="body"/>
          </p:nvPr>
        </p:nvSpPr>
        <p:spPr>
          <a:xfrm>
            <a:off x="6217920" y="2582334"/>
            <a:ext cx="4937760" cy="33782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03" name="Google Shape;403;p72"/>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4" name="Google Shape;404;p72"/>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5" name="Google Shape;405;p72"/>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6" name="Shape 406"/>
        <p:cNvGrpSpPr/>
        <p:nvPr/>
      </p:nvGrpSpPr>
      <p:grpSpPr>
        <a:xfrm>
          <a:off x="0" y="0"/>
          <a:ext cx="0" cy="0"/>
          <a:chOff x="0" y="0"/>
          <a:chExt cx="0" cy="0"/>
        </a:xfrm>
      </p:grpSpPr>
      <p:sp>
        <p:nvSpPr>
          <p:cNvPr id="407" name="Google Shape;407;p73"/>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8" name="Google Shape;408;p73"/>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9" name="Google Shape;409;p73"/>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0" name="Google Shape;410;p73"/>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411" name="Shape 411"/>
        <p:cNvGrpSpPr/>
        <p:nvPr/>
      </p:nvGrpSpPr>
      <p:grpSpPr>
        <a:xfrm>
          <a:off x="0" y="0"/>
          <a:ext cx="0" cy="0"/>
          <a:chOff x="0" y="0"/>
          <a:chExt cx="0" cy="0"/>
        </a:xfrm>
      </p:grpSpPr>
      <p:sp>
        <p:nvSpPr>
          <p:cNvPr id="412" name="Google Shape;412;p74"/>
          <p:cNvSpPr/>
          <p:nvPr/>
        </p:nvSpPr>
        <p:spPr>
          <a:xfrm>
            <a:off x="16" y="0"/>
            <a:ext cx="4050791"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74"/>
          <p:cNvSpPr/>
          <p:nvPr/>
        </p:nvSpPr>
        <p:spPr>
          <a:xfrm>
            <a:off x="4040071" y="0"/>
            <a:ext cx="64008"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74"/>
          <p:cNvSpPr txBox="1"/>
          <p:nvPr>
            <p:ph type="title"/>
          </p:nvPr>
        </p:nvSpPr>
        <p:spPr>
          <a:xfrm>
            <a:off x="457200" y="594359"/>
            <a:ext cx="3200400" cy="22860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5" name="Google Shape;415;p74"/>
          <p:cNvSpPr txBox="1"/>
          <p:nvPr>
            <p:ph idx="1" type="body"/>
          </p:nvPr>
        </p:nvSpPr>
        <p:spPr>
          <a:xfrm>
            <a:off x="4800600" y="731520"/>
            <a:ext cx="6492240" cy="5257800"/>
          </a:xfrm>
          <a:prstGeom prst="rect">
            <a:avLst/>
          </a:prstGeom>
          <a:noFill/>
          <a:ln>
            <a:noFill/>
          </a:ln>
        </p:spPr>
        <p:txBody>
          <a:bodyPr anchorCtr="0" anchor="t" bIns="45700" lIns="0" spcFirstLastPara="1" rIns="0" wrap="square" tIns="4570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16" name="Google Shape;416;p74"/>
          <p:cNvSpPr txBox="1"/>
          <p:nvPr>
            <p:ph idx="2" type="body"/>
          </p:nvPr>
        </p:nvSpPr>
        <p:spPr>
          <a:xfrm>
            <a:off x="457200" y="2926080"/>
            <a:ext cx="3200400" cy="33791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500"/>
              <a:buNone/>
              <a:defRPr sz="1500">
                <a:solidFill>
                  <a:srgbClr val="FFFFFF"/>
                </a:solidFill>
              </a:defRPr>
            </a:lvl1pPr>
            <a:lvl2pPr indent="-228600" lvl="1" marL="914400" algn="l">
              <a:lnSpc>
                <a:spcPct val="90000"/>
              </a:lnSpc>
              <a:spcBef>
                <a:spcPts val="2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417" name="Google Shape;417;p74"/>
          <p:cNvSpPr txBox="1"/>
          <p:nvPr>
            <p:ph idx="10" type="dt"/>
          </p:nvPr>
        </p:nvSpPr>
        <p:spPr>
          <a:xfrm>
            <a:off x="465512" y="6459785"/>
            <a:ext cx="26185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8" name="Google Shape;418;p74"/>
          <p:cNvSpPr txBox="1"/>
          <p:nvPr>
            <p:ph idx="11" type="ftr"/>
          </p:nvPr>
        </p:nvSpPr>
        <p:spPr>
          <a:xfrm>
            <a:off x="4800600" y="6459785"/>
            <a:ext cx="4648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9" name="Google Shape;419;p74"/>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050">
                <a:solidFill>
                  <a:schemeClr val="dk2"/>
                </a:solidFill>
                <a:latin typeface="Calibri"/>
                <a:ea typeface="Calibri"/>
                <a:cs typeface="Calibri"/>
                <a:sym typeface="Calibri"/>
              </a:defRPr>
            </a:lvl1pPr>
            <a:lvl2pPr indent="0" lvl="1" marL="0" algn="r">
              <a:spcBef>
                <a:spcPts val="0"/>
              </a:spcBef>
              <a:buNone/>
              <a:defRPr sz="1050">
                <a:solidFill>
                  <a:schemeClr val="dk2"/>
                </a:solidFill>
                <a:latin typeface="Calibri"/>
                <a:ea typeface="Calibri"/>
                <a:cs typeface="Calibri"/>
                <a:sym typeface="Calibri"/>
              </a:defRPr>
            </a:lvl2pPr>
            <a:lvl3pPr indent="0" lvl="2" marL="0" algn="r">
              <a:spcBef>
                <a:spcPts val="0"/>
              </a:spcBef>
              <a:buNone/>
              <a:defRPr sz="1050">
                <a:solidFill>
                  <a:schemeClr val="dk2"/>
                </a:solidFill>
                <a:latin typeface="Calibri"/>
                <a:ea typeface="Calibri"/>
                <a:cs typeface="Calibri"/>
                <a:sym typeface="Calibri"/>
              </a:defRPr>
            </a:lvl3pPr>
            <a:lvl4pPr indent="0" lvl="3" marL="0" algn="r">
              <a:spcBef>
                <a:spcPts val="0"/>
              </a:spcBef>
              <a:buNone/>
              <a:defRPr sz="1050">
                <a:solidFill>
                  <a:schemeClr val="dk2"/>
                </a:solidFill>
                <a:latin typeface="Calibri"/>
                <a:ea typeface="Calibri"/>
                <a:cs typeface="Calibri"/>
                <a:sym typeface="Calibri"/>
              </a:defRPr>
            </a:lvl4pPr>
            <a:lvl5pPr indent="0" lvl="4" marL="0" algn="r">
              <a:spcBef>
                <a:spcPts val="0"/>
              </a:spcBef>
              <a:buNone/>
              <a:defRPr sz="1050">
                <a:solidFill>
                  <a:schemeClr val="dk2"/>
                </a:solidFill>
                <a:latin typeface="Calibri"/>
                <a:ea typeface="Calibri"/>
                <a:cs typeface="Calibri"/>
                <a:sym typeface="Calibri"/>
              </a:defRPr>
            </a:lvl5pPr>
            <a:lvl6pPr indent="0" lvl="5" marL="0" algn="r">
              <a:spcBef>
                <a:spcPts val="0"/>
              </a:spcBef>
              <a:buNone/>
              <a:defRPr sz="1050">
                <a:solidFill>
                  <a:schemeClr val="dk2"/>
                </a:solidFill>
                <a:latin typeface="Calibri"/>
                <a:ea typeface="Calibri"/>
                <a:cs typeface="Calibri"/>
                <a:sym typeface="Calibri"/>
              </a:defRPr>
            </a:lvl6pPr>
            <a:lvl7pPr indent="0" lvl="6" marL="0" algn="r">
              <a:spcBef>
                <a:spcPts val="0"/>
              </a:spcBef>
              <a:buNone/>
              <a:defRPr sz="1050">
                <a:solidFill>
                  <a:schemeClr val="dk2"/>
                </a:solidFill>
                <a:latin typeface="Calibri"/>
                <a:ea typeface="Calibri"/>
                <a:cs typeface="Calibri"/>
                <a:sym typeface="Calibri"/>
              </a:defRPr>
            </a:lvl7pPr>
            <a:lvl8pPr indent="0" lvl="7" marL="0" algn="r">
              <a:spcBef>
                <a:spcPts val="0"/>
              </a:spcBef>
              <a:buNone/>
              <a:defRPr sz="1050">
                <a:solidFill>
                  <a:schemeClr val="dk2"/>
                </a:solidFill>
                <a:latin typeface="Calibri"/>
                <a:ea typeface="Calibri"/>
                <a:cs typeface="Calibri"/>
                <a:sym typeface="Calibri"/>
              </a:defRPr>
            </a:lvl8pPr>
            <a:lvl9pPr indent="0" lvl="8" marL="0" algn="r">
              <a:spcBef>
                <a:spcPts val="0"/>
              </a:spcBef>
              <a:buNone/>
              <a:defRPr sz="105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420" name="Shape 420"/>
        <p:cNvGrpSpPr/>
        <p:nvPr/>
      </p:nvGrpSpPr>
      <p:grpSpPr>
        <a:xfrm>
          <a:off x="0" y="0"/>
          <a:ext cx="0" cy="0"/>
          <a:chOff x="0" y="0"/>
          <a:chExt cx="0" cy="0"/>
        </a:xfrm>
      </p:grpSpPr>
      <p:sp>
        <p:nvSpPr>
          <p:cNvPr id="421" name="Google Shape;421;p75"/>
          <p:cNvSpPr/>
          <p:nvPr/>
        </p:nvSpPr>
        <p:spPr>
          <a:xfrm>
            <a:off x="0" y="4953000"/>
            <a:ext cx="12188825" cy="1905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75"/>
          <p:cNvSpPr/>
          <p:nvPr/>
        </p:nvSpPr>
        <p:spPr>
          <a:xfrm>
            <a:off x="15" y="491507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75"/>
          <p:cNvSpPr txBox="1"/>
          <p:nvPr>
            <p:ph type="title"/>
          </p:nvPr>
        </p:nvSpPr>
        <p:spPr>
          <a:xfrm>
            <a:off x="1097280" y="5074920"/>
            <a:ext cx="10113264" cy="822960"/>
          </a:xfrm>
          <a:prstGeom prst="rect">
            <a:avLst/>
          </a:prstGeom>
          <a:noFill/>
          <a:ln>
            <a:noFill/>
          </a:ln>
        </p:spPr>
        <p:txBody>
          <a:bodyPr anchorCtr="0" anchor="b" bIns="0" lIns="91425" spcFirstLastPara="1" rIns="91425" wrap="square" tIns="0">
            <a:noAutofit/>
          </a:bodyPr>
          <a:lstStyle>
            <a:lvl1pPr lvl="0" algn="l">
              <a:lnSpc>
                <a:spcPct val="85000"/>
              </a:lnSpc>
              <a:spcBef>
                <a:spcPts val="0"/>
              </a:spcBef>
              <a:spcAft>
                <a:spcPts val="0"/>
              </a:spcAft>
              <a:buClr>
                <a:srgbClr val="FFFFFF"/>
              </a:buClr>
              <a:buSzPts val="3600"/>
              <a:buFont typeface="Calibri"/>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424" name="Google Shape;424;p75"/>
          <p:cNvPicPr preferRelativeResize="0"/>
          <p:nvPr>
            <p:ph idx="2" type="pic"/>
          </p:nvPr>
        </p:nvPicPr>
        <p:blipFill/>
        <p:spPr>
          <a:xfrm>
            <a:off x="15" y="0"/>
            <a:ext cx="12191985" cy="4915076"/>
          </a:xfrm>
          <a:prstGeom prst="rect">
            <a:avLst/>
          </a:prstGeom>
          <a:blipFill rotWithShape="1">
            <a:blip r:embed="rId2">
              <a:alphaModFix/>
            </a:blip>
            <a:stretch>
              <a:fillRect b="0" l="0" r="0" t="0"/>
            </a:stretch>
          </a:blipFill>
          <a:ln>
            <a:noFill/>
          </a:ln>
        </p:spPr>
      </p:pic>
      <p:sp>
        <p:nvSpPr>
          <p:cNvPr id="425" name="Google Shape;425;p75"/>
          <p:cNvSpPr txBox="1"/>
          <p:nvPr>
            <p:ph idx="1" type="body"/>
          </p:nvPr>
        </p:nvSpPr>
        <p:spPr>
          <a:xfrm>
            <a:off x="1097280" y="5907023"/>
            <a:ext cx="10113264" cy="594360"/>
          </a:xfrm>
          <a:prstGeom prst="rect">
            <a:avLst/>
          </a:prstGeom>
          <a:noFill/>
          <a:ln>
            <a:noFill/>
          </a:ln>
        </p:spPr>
        <p:txBody>
          <a:bodyPr anchorCtr="0" anchor="t" bIns="0" lIns="91425" spcFirstLastPara="1" rIns="91425" wrap="square" tIns="0">
            <a:normAutofit/>
          </a:bodyPr>
          <a:lstStyle>
            <a:lvl1pPr indent="-228600" lvl="0" marL="457200" algn="l">
              <a:lnSpc>
                <a:spcPct val="90000"/>
              </a:lnSpc>
              <a:spcBef>
                <a:spcPts val="0"/>
              </a:spcBef>
              <a:spcAft>
                <a:spcPts val="0"/>
              </a:spcAft>
              <a:buSzPts val="1500"/>
              <a:buNone/>
              <a:defRPr sz="1500">
                <a:solidFill>
                  <a:srgbClr val="FFFFFF"/>
                </a:solidFill>
              </a:defRPr>
            </a:lvl1pPr>
            <a:lvl2pPr indent="-228600" lvl="1" marL="914400" algn="l">
              <a:lnSpc>
                <a:spcPct val="90000"/>
              </a:lnSpc>
              <a:spcBef>
                <a:spcPts val="600"/>
              </a:spcBef>
              <a:spcAft>
                <a:spcPts val="0"/>
              </a:spcAft>
              <a:buSzPts val="1200"/>
              <a:buNone/>
              <a:defRPr sz="1200"/>
            </a:lvl2pPr>
            <a:lvl3pPr indent="-228600" lvl="2" marL="1371600" algn="l">
              <a:lnSpc>
                <a:spcPct val="90000"/>
              </a:lnSpc>
              <a:spcBef>
                <a:spcPts val="400"/>
              </a:spcBef>
              <a:spcAft>
                <a:spcPts val="0"/>
              </a:spcAft>
              <a:buSzPts val="1000"/>
              <a:buNone/>
              <a:defRPr sz="1000"/>
            </a:lvl3pPr>
            <a:lvl4pPr indent="-228600" lvl="3" marL="1828800" algn="l">
              <a:lnSpc>
                <a:spcPct val="90000"/>
              </a:lnSpc>
              <a:spcBef>
                <a:spcPts val="400"/>
              </a:spcBef>
              <a:spcAft>
                <a:spcPts val="0"/>
              </a:spcAft>
              <a:buSzPts val="900"/>
              <a:buNone/>
              <a:defRPr sz="900"/>
            </a:lvl4pPr>
            <a:lvl5pPr indent="-228600" lvl="4" marL="2286000" algn="l">
              <a:lnSpc>
                <a:spcPct val="90000"/>
              </a:lnSpc>
              <a:spcBef>
                <a:spcPts val="400"/>
              </a:spcBef>
              <a:spcAft>
                <a:spcPts val="0"/>
              </a:spcAft>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426" name="Google Shape;426;p75"/>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7" name="Google Shape;427;p75"/>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8" name="Google Shape;428;p75"/>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howMasterSp="0">
  <p:cSld name="1_Title and Content">
    <p:spTree>
      <p:nvGrpSpPr>
        <p:cNvPr id="48" name="Shape 48"/>
        <p:cNvGrpSpPr/>
        <p:nvPr/>
      </p:nvGrpSpPr>
      <p:grpSpPr>
        <a:xfrm>
          <a:off x="0" y="0"/>
          <a:ext cx="0" cy="0"/>
          <a:chOff x="0" y="0"/>
          <a:chExt cx="0" cy="0"/>
        </a:xfrm>
      </p:grpSpPr>
      <p:sp>
        <p:nvSpPr>
          <p:cNvPr id="49" name="Google Shape;49;p8"/>
          <p:cNvSpPr txBox="1"/>
          <p:nvPr>
            <p:ph idx="10" type="dt"/>
          </p:nvPr>
        </p:nvSpPr>
        <p:spPr>
          <a:xfrm>
            <a:off x="58616" y="47625"/>
            <a:ext cx="990599"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29" name="Shape 429"/>
        <p:cNvGrpSpPr/>
        <p:nvPr/>
      </p:nvGrpSpPr>
      <p:grpSpPr>
        <a:xfrm>
          <a:off x="0" y="0"/>
          <a:ext cx="0" cy="0"/>
          <a:chOff x="0" y="0"/>
          <a:chExt cx="0" cy="0"/>
        </a:xfrm>
      </p:grpSpPr>
      <p:sp>
        <p:nvSpPr>
          <p:cNvPr id="430" name="Google Shape;430;p76"/>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1" name="Google Shape;431;p76"/>
          <p:cNvSpPr txBox="1"/>
          <p:nvPr>
            <p:ph idx="1" type="body"/>
          </p:nvPr>
        </p:nvSpPr>
        <p:spPr>
          <a:xfrm rot="5400000">
            <a:off x="4114800" y="-1171786"/>
            <a:ext cx="4023360" cy="100584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32" name="Google Shape;432;p76"/>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3" name="Google Shape;433;p76"/>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4" name="Google Shape;434;p7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435" name="Shape 435"/>
        <p:cNvGrpSpPr/>
        <p:nvPr/>
      </p:nvGrpSpPr>
      <p:grpSpPr>
        <a:xfrm>
          <a:off x="0" y="0"/>
          <a:ext cx="0" cy="0"/>
          <a:chOff x="0" y="0"/>
          <a:chExt cx="0" cy="0"/>
        </a:xfrm>
      </p:grpSpPr>
      <p:sp>
        <p:nvSpPr>
          <p:cNvPr id="436" name="Google Shape;436;p77"/>
          <p:cNvSpPr/>
          <p:nvPr/>
        </p:nvSpPr>
        <p:spPr>
          <a:xfrm>
            <a:off x="3175" y="6400800"/>
            <a:ext cx="12188825"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77"/>
          <p:cNvSpPr/>
          <p:nvPr/>
        </p:nvSpPr>
        <p:spPr>
          <a:xfrm>
            <a:off x="15" y="6334316"/>
            <a:ext cx="12188825" cy="6400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77"/>
          <p:cNvSpPr txBox="1"/>
          <p:nvPr>
            <p:ph type="title"/>
          </p:nvPr>
        </p:nvSpPr>
        <p:spPr>
          <a:xfrm rot="5400000">
            <a:off x="7160640" y="1979039"/>
            <a:ext cx="5757421" cy="26289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9" name="Google Shape;439;p77"/>
          <p:cNvSpPr txBox="1"/>
          <p:nvPr>
            <p:ph idx="1" type="body"/>
          </p:nvPr>
        </p:nvSpPr>
        <p:spPr>
          <a:xfrm rot="5400000">
            <a:off x="1826639" y="-573661"/>
            <a:ext cx="5757422" cy="7734300"/>
          </a:xfrm>
          <a:prstGeom prst="rect">
            <a:avLst/>
          </a:prstGeom>
          <a:noFill/>
          <a:ln>
            <a:noFill/>
          </a:ln>
        </p:spPr>
        <p:txBody>
          <a:bodyPr anchorCtr="0" anchor="t" bIns="0" lIns="45700" spcFirstLastPara="1" rIns="45700" wrap="square" tIns="0">
            <a:normAutofit/>
          </a:bodyPr>
          <a:lstStyle>
            <a:lvl1pPr indent="-342900" lvl="0" marL="457200" algn="l">
              <a:lnSpc>
                <a:spcPct val="90000"/>
              </a:lnSpc>
              <a:spcBef>
                <a:spcPts val="1200"/>
              </a:spcBef>
              <a:spcAft>
                <a:spcPts val="0"/>
              </a:spcAft>
              <a:buSzPts val="1800"/>
              <a:buChar char=" "/>
              <a:defRPr/>
            </a:lvl1pPr>
            <a:lvl2pPr indent="-342900" lvl="1" marL="914400" algn="l">
              <a:lnSpc>
                <a:spcPct val="90000"/>
              </a:lnSpc>
              <a:spcBef>
                <a:spcPts val="200"/>
              </a:spcBef>
              <a:spcAft>
                <a:spcPts val="0"/>
              </a:spcAft>
              <a:buSzPts val="1800"/>
              <a:buChar char="◦"/>
              <a:defRPr/>
            </a:lvl2pPr>
            <a:lvl3pPr indent="-342900" lvl="2" marL="1371600" algn="l">
              <a:lnSpc>
                <a:spcPct val="90000"/>
              </a:lnSpc>
              <a:spcBef>
                <a:spcPts val="400"/>
              </a:spcBef>
              <a:spcAft>
                <a:spcPts val="0"/>
              </a:spcAft>
              <a:buSzPts val="1800"/>
              <a:buChar char="◦"/>
              <a:defRPr/>
            </a:lvl3pPr>
            <a:lvl4pPr indent="-342900" lvl="3" marL="1828800" algn="l">
              <a:lnSpc>
                <a:spcPct val="90000"/>
              </a:lnSpc>
              <a:spcBef>
                <a:spcPts val="400"/>
              </a:spcBef>
              <a:spcAft>
                <a:spcPts val="0"/>
              </a:spcAft>
              <a:buSzPts val="1800"/>
              <a:buChar char="◦"/>
              <a:defRPr/>
            </a:lvl4pPr>
            <a:lvl5pPr indent="-342900" lvl="4" marL="2286000" algn="l">
              <a:lnSpc>
                <a:spcPct val="90000"/>
              </a:lnSpc>
              <a:spcBef>
                <a:spcPts val="400"/>
              </a:spcBef>
              <a:spcAft>
                <a:spcPts val="0"/>
              </a:spcAft>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440" name="Google Shape;440;p77"/>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1" name="Google Shape;441;p77"/>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2" name="Google Shape;442;p77"/>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52" name="Shape 52"/>
        <p:cNvGrpSpPr/>
        <p:nvPr/>
      </p:nvGrpSpPr>
      <p:grpSpPr>
        <a:xfrm>
          <a:off x="0" y="0"/>
          <a:ext cx="0" cy="0"/>
          <a:chOff x="0" y="0"/>
          <a:chExt cx="0" cy="0"/>
        </a:xfrm>
      </p:grpSpPr>
      <p:sp>
        <p:nvSpPr>
          <p:cNvPr id="53" name="Google Shape;53;p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5" name="Google Shape;55;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58" name="Shape 58"/>
        <p:cNvGrpSpPr/>
        <p:nvPr/>
      </p:nvGrpSpPr>
      <p:grpSpPr>
        <a:xfrm>
          <a:off x="0" y="0"/>
          <a:ext cx="0" cy="0"/>
          <a:chOff x="0" y="0"/>
          <a:chExt cx="0" cy="0"/>
        </a:xfrm>
      </p:grpSpPr>
      <p:sp>
        <p:nvSpPr>
          <p:cNvPr id="59" name="Google Shape;59;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1" name="Google Shape;61;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3" name="Google Shape;63;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4.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2.png"/><Relationship Id="rId2" Type="http://schemas.openxmlformats.org/officeDocument/2006/relationships/image" Target="../media/image11.jpg"/><Relationship Id="rId3" Type="http://schemas.openxmlformats.org/officeDocument/2006/relationships/image" Target="../media/image4.jpg"/><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7" Type="http://schemas.openxmlformats.org/officeDocument/2006/relationships/slideLayout" Target="../slideLayouts/slideLayout27.xml"/><Relationship Id="rId16" Type="http://schemas.openxmlformats.org/officeDocument/2006/relationships/slideLayout" Target="../slideLayouts/slideLayout26.xml"/><Relationship Id="rId5" Type="http://schemas.openxmlformats.org/officeDocument/2006/relationships/slideLayout" Target="../slideLayouts/slideLayout15.xml"/><Relationship Id="rId6" Type="http://schemas.openxmlformats.org/officeDocument/2006/relationships/slideLayout" Target="../slideLayouts/slideLayout16.xml"/><Relationship Id="rId18" Type="http://schemas.openxmlformats.org/officeDocument/2006/relationships/theme" Target="../theme/theme1.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 Type="http://schemas.openxmlformats.org/officeDocument/2006/relationships/image" Target="../media/image2.png"/><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6.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57.xml"/><Relationship Id="rId11" Type="http://schemas.openxmlformats.org/officeDocument/2006/relationships/slideLayout" Target="../slideLayouts/slideLayout48.xml"/><Relationship Id="rId22" Type="http://schemas.openxmlformats.org/officeDocument/2006/relationships/slideLayout" Target="../slideLayouts/slideLayout59.xml"/><Relationship Id="rId10" Type="http://schemas.openxmlformats.org/officeDocument/2006/relationships/slideLayout" Target="../slideLayouts/slideLayout47.xml"/><Relationship Id="rId21" Type="http://schemas.openxmlformats.org/officeDocument/2006/relationships/slideLayout" Target="../slideLayouts/slideLayout58.xml"/><Relationship Id="rId13" Type="http://schemas.openxmlformats.org/officeDocument/2006/relationships/slideLayout" Target="../slideLayouts/slideLayout50.xml"/><Relationship Id="rId12" Type="http://schemas.openxmlformats.org/officeDocument/2006/relationships/slideLayout" Target="../slideLayouts/slideLayout49.xml"/><Relationship Id="rId23" Type="http://schemas.openxmlformats.org/officeDocument/2006/relationships/theme" Target="../theme/theme2.xml"/><Relationship Id="rId1" Type="http://schemas.openxmlformats.org/officeDocument/2006/relationships/image" Target="../media/image2.png"/><Relationship Id="rId2" Type="http://schemas.openxmlformats.org/officeDocument/2006/relationships/image" Target="../media/image17.png"/><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5" Type="http://schemas.openxmlformats.org/officeDocument/2006/relationships/slideLayout" Target="../slideLayouts/slideLayout52.xml"/><Relationship Id="rId14" Type="http://schemas.openxmlformats.org/officeDocument/2006/relationships/slideLayout" Target="../slideLayouts/slideLayout51.xml"/><Relationship Id="rId17" Type="http://schemas.openxmlformats.org/officeDocument/2006/relationships/slideLayout" Target="../slideLayouts/slideLayout54.xml"/><Relationship Id="rId16" Type="http://schemas.openxmlformats.org/officeDocument/2006/relationships/slideLayout" Target="../slideLayouts/slideLayout53.xml"/><Relationship Id="rId5" Type="http://schemas.openxmlformats.org/officeDocument/2006/relationships/slideLayout" Target="../slideLayouts/slideLayout42.xml"/><Relationship Id="rId19" Type="http://schemas.openxmlformats.org/officeDocument/2006/relationships/slideLayout" Target="../slideLayouts/slideLayout56.xml"/><Relationship Id="rId6" Type="http://schemas.openxmlformats.org/officeDocument/2006/relationships/slideLayout" Target="../slideLayouts/slideLayout43.xml"/><Relationship Id="rId18" Type="http://schemas.openxmlformats.org/officeDocument/2006/relationships/slideLayout" Target="../slideLayouts/slideLayout55.xml"/><Relationship Id="rId7" Type="http://schemas.openxmlformats.org/officeDocument/2006/relationships/slideLayout" Target="../slideLayouts/slideLayout44.xml"/><Relationship Id="rId8"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theme" Target="../theme/theme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0" Type="http://schemas.openxmlformats.org/officeDocument/2006/relationships/slideLayout" Target="../slideLayouts/slideLayout70.xml"/><Relationship Id="rId12" Type="http://schemas.openxmlformats.org/officeDocument/2006/relationships/theme" Target="../theme/theme5.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3" name="Shape 93"/>
        <p:cNvGrpSpPr/>
        <p:nvPr/>
      </p:nvGrpSpPr>
      <p:grpSpPr>
        <a:xfrm>
          <a:off x="0" y="0"/>
          <a:ext cx="0" cy="0"/>
          <a:chOff x="0" y="0"/>
          <a:chExt cx="0" cy="0"/>
        </a:xfrm>
      </p:grpSpPr>
      <p:pic>
        <p:nvPicPr>
          <p:cNvPr descr="Untitled-1.jpg" id="94" name="Google Shape;94;p15"/>
          <p:cNvPicPr preferRelativeResize="0"/>
          <p:nvPr/>
        </p:nvPicPr>
        <p:blipFill rotWithShape="1">
          <a:blip r:embed="rId2">
            <a:alphaModFix/>
          </a:blip>
          <a:srcRect b="0" l="0" r="0" t="0"/>
          <a:stretch/>
        </p:blipFill>
        <p:spPr>
          <a:xfrm>
            <a:off x="7010400" y="6121400"/>
            <a:ext cx="2730502" cy="712788"/>
          </a:xfrm>
          <a:prstGeom prst="rect">
            <a:avLst/>
          </a:prstGeom>
          <a:noFill/>
          <a:ln>
            <a:noFill/>
          </a:ln>
        </p:spPr>
      </p:pic>
      <p:pic>
        <p:nvPicPr>
          <p:cNvPr descr="Untitled-1.jpg" id="95" name="Google Shape;95;p15"/>
          <p:cNvPicPr preferRelativeResize="0"/>
          <p:nvPr/>
        </p:nvPicPr>
        <p:blipFill rotWithShape="1">
          <a:blip r:embed="rId2">
            <a:alphaModFix/>
          </a:blip>
          <a:srcRect b="0" l="0" r="0" t="0"/>
          <a:stretch/>
        </p:blipFill>
        <p:spPr>
          <a:xfrm>
            <a:off x="289221" y="6121400"/>
            <a:ext cx="2730502" cy="712788"/>
          </a:xfrm>
          <a:prstGeom prst="rect">
            <a:avLst/>
          </a:prstGeom>
          <a:noFill/>
          <a:ln>
            <a:noFill/>
          </a:ln>
        </p:spPr>
      </p:pic>
      <p:pic>
        <p:nvPicPr>
          <p:cNvPr id="96" name="Google Shape;96;p15"/>
          <p:cNvPicPr preferRelativeResize="0"/>
          <p:nvPr/>
        </p:nvPicPr>
        <p:blipFill rotWithShape="1">
          <a:blip r:embed="rId3">
            <a:alphaModFix/>
          </a:blip>
          <a:srcRect b="0" l="0" r="0" t="0"/>
          <a:stretch/>
        </p:blipFill>
        <p:spPr>
          <a:xfrm>
            <a:off x="4076873" y="6022848"/>
            <a:ext cx="6096000" cy="822960"/>
          </a:xfrm>
          <a:prstGeom prst="rect">
            <a:avLst/>
          </a:prstGeom>
          <a:noFill/>
          <a:ln>
            <a:noFill/>
          </a:ln>
        </p:spPr>
      </p:pic>
      <p:cxnSp>
        <p:nvCxnSpPr>
          <p:cNvPr id="97" name="Google Shape;97;p15"/>
          <p:cNvCxnSpPr/>
          <p:nvPr/>
        </p:nvCxnSpPr>
        <p:spPr>
          <a:xfrm>
            <a:off x="289221" y="5997448"/>
            <a:ext cx="11699700" cy="25500"/>
          </a:xfrm>
          <a:prstGeom prst="straightConnector1">
            <a:avLst/>
          </a:prstGeom>
          <a:noFill/>
          <a:ln cap="flat" cmpd="dbl" w="9525">
            <a:solidFill>
              <a:schemeClr val="dk1"/>
            </a:solidFill>
            <a:prstDash val="solid"/>
            <a:round/>
            <a:headEnd len="sm" w="sm" type="none"/>
            <a:tailEnd len="sm" w="sm" type="none"/>
          </a:ln>
          <a:effectLst>
            <a:outerShdw blurRad="40000" rotWithShape="0" dir="5400000" dist="20000">
              <a:srgbClr val="000000">
                <a:alpha val="37254"/>
              </a:srgbClr>
            </a:outerShdw>
          </a:effectLst>
        </p:spPr>
      </p:cxnSp>
    </p:spTree>
  </p:cSld>
  <p:clrMap accent1="accent1" accent2="accent2" accent3="accent3" accent4="accent4" accent5="accent5" accent6="accent6" bg1="lt1" bg2="dk2" tx1="dk1" tx2="lt2" folHlink="folHlink" hlink="hlink"/>
  <p:sldLayoutIdLst>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172" name="Shape 172"/>
        <p:cNvGrpSpPr/>
        <p:nvPr/>
      </p:nvGrpSpPr>
      <p:grpSpPr>
        <a:xfrm>
          <a:off x="0" y="0"/>
          <a:ext cx="0" cy="0"/>
          <a:chOff x="0" y="0"/>
          <a:chExt cx="0" cy="0"/>
        </a:xfrm>
      </p:grpSpPr>
      <p:sp>
        <p:nvSpPr>
          <p:cNvPr id="173" name="Google Shape;173;p30"/>
          <p:cNvSpPr txBox="1"/>
          <p:nvPr>
            <p:ph type="title"/>
          </p:nvPr>
        </p:nvSpPr>
        <p:spPr>
          <a:xfrm>
            <a:off x="415600" y="593367"/>
            <a:ext cx="11360700" cy="7635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74" name="Google Shape;174;p30"/>
          <p:cNvSpPr txBox="1"/>
          <p:nvPr>
            <p:ph idx="1" type="body"/>
          </p:nvPr>
        </p:nvSpPr>
        <p:spPr>
          <a:xfrm>
            <a:off x="415600" y="1536633"/>
            <a:ext cx="113607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75" name="Google Shape;175;p30"/>
          <p:cNvSpPr txBox="1"/>
          <p:nvPr>
            <p:ph idx="12" type="sldNum"/>
          </p:nvPr>
        </p:nvSpPr>
        <p:spPr>
          <a:xfrm>
            <a:off x="11296610" y="6217622"/>
            <a:ext cx="731700" cy="5247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23" name="Shape 223"/>
        <p:cNvGrpSpPr/>
        <p:nvPr/>
      </p:nvGrpSpPr>
      <p:grpSpPr>
        <a:xfrm>
          <a:off x="0" y="0"/>
          <a:ext cx="0" cy="0"/>
          <a:chOff x="0" y="0"/>
          <a:chExt cx="0" cy="0"/>
        </a:xfrm>
      </p:grpSpPr>
      <p:pic>
        <p:nvPicPr>
          <p:cNvPr descr="RaceForward_CSI_SlideDeck_Footer2.png" id="224" name="Google Shape;224;p43"/>
          <p:cNvPicPr preferRelativeResize="0"/>
          <p:nvPr/>
        </p:nvPicPr>
        <p:blipFill rotWithShape="1">
          <a:blip r:embed="rId2">
            <a:alphaModFix/>
          </a:blip>
          <a:srcRect b="0" l="0" r="0" t="0"/>
          <a:stretch/>
        </p:blipFill>
        <p:spPr>
          <a:xfrm>
            <a:off x="0" y="6340078"/>
            <a:ext cx="9144000" cy="526852"/>
          </a:xfrm>
          <a:prstGeom prst="rect">
            <a:avLst/>
          </a:prstGeom>
          <a:noFill/>
          <a:ln>
            <a:noFill/>
          </a:ln>
        </p:spPr>
      </p:pic>
      <p:sp>
        <p:nvSpPr>
          <p:cNvPr id="225" name="Google Shape;225;p43"/>
          <p:cNvSpPr txBox="1"/>
          <p:nvPr>
            <p:ph idx="12" type="sldNum"/>
          </p:nvPr>
        </p:nvSpPr>
        <p:spPr>
          <a:xfrm>
            <a:off x="11233040" y="6385931"/>
            <a:ext cx="9588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2400"/>
              <a:buFont typeface="Arial"/>
              <a:buNone/>
              <a:defRPr b="0" i="0" sz="2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6" name="Shape 336"/>
        <p:cNvGrpSpPr/>
        <p:nvPr/>
      </p:nvGrpSpPr>
      <p:grpSpPr>
        <a:xfrm>
          <a:off x="0" y="0"/>
          <a:ext cx="0" cy="0"/>
          <a:chOff x="0" y="0"/>
          <a:chExt cx="0" cy="0"/>
        </a:xfrm>
      </p:grpSpPr>
      <p:sp>
        <p:nvSpPr>
          <p:cNvPr id="337" name="Google Shape;337;p64"/>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64"/>
          <p:cNvSpPr/>
          <p:nvPr/>
        </p:nvSpPr>
        <p:spPr>
          <a:xfrm>
            <a:off x="0" y="6334316"/>
            <a:ext cx="12192001"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64"/>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FEFEFE"/>
              </a:buClr>
              <a:buSzPts val="4800"/>
              <a:buFont typeface="Calibri"/>
              <a:buNone/>
              <a:defRPr b="0" i="0" sz="4800" u="none" cap="none" strike="noStrike">
                <a:solidFill>
                  <a:srgbClr val="FEFEFE"/>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0" name="Google Shape;340;p64"/>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FEFEFE"/>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FEFEFE"/>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FEFEFE"/>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FEFEFE"/>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FEFEFE"/>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FEFEFE"/>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FEFEFE"/>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FEFEFE"/>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FEFEFE"/>
                </a:solidFill>
                <a:latin typeface="Calibri"/>
                <a:ea typeface="Calibri"/>
                <a:cs typeface="Calibri"/>
                <a:sym typeface="Calibri"/>
              </a:defRPr>
            </a:lvl9pPr>
          </a:lstStyle>
          <a:p/>
        </p:txBody>
      </p:sp>
      <p:sp>
        <p:nvSpPr>
          <p:cNvPr id="341" name="Google Shape;341;p64"/>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42" name="Google Shape;342;p64"/>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343" name="Google Shape;343;p64"/>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344" name="Google Shape;344;p64"/>
          <p:cNvCxnSpPr/>
          <p:nvPr/>
        </p:nvCxnSpPr>
        <p:spPr>
          <a:xfrm>
            <a:off x="1193532" y="1737845"/>
            <a:ext cx="9966960" cy="0"/>
          </a:xfrm>
          <a:prstGeom prst="straightConnector1">
            <a:avLst/>
          </a:prstGeom>
          <a:noFill/>
          <a:ln cap="flat" cmpd="sng" w="9525">
            <a:solidFill>
              <a:srgbClr val="FEFEFE"/>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707" r:id="rId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1" name="Shape 351"/>
        <p:cNvGrpSpPr/>
        <p:nvPr/>
      </p:nvGrpSpPr>
      <p:grpSpPr>
        <a:xfrm>
          <a:off x="0" y="0"/>
          <a:ext cx="0" cy="0"/>
          <a:chOff x="0" y="0"/>
          <a:chExt cx="0" cy="0"/>
        </a:xfrm>
      </p:grpSpPr>
      <p:sp>
        <p:nvSpPr>
          <p:cNvPr id="352" name="Google Shape;352;p66"/>
          <p:cNvSpPr/>
          <p:nvPr/>
        </p:nvSpPr>
        <p:spPr>
          <a:xfrm>
            <a:off x="1" y="6400800"/>
            <a:ext cx="12192000" cy="4572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66"/>
          <p:cNvSpPr/>
          <p:nvPr/>
        </p:nvSpPr>
        <p:spPr>
          <a:xfrm>
            <a:off x="0" y="6334316"/>
            <a:ext cx="12192001" cy="659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66"/>
          <p:cNvSpPr txBox="1"/>
          <p:nvPr>
            <p:ph type="title"/>
          </p:nvPr>
        </p:nvSpPr>
        <p:spPr>
          <a:xfrm>
            <a:off x="1097280" y="286603"/>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3F3F3F"/>
              </a:buClr>
              <a:buSzPts val="4800"/>
              <a:buFont typeface="Calibri"/>
              <a:buNone/>
              <a:defRPr b="0" i="0" sz="4800" u="none" cap="none" strike="noStrik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55" name="Google Shape;355;p66"/>
          <p:cNvSpPr txBox="1"/>
          <p:nvPr>
            <p:ph idx="1" type="body"/>
          </p:nvPr>
        </p:nvSpPr>
        <p:spPr>
          <a:xfrm>
            <a:off x="1097280" y="1845734"/>
            <a:ext cx="10058400" cy="4023360"/>
          </a:xfrm>
          <a:prstGeom prst="rect">
            <a:avLst/>
          </a:prstGeom>
          <a:noFill/>
          <a:ln>
            <a:noFill/>
          </a:ln>
        </p:spPr>
        <p:txBody>
          <a:bodyPr anchorCtr="0" anchor="t" bIns="45700" lIns="0" spcFirstLastPara="1" rIns="0" wrap="square" tIns="45700">
            <a:normAutofit/>
          </a:bodyPr>
          <a:lstStyle>
            <a:lvl1pPr indent="-355600" lvl="0" marL="457200" marR="0" rtl="0" algn="l">
              <a:lnSpc>
                <a:spcPct val="90000"/>
              </a:lnSpc>
              <a:spcBef>
                <a:spcPts val="1200"/>
              </a:spcBef>
              <a:spcAft>
                <a:spcPts val="0"/>
              </a:spcAft>
              <a:buClr>
                <a:schemeClr val="accent1"/>
              </a:buClr>
              <a:buSzPts val="2000"/>
              <a:buFont typeface="Calibri"/>
              <a:buChar char=" "/>
              <a:defRPr b="0" i="0" sz="2000" u="none" cap="none" strike="noStrike">
                <a:solidFill>
                  <a:srgbClr val="3F3F3F"/>
                </a:solidFill>
                <a:latin typeface="Calibri"/>
                <a:ea typeface="Calibri"/>
                <a:cs typeface="Calibri"/>
                <a:sym typeface="Calibri"/>
              </a:defRPr>
            </a:lvl1pPr>
            <a:lvl2pPr indent="-342900" lvl="1" marL="914400" marR="0" rtl="0" algn="l">
              <a:lnSpc>
                <a:spcPct val="90000"/>
              </a:lnSpc>
              <a:spcBef>
                <a:spcPts val="200"/>
              </a:spcBef>
              <a:spcAft>
                <a:spcPts val="0"/>
              </a:spcAft>
              <a:buClr>
                <a:schemeClr val="accent1"/>
              </a:buClr>
              <a:buSzPts val="1800"/>
              <a:buFont typeface="Calibri"/>
              <a:buChar char="◦"/>
              <a:defRPr b="0" i="0" sz="18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9pPr>
          </a:lstStyle>
          <a:p/>
        </p:txBody>
      </p:sp>
      <p:sp>
        <p:nvSpPr>
          <p:cNvPr id="356" name="Google Shape;356;p66"/>
          <p:cNvSpPr txBox="1"/>
          <p:nvPr>
            <p:ph idx="10" type="dt"/>
          </p:nvPr>
        </p:nvSpPr>
        <p:spPr>
          <a:xfrm>
            <a:off x="1097280" y="6459785"/>
            <a:ext cx="2472271"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7" name="Google Shape;357;p66"/>
          <p:cNvSpPr txBox="1"/>
          <p:nvPr>
            <p:ph idx="11" type="ftr"/>
          </p:nvPr>
        </p:nvSpPr>
        <p:spPr>
          <a:xfrm>
            <a:off x="3686185" y="6459785"/>
            <a:ext cx="4822804"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900" u="none" cap="none" strike="noStrike">
                <a:solidFill>
                  <a:srgbClr val="FFFFF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8" name="Google Shape;358;p66"/>
          <p:cNvSpPr txBox="1"/>
          <p:nvPr>
            <p:ph idx="12" type="sldNum"/>
          </p:nvPr>
        </p:nvSpPr>
        <p:spPr>
          <a:xfrm>
            <a:off x="9900458" y="6459785"/>
            <a:ext cx="1312025"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FFFFFF"/>
                </a:solidFill>
                <a:latin typeface="Calibri"/>
                <a:ea typeface="Calibri"/>
                <a:cs typeface="Calibri"/>
                <a:sym typeface="Calibri"/>
              </a:defRPr>
            </a:lvl1pPr>
            <a:lvl2pPr indent="0" lvl="1" marL="0" marR="0" rtl="0" algn="r">
              <a:spcBef>
                <a:spcPts val="0"/>
              </a:spcBef>
              <a:buNone/>
              <a:defRPr b="0" i="0" sz="1050" u="none" cap="none" strike="noStrike">
                <a:solidFill>
                  <a:srgbClr val="FFFFFF"/>
                </a:solidFill>
                <a:latin typeface="Calibri"/>
                <a:ea typeface="Calibri"/>
                <a:cs typeface="Calibri"/>
                <a:sym typeface="Calibri"/>
              </a:defRPr>
            </a:lvl2pPr>
            <a:lvl3pPr indent="0" lvl="2" marL="0" marR="0" rtl="0" algn="r">
              <a:spcBef>
                <a:spcPts val="0"/>
              </a:spcBef>
              <a:buNone/>
              <a:defRPr b="0" i="0" sz="1050" u="none" cap="none" strike="noStrike">
                <a:solidFill>
                  <a:srgbClr val="FFFFFF"/>
                </a:solidFill>
                <a:latin typeface="Calibri"/>
                <a:ea typeface="Calibri"/>
                <a:cs typeface="Calibri"/>
                <a:sym typeface="Calibri"/>
              </a:defRPr>
            </a:lvl3pPr>
            <a:lvl4pPr indent="0" lvl="3" marL="0" marR="0" rtl="0" algn="r">
              <a:spcBef>
                <a:spcPts val="0"/>
              </a:spcBef>
              <a:buNone/>
              <a:defRPr b="0" i="0" sz="1050" u="none" cap="none" strike="noStrike">
                <a:solidFill>
                  <a:srgbClr val="FFFFFF"/>
                </a:solidFill>
                <a:latin typeface="Calibri"/>
                <a:ea typeface="Calibri"/>
                <a:cs typeface="Calibri"/>
                <a:sym typeface="Calibri"/>
              </a:defRPr>
            </a:lvl4pPr>
            <a:lvl5pPr indent="0" lvl="4" marL="0" marR="0" rtl="0" algn="r">
              <a:spcBef>
                <a:spcPts val="0"/>
              </a:spcBef>
              <a:buNone/>
              <a:defRPr b="0" i="0" sz="1050" u="none" cap="none" strike="noStrike">
                <a:solidFill>
                  <a:srgbClr val="FFFFFF"/>
                </a:solidFill>
                <a:latin typeface="Calibri"/>
                <a:ea typeface="Calibri"/>
                <a:cs typeface="Calibri"/>
                <a:sym typeface="Calibri"/>
              </a:defRPr>
            </a:lvl5pPr>
            <a:lvl6pPr indent="0" lvl="5" marL="0" marR="0" rtl="0" algn="r">
              <a:spcBef>
                <a:spcPts val="0"/>
              </a:spcBef>
              <a:buNone/>
              <a:defRPr b="0" i="0" sz="1050" u="none" cap="none" strike="noStrike">
                <a:solidFill>
                  <a:srgbClr val="FFFFFF"/>
                </a:solidFill>
                <a:latin typeface="Calibri"/>
                <a:ea typeface="Calibri"/>
                <a:cs typeface="Calibri"/>
                <a:sym typeface="Calibri"/>
              </a:defRPr>
            </a:lvl6pPr>
            <a:lvl7pPr indent="0" lvl="6" marL="0" marR="0" rtl="0" algn="r">
              <a:spcBef>
                <a:spcPts val="0"/>
              </a:spcBef>
              <a:buNone/>
              <a:defRPr b="0" i="0" sz="1050" u="none" cap="none" strike="noStrike">
                <a:solidFill>
                  <a:srgbClr val="FFFFFF"/>
                </a:solidFill>
                <a:latin typeface="Calibri"/>
                <a:ea typeface="Calibri"/>
                <a:cs typeface="Calibri"/>
                <a:sym typeface="Calibri"/>
              </a:defRPr>
            </a:lvl7pPr>
            <a:lvl8pPr indent="0" lvl="7" marL="0" marR="0" rtl="0" algn="r">
              <a:spcBef>
                <a:spcPts val="0"/>
              </a:spcBef>
              <a:buNone/>
              <a:defRPr b="0" i="0" sz="1050" u="none" cap="none" strike="noStrike">
                <a:solidFill>
                  <a:srgbClr val="FFFFFF"/>
                </a:solidFill>
                <a:latin typeface="Calibri"/>
                <a:ea typeface="Calibri"/>
                <a:cs typeface="Calibri"/>
                <a:sym typeface="Calibri"/>
              </a:defRPr>
            </a:lvl8pPr>
            <a:lvl9pPr indent="0" lvl="8" marL="0" marR="0" rtl="0" algn="r">
              <a:spcBef>
                <a:spcPts val="0"/>
              </a:spcBef>
              <a:buNone/>
              <a:defRPr b="0" i="0" sz="105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cxnSp>
        <p:nvCxnSpPr>
          <p:cNvPr id="359" name="Google Shape;359;p66"/>
          <p:cNvCxnSpPr/>
          <p:nvPr/>
        </p:nvCxnSpPr>
        <p:spPr>
          <a:xfrm>
            <a:off x="1193532" y="1737845"/>
            <a:ext cx="996696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22.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image" Target="../media/image4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3.xml"/><Relationship Id="rId3" Type="http://schemas.openxmlformats.org/officeDocument/2006/relationships/image" Target="../media/image5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54.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hyperlink" Target="http://drive.google.com/file/d/1z6SKHAJXL-sNn1B4feNeYWHUUvCAcmE3/view" TargetMode="External"/><Relationship Id="rId4" Type="http://schemas.openxmlformats.org/officeDocument/2006/relationships/image" Target="../media/image37.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58.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118.xml"/><Relationship Id="rId3" Type="http://schemas.openxmlformats.org/officeDocument/2006/relationships/image" Target="../media/image50.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22.xml"/><Relationship Id="rId3" Type="http://schemas.openxmlformats.org/officeDocument/2006/relationships/image" Target="../media/image41.png"/><Relationship Id="rId4" Type="http://schemas.openxmlformats.org/officeDocument/2006/relationships/image" Target="../media/image55.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4.xml"/><Relationship Id="rId3" Type="http://schemas.openxmlformats.org/officeDocument/2006/relationships/image" Target="../media/image42.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6.xml"/><Relationship Id="rId3" Type="http://schemas.openxmlformats.org/officeDocument/2006/relationships/image" Target="../media/image47.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7.xml"/><Relationship Id="rId3" Type="http://schemas.openxmlformats.org/officeDocument/2006/relationships/image" Target="../media/image49.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2.xml"/><Relationship Id="rId3" Type="http://schemas.openxmlformats.org/officeDocument/2006/relationships/image" Target="../media/image4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8.xml"/><Relationship Id="rId3" Type="http://schemas.openxmlformats.org/officeDocument/2006/relationships/image" Target="../media/image1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 Id="rId3" Type="http://schemas.openxmlformats.org/officeDocument/2006/relationships/image" Target="../media/image22.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0.xml"/><Relationship Id="rId3" Type="http://schemas.openxmlformats.org/officeDocument/2006/relationships/image" Target="../media/image45.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1.xml"/><Relationship Id="rId3" Type="http://schemas.openxmlformats.org/officeDocument/2006/relationships/image" Target="../media/image34.jp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2.xml"/><Relationship Id="rId3" Type="http://schemas.openxmlformats.org/officeDocument/2006/relationships/image" Target="../media/image33.jpg"/><Relationship Id="rId4" Type="http://schemas.openxmlformats.org/officeDocument/2006/relationships/image" Target="../media/image38.jpg"/><Relationship Id="rId5" Type="http://schemas.openxmlformats.org/officeDocument/2006/relationships/image" Target="../media/image40.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3.xml"/><Relationship Id="rId3" Type="http://schemas.openxmlformats.org/officeDocument/2006/relationships/image" Target="../media/image48.png"/><Relationship Id="rId4" Type="http://schemas.openxmlformats.org/officeDocument/2006/relationships/image" Target="../media/image58.jpg"/><Relationship Id="rId5" Type="http://schemas.openxmlformats.org/officeDocument/2006/relationships/image" Target="../media/image52.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0.xml"/><Relationship Id="rId3" Type="http://schemas.openxmlformats.org/officeDocument/2006/relationships/image" Target="../media/image44.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 Id="rId3" Type="http://schemas.openxmlformats.org/officeDocument/2006/relationships/hyperlink" Target="http://www.racialequity.org/publications.html" TargetMode="External"/><Relationship Id="rId4" Type="http://schemas.openxmlformats.org/officeDocument/2006/relationships/hyperlink" Target="http://www.racialequity.org/catalytic-change.html" TargetMode="External"/><Relationship Id="rId9" Type="http://schemas.openxmlformats.org/officeDocument/2006/relationships/hyperlink" Target="http://www.giarts.org/racial-equity-arts-philanthropy-statement-purpose" TargetMode="External"/><Relationship Id="rId5" Type="http://schemas.openxmlformats.org/officeDocument/2006/relationships/hyperlink" Target="http://heliconcollab.net/our_work/not-just-money/" TargetMode="External"/><Relationship Id="rId6" Type="http://schemas.openxmlformats.org/officeDocument/2006/relationships/hyperlink" Target="http://www.racialequitytools.org/" TargetMode="External"/><Relationship Id="rId7" Type="http://schemas.openxmlformats.org/officeDocument/2006/relationships/hyperlink" Target="http://www.racialequityresourceguide.org/" TargetMode="External"/><Relationship Id="rId8" Type="http://schemas.openxmlformats.org/officeDocument/2006/relationships/hyperlink" Target="http://www.aecf.org/resources/race-matters-toolkit-users-guide/" TargetMode="Externa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 Id="rId3" Type="http://schemas.openxmlformats.org/officeDocument/2006/relationships/hyperlink" Target="https://unite4equity.org/" TargetMode="External"/><Relationship Id="rId4" Type="http://schemas.openxmlformats.org/officeDocument/2006/relationships/hyperlink" Target="http://www.njjn.org/uploads/digital-library/westernstates3.pdf" TargetMode="External"/><Relationship Id="rId5" Type="http://schemas.openxmlformats.org/officeDocument/2006/relationships/hyperlink" Target="http://www.aecf.org/resources/race-matters-organizational-self-assessment/" TargetMode="External"/><Relationship Id="rId6" Type="http://schemas.openxmlformats.org/officeDocument/2006/relationships/hyperlink" Target="http://www.aecf.org/m/resourcedoc/AECF-racemattershowtotalkaboutrace-2006.pdf" TargetMode="External"/><Relationship Id="rId7" Type="http://schemas.openxmlformats.org/officeDocument/2006/relationships/hyperlink" Target="http://www.aecf.org/resources/race-matters-powerpoint-presentation/" TargetMode="Externa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1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2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5.xml"/><Relationship Id="rId3"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2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image" Target="../media/image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2.png"/><Relationship Id="rId4" Type="http://schemas.openxmlformats.org/officeDocument/2006/relationships/image" Target="../media/image3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2.png"/><Relationship Id="rId4" Type="http://schemas.openxmlformats.org/officeDocument/2006/relationships/image" Target="../media/image3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8.xml"/><Relationship Id="rId3" Type="http://schemas.openxmlformats.org/officeDocument/2006/relationships/image" Target="../media/image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36.png"/><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3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2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3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4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33.jpg"/><Relationship Id="rId4" Type="http://schemas.openxmlformats.org/officeDocument/2006/relationships/image" Target="../media/image38.jpg"/><Relationship Id="rId5"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31.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image" Target="../media/image4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4.xml"/><Relationship Id="rId3" Type="http://schemas.openxmlformats.org/officeDocument/2006/relationships/image" Target="../media/image4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 Id="rId3" Type="http://schemas.openxmlformats.org/officeDocument/2006/relationships/image" Target="../media/image1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FFFFF"/>
        </a:solidFill>
      </p:bgPr>
    </p:bg>
    <p:spTree>
      <p:nvGrpSpPr>
        <p:cNvPr id="447" name="Shape 447"/>
        <p:cNvGrpSpPr/>
        <p:nvPr/>
      </p:nvGrpSpPr>
      <p:grpSpPr>
        <a:xfrm>
          <a:off x="0" y="0"/>
          <a:ext cx="0" cy="0"/>
          <a:chOff x="0" y="0"/>
          <a:chExt cx="0" cy="0"/>
        </a:xfrm>
      </p:grpSpPr>
      <p:sp>
        <p:nvSpPr>
          <p:cNvPr id="448" name="Google Shape;448;p78"/>
          <p:cNvSpPr txBox="1"/>
          <p:nvPr>
            <p:ph idx="1" type="subTitle"/>
          </p:nvPr>
        </p:nvSpPr>
        <p:spPr>
          <a:xfrm>
            <a:off x="600364" y="2684555"/>
            <a:ext cx="10991272" cy="265896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Clr>
                <a:schemeClr val="dk1"/>
              </a:buClr>
              <a:buSzPts val="2400"/>
              <a:buNone/>
            </a:pPr>
            <a:r>
              <a:rPr b="1" lang="en-US" sz="6000">
                <a:solidFill>
                  <a:srgbClr val="000000"/>
                </a:solidFill>
                <a:latin typeface="Calibri"/>
                <a:ea typeface="Calibri"/>
                <a:cs typeface="Calibri"/>
                <a:sym typeface="Calibri"/>
              </a:rPr>
              <a:t>Racial Equity in </a:t>
            </a:r>
            <a:br>
              <a:rPr b="1" lang="en-US" sz="6000">
                <a:solidFill>
                  <a:srgbClr val="000000"/>
                </a:solidFill>
                <a:latin typeface="Calibri"/>
                <a:ea typeface="Calibri"/>
                <a:cs typeface="Calibri"/>
                <a:sym typeface="Calibri"/>
              </a:rPr>
            </a:br>
            <a:r>
              <a:rPr b="1" lang="en-US" sz="6000">
                <a:solidFill>
                  <a:srgbClr val="000000"/>
                </a:solidFill>
                <a:latin typeface="Calibri"/>
                <a:ea typeface="Calibri"/>
                <a:cs typeface="Calibri"/>
                <a:sym typeface="Calibri"/>
              </a:rPr>
              <a:t>Arts Funding Workshop</a:t>
            </a:r>
            <a:endParaRPr b="1" sz="6000">
              <a:solidFill>
                <a:srgbClr val="000000"/>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2400"/>
              <a:buNone/>
            </a:pPr>
            <a:br>
              <a:rPr lang="en-US" sz="3500">
                <a:solidFill>
                  <a:srgbClr val="000000"/>
                </a:solidFill>
                <a:latin typeface="Calibri"/>
                <a:ea typeface="Calibri"/>
                <a:cs typeface="Calibri"/>
                <a:sym typeface="Calibri"/>
              </a:rPr>
            </a:br>
            <a:r>
              <a:rPr lang="en-US" sz="3500">
                <a:solidFill>
                  <a:srgbClr val="000000"/>
                </a:solidFill>
                <a:latin typeface="Calibri"/>
                <a:ea typeface="Calibri"/>
                <a:cs typeface="Calibri"/>
                <a:sym typeface="Calibri"/>
              </a:rPr>
              <a:t>Online|</a:t>
            </a:r>
            <a:r>
              <a:rPr lang="en-US" sz="3500">
                <a:solidFill>
                  <a:srgbClr val="000000"/>
                </a:solidFill>
              </a:rPr>
              <a:t>March</a:t>
            </a:r>
            <a:r>
              <a:rPr lang="en-US" sz="3500">
                <a:solidFill>
                  <a:srgbClr val="000000"/>
                </a:solidFill>
                <a:latin typeface="Calibri"/>
                <a:ea typeface="Calibri"/>
                <a:cs typeface="Calibri"/>
                <a:sym typeface="Calibri"/>
              </a:rPr>
              <a:t> 6, 202</a:t>
            </a:r>
            <a:r>
              <a:rPr lang="en-US" sz="3500">
                <a:solidFill>
                  <a:srgbClr val="000000"/>
                </a:solidFill>
              </a:rPr>
              <a:t>4</a:t>
            </a:r>
            <a:endParaRPr sz="3500">
              <a:solidFill>
                <a:srgbClr val="000000"/>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2400"/>
              <a:buNone/>
            </a:pPr>
            <a:r>
              <a:t/>
            </a:r>
            <a:endParaRPr>
              <a:latin typeface="Calibri"/>
              <a:ea typeface="Calibri"/>
              <a:cs typeface="Calibri"/>
              <a:sym typeface="Calibri"/>
            </a:endParaRPr>
          </a:p>
        </p:txBody>
      </p:sp>
      <p:pic>
        <p:nvPicPr>
          <p:cNvPr id="449" name="Google Shape;449;p78"/>
          <p:cNvPicPr preferRelativeResize="0"/>
          <p:nvPr/>
        </p:nvPicPr>
        <p:blipFill rotWithShape="1">
          <a:blip r:embed="rId3">
            <a:alphaModFix/>
          </a:blip>
          <a:srcRect b="0" l="0" r="0" t="0"/>
          <a:stretch/>
        </p:blipFill>
        <p:spPr>
          <a:xfrm>
            <a:off x="2526941" y="758637"/>
            <a:ext cx="7138118" cy="130874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22" name="Shape 522"/>
        <p:cNvGrpSpPr/>
        <p:nvPr/>
      </p:nvGrpSpPr>
      <p:grpSpPr>
        <a:xfrm>
          <a:off x="0" y="0"/>
          <a:ext cx="0" cy="0"/>
          <a:chOff x="0" y="0"/>
          <a:chExt cx="0" cy="0"/>
        </a:xfrm>
      </p:grpSpPr>
      <p:sp>
        <p:nvSpPr>
          <p:cNvPr id="523" name="Google Shape;523;p87"/>
          <p:cNvSpPr txBox="1"/>
          <p:nvPr>
            <p:ph idx="1" type="body"/>
          </p:nvPr>
        </p:nvSpPr>
        <p:spPr>
          <a:xfrm>
            <a:off x="838200" y="1334512"/>
            <a:ext cx="10515600" cy="418897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Clr>
                <a:schemeClr val="dk1"/>
              </a:buClr>
              <a:buSzPts val="3200"/>
              <a:buChar char="•"/>
            </a:pPr>
            <a:r>
              <a:rPr lang="en-US" sz="3200"/>
              <a:t>Explore key concepts relative to structural racism.</a:t>
            </a:r>
            <a:endParaRPr sz="3200"/>
          </a:p>
          <a:p>
            <a:pPr indent="-228600" lvl="0" marL="228600" rtl="0" algn="l">
              <a:lnSpc>
                <a:spcPct val="90000"/>
              </a:lnSpc>
              <a:spcBef>
                <a:spcPts val="1000"/>
              </a:spcBef>
              <a:spcAft>
                <a:spcPts val="0"/>
              </a:spcAft>
              <a:buClr>
                <a:schemeClr val="dk1"/>
              </a:buClr>
              <a:buSzPts val="3200"/>
              <a:buChar char="•"/>
            </a:pPr>
            <a:r>
              <a:rPr lang="en-US" sz="3200"/>
              <a:t>Consider how racism manifests in our sector.</a:t>
            </a:r>
            <a:endParaRPr sz="3200"/>
          </a:p>
          <a:p>
            <a:pPr indent="-228600" lvl="0" marL="228600" rtl="0" algn="l">
              <a:lnSpc>
                <a:spcPct val="90000"/>
              </a:lnSpc>
              <a:spcBef>
                <a:spcPts val="1000"/>
              </a:spcBef>
              <a:spcAft>
                <a:spcPts val="0"/>
              </a:spcAft>
              <a:buClr>
                <a:schemeClr val="dk1"/>
              </a:buClr>
              <a:buSzPts val="3200"/>
              <a:buChar char="•"/>
            </a:pPr>
            <a:r>
              <a:rPr lang="en-US" sz="3200"/>
              <a:t>Identify institutional barriers to racial equity.  </a:t>
            </a:r>
            <a:endParaRPr sz="3200"/>
          </a:p>
          <a:p>
            <a:pPr indent="-228600" lvl="0" marL="228600" rtl="0" algn="l">
              <a:lnSpc>
                <a:spcPct val="90000"/>
              </a:lnSpc>
              <a:spcBef>
                <a:spcPts val="1000"/>
              </a:spcBef>
              <a:spcAft>
                <a:spcPts val="0"/>
              </a:spcAft>
              <a:buClr>
                <a:schemeClr val="dk1"/>
              </a:buClr>
              <a:buSzPts val="3200"/>
              <a:buChar char="•"/>
            </a:pPr>
            <a:r>
              <a:rPr lang="en-US" sz="3200"/>
              <a:t>Strategize how our sector might shift power to artists and organizations led by/serving people of color, working for racial justice.</a:t>
            </a:r>
            <a:endParaRPr/>
          </a:p>
          <a:p>
            <a:pPr indent="-228600" lvl="0" marL="228600" rtl="0" algn="l">
              <a:lnSpc>
                <a:spcPct val="90000"/>
              </a:lnSpc>
              <a:spcBef>
                <a:spcPts val="1000"/>
              </a:spcBef>
              <a:spcAft>
                <a:spcPts val="0"/>
              </a:spcAft>
              <a:buClr>
                <a:schemeClr val="dk1"/>
              </a:buClr>
              <a:buSzPts val="3200"/>
              <a:buChar char="•"/>
            </a:pPr>
            <a:r>
              <a:rPr lang="en-US" sz="3200"/>
              <a:t>Making the work of realizing racial equity in arts funding tangible.  </a:t>
            </a:r>
            <a:endParaRPr sz="3200"/>
          </a:p>
          <a:p>
            <a:pPr indent="-50800" lvl="0" marL="228600" rtl="0" algn="l">
              <a:lnSpc>
                <a:spcPct val="90000"/>
              </a:lnSpc>
              <a:spcBef>
                <a:spcPts val="1000"/>
              </a:spcBef>
              <a:spcAft>
                <a:spcPts val="0"/>
              </a:spcAft>
              <a:buClr>
                <a:schemeClr val="dk1"/>
              </a:buClr>
              <a:buSzPts val="2800"/>
              <a:buNone/>
            </a:pPr>
            <a:r>
              <a:t/>
            </a:r>
            <a:endParaRPr sz="2400"/>
          </a:p>
          <a:p>
            <a:pPr indent="0" lvl="0" marL="0" rtl="0" algn="l">
              <a:lnSpc>
                <a:spcPct val="90000"/>
              </a:lnSpc>
              <a:spcBef>
                <a:spcPts val="1000"/>
              </a:spcBef>
              <a:spcAft>
                <a:spcPts val="0"/>
              </a:spcAft>
              <a:buClr>
                <a:schemeClr val="dk1"/>
              </a:buClr>
              <a:buSzPts val="4000"/>
              <a:buNone/>
            </a:pPr>
            <a:r>
              <a:t/>
            </a:r>
            <a:endParaRPr sz="2400"/>
          </a:p>
        </p:txBody>
      </p:sp>
      <p:sp>
        <p:nvSpPr>
          <p:cNvPr id="524" name="Google Shape;524;p87"/>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525" name="Google Shape;525;p8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Workshop Goals:</a:t>
            </a:r>
            <a:br>
              <a:rPr b="1" lang="en-US" sz="4000"/>
            </a:br>
            <a:endParaRPr sz="4000"/>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id="1331" name="Google Shape;1331;p177"/>
          <p:cNvSpPr/>
          <p:nvPr/>
        </p:nvSpPr>
        <p:spPr>
          <a:xfrm>
            <a:off x="6313714" y="1325700"/>
            <a:ext cx="5257800" cy="465055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32" name="Google Shape;1332;p177"/>
          <p:cNvSpPr/>
          <p:nvPr/>
        </p:nvSpPr>
        <p:spPr>
          <a:xfrm>
            <a:off x="838200" y="1334512"/>
            <a:ext cx="5040087" cy="464174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33" name="Google Shape;1333;p177"/>
          <p:cNvSpPr txBox="1"/>
          <p:nvPr>
            <p:ph idx="1" type="body"/>
          </p:nvPr>
        </p:nvSpPr>
        <p:spPr>
          <a:xfrm>
            <a:off x="838200" y="1334512"/>
            <a:ext cx="5040087" cy="4870979"/>
          </a:xfrm>
          <a:prstGeom prst="rect">
            <a:avLst/>
          </a:prstGeom>
          <a:noFill/>
          <a:ln>
            <a:noFill/>
          </a:ln>
        </p:spPr>
        <p:txBody>
          <a:bodyPr anchorCtr="0" anchor="t" bIns="45700" lIns="91425" spcFirstLastPara="1" rIns="91425" wrap="square" tIns="45700">
            <a:noAutofit/>
          </a:bodyPr>
          <a:lstStyle/>
          <a:p>
            <a:pPr indent="-203200" lvl="0" marL="228600" rtl="0" algn="l">
              <a:lnSpc>
                <a:spcPct val="100000"/>
              </a:lnSpc>
              <a:spcBef>
                <a:spcPts val="0"/>
              </a:spcBef>
              <a:spcAft>
                <a:spcPts val="0"/>
              </a:spcAft>
              <a:buSzPts val="2400"/>
              <a:buFont typeface="Calibri"/>
              <a:buChar char="•"/>
            </a:pPr>
            <a:r>
              <a:rPr lang="en-US" sz="2400"/>
              <a:t>Please feel free to eat, stretch, and move. </a:t>
            </a:r>
            <a:endParaRPr/>
          </a:p>
          <a:p>
            <a:pPr indent="-203200" lvl="0" marL="228600" rtl="0" algn="l">
              <a:lnSpc>
                <a:spcPct val="100000"/>
              </a:lnSpc>
              <a:spcBef>
                <a:spcPts val="0"/>
              </a:spcBef>
              <a:spcAft>
                <a:spcPts val="0"/>
              </a:spcAft>
              <a:buSzPts val="2400"/>
              <a:buFont typeface="Calibri"/>
              <a:buChar char="•"/>
            </a:pPr>
            <a:r>
              <a:rPr lang="en-US" sz="2400"/>
              <a:t>Your kids, creatures, and podmates </a:t>
            </a:r>
            <a:br>
              <a:rPr lang="en-US" sz="2400"/>
            </a:br>
            <a:r>
              <a:rPr lang="en-US" sz="2400"/>
              <a:t>are welcome!</a:t>
            </a:r>
            <a:endParaRPr/>
          </a:p>
          <a:p>
            <a:pPr indent="-203200" lvl="0" marL="228600" rtl="0" algn="l">
              <a:lnSpc>
                <a:spcPct val="100000"/>
              </a:lnSpc>
              <a:spcBef>
                <a:spcPts val="0"/>
              </a:spcBef>
              <a:spcAft>
                <a:spcPts val="0"/>
              </a:spcAft>
              <a:buSzPts val="2400"/>
              <a:buFont typeface="Calibri"/>
              <a:buChar char="•"/>
            </a:pPr>
            <a:r>
              <a:rPr lang="en-US" sz="2400"/>
              <a:t>We’d love to see you, but welcome you to turn off your camera if it is supportive for you.</a:t>
            </a:r>
            <a:endParaRPr/>
          </a:p>
          <a:p>
            <a:pPr indent="-203200" lvl="0" marL="228600" rtl="0" algn="l">
              <a:lnSpc>
                <a:spcPct val="100000"/>
              </a:lnSpc>
              <a:spcBef>
                <a:spcPts val="0"/>
              </a:spcBef>
              <a:spcAft>
                <a:spcPts val="0"/>
              </a:spcAft>
              <a:buSzPts val="2400"/>
              <a:buFont typeface="Calibri"/>
              <a:buChar char="•"/>
            </a:pPr>
            <a:r>
              <a:rPr lang="en-US" sz="2400"/>
              <a:t>Turn off your mic in the large group.</a:t>
            </a:r>
            <a:endParaRPr/>
          </a:p>
          <a:p>
            <a:pPr indent="-203200" lvl="0" marL="228600" rtl="0" algn="l">
              <a:lnSpc>
                <a:spcPct val="100000"/>
              </a:lnSpc>
              <a:spcBef>
                <a:spcPts val="0"/>
              </a:spcBef>
              <a:spcAft>
                <a:spcPts val="0"/>
              </a:spcAft>
              <a:buSzPts val="2400"/>
              <a:buFont typeface="Calibri"/>
              <a:buChar char="•"/>
            </a:pPr>
            <a:r>
              <a:rPr lang="en-US" sz="2400"/>
              <a:t>Please share your name when starting to speak so that everyone knows who is talking.</a:t>
            </a:r>
            <a:endParaRPr/>
          </a:p>
          <a:p>
            <a:pPr indent="-203200" lvl="0" marL="228600" rtl="0" algn="l">
              <a:lnSpc>
                <a:spcPct val="100000"/>
              </a:lnSpc>
              <a:spcBef>
                <a:spcPts val="0"/>
              </a:spcBef>
              <a:spcAft>
                <a:spcPts val="0"/>
              </a:spcAft>
              <a:buSzPts val="2400"/>
              <a:buFont typeface="Calibri"/>
              <a:buChar char="•"/>
            </a:pPr>
            <a:r>
              <a:rPr lang="en-US" sz="2400"/>
              <a:t>We may rename you, thanks!</a:t>
            </a:r>
            <a:endParaRPr/>
          </a:p>
          <a:p>
            <a:pPr indent="0" lvl="0" marL="0" rtl="0" algn="l">
              <a:lnSpc>
                <a:spcPct val="100000"/>
              </a:lnSpc>
              <a:spcBef>
                <a:spcPts val="1000"/>
              </a:spcBef>
              <a:spcAft>
                <a:spcPts val="0"/>
              </a:spcAft>
              <a:buClr>
                <a:schemeClr val="dk1"/>
              </a:buClr>
              <a:buSzPts val="4000"/>
              <a:buNone/>
            </a:pPr>
            <a:r>
              <a:t/>
            </a:r>
            <a:endParaRPr sz="2400"/>
          </a:p>
        </p:txBody>
      </p:sp>
      <p:sp>
        <p:nvSpPr>
          <p:cNvPr id="1334" name="Google Shape;1334;p177"/>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335" name="Google Shape;1335;p177"/>
          <p:cNvSpPr txBox="1"/>
          <p:nvPr>
            <p:ph type="title"/>
          </p:nvPr>
        </p:nvSpPr>
        <p:spPr>
          <a:xfrm>
            <a:off x="838201" y="365125"/>
            <a:ext cx="5040085"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3600"/>
              <a:buNone/>
            </a:pPr>
            <a:r>
              <a:rPr b="1" lang="en-US" u="sng"/>
              <a:t>Engagement Norms</a:t>
            </a:r>
            <a:br>
              <a:rPr b="1" lang="en-US" sz="4000"/>
            </a:br>
            <a:endParaRPr sz="4000"/>
          </a:p>
        </p:txBody>
      </p:sp>
      <p:sp>
        <p:nvSpPr>
          <p:cNvPr id="1336" name="Google Shape;1336;p177"/>
          <p:cNvSpPr txBox="1"/>
          <p:nvPr/>
        </p:nvSpPr>
        <p:spPr>
          <a:xfrm>
            <a:off x="6313714" y="1335524"/>
            <a:ext cx="5257800" cy="4870979"/>
          </a:xfrm>
          <a:prstGeom prst="rect">
            <a:avLst/>
          </a:prstGeom>
          <a:noFill/>
          <a:ln>
            <a:noFill/>
          </a:ln>
        </p:spPr>
        <p:txBody>
          <a:bodyPr anchorCtr="0" anchor="t" bIns="45700" lIns="91425" spcFirstLastPara="1" rIns="91425" wrap="square" tIns="45700">
            <a:noAutofit/>
          </a:bodyPr>
          <a:lstStyle/>
          <a:p>
            <a:pPr indent="0" lvl="0" marL="114300" marR="0" rtl="0" algn="l">
              <a:lnSpc>
                <a:spcPct val="90000"/>
              </a:lnSpc>
              <a:spcBef>
                <a:spcPts val="1000"/>
              </a:spcBef>
              <a:spcAft>
                <a:spcPts val="0"/>
              </a:spcAft>
              <a:buClr>
                <a:schemeClr val="dk1"/>
              </a:buClr>
              <a:buSzPts val="1800"/>
              <a:buFont typeface="Arial"/>
              <a:buNone/>
            </a:pPr>
            <a:r>
              <a:rPr b="0" i="0" lang="en-US" sz="2800" u="none" cap="none" strike="noStrike">
                <a:solidFill>
                  <a:schemeClr val="dk1"/>
                </a:solidFill>
                <a:latin typeface="Calibri"/>
                <a:ea typeface="Calibri"/>
                <a:cs typeface="Calibri"/>
                <a:sym typeface="Calibri"/>
              </a:rPr>
              <a:t>Here’s how we encourage you to use the chat:</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Respond to a prompt</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Type “stack” if you’d like to share something aloud or volunteer </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Share resources and tools</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Give each other affirmations ++</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Private chat Nadia if you need tech support</a:t>
            </a:r>
            <a:endParaRPr b="0" i="0" sz="1400" u="none" cap="none" strike="noStrike">
              <a:solidFill>
                <a:srgbClr val="000000"/>
              </a:solidFill>
              <a:latin typeface="Arial"/>
              <a:ea typeface="Arial"/>
              <a:cs typeface="Arial"/>
              <a:sym typeface="Arial"/>
            </a:endParaRPr>
          </a:p>
          <a:p>
            <a:pPr indent="-342900" lvl="0" marL="457200" marR="0" rtl="0" algn="l">
              <a:lnSpc>
                <a:spcPct val="90000"/>
              </a:lnSpc>
              <a:spcBef>
                <a:spcPts val="1000"/>
              </a:spcBef>
              <a:spcAft>
                <a:spcPts val="0"/>
              </a:spcAft>
              <a:buClr>
                <a:schemeClr val="dk1"/>
              </a:buClr>
              <a:buSzPts val="1800"/>
              <a:buFont typeface="Arial"/>
              <a:buChar char="•"/>
            </a:pPr>
            <a:r>
              <a:rPr b="0" i="0" lang="en-US" sz="2800" u="none" cap="none" strike="noStrike">
                <a:solidFill>
                  <a:schemeClr val="dk1"/>
                </a:solidFill>
                <a:latin typeface="Calibri"/>
                <a:ea typeface="Calibri"/>
                <a:cs typeface="Calibri"/>
                <a:sym typeface="Calibri"/>
              </a:rPr>
              <a:t>We may summarize ideas we see in the group chat aloud.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chemeClr val="dk1"/>
              </a:buClr>
              <a:buSzPts val="4000"/>
              <a:buFont typeface="Arial"/>
              <a:buNone/>
            </a:pPr>
            <a:r>
              <a:t/>
            </a:r>
            <a:endParaRPr b="0" i="0" sz="2400" u="none" cap="none" strike="noStrike">
              <a:solidFill>
                <a:schemeClr val="dk1"/>
              </a:solidFill>
              <a:latin typeface="Calibri"/>
              <a:ea typeface="Calibri"/>
              <a:cs typeface="Calibri"/>
              <a:sym typeface="Calibri"/>
            </a:endParaRPr>
          </a:p>
        </p:txBody>
      </p:sp>
      <p:sp>
        <p:nvSpPr>
          <p:cNvPr id="1337" name="Google Shape;1337;p177"/>
          <p:cNvSpPr txBox="1"/>
          <p:nvPr/>
        </p:nvSpPr>
        <p:spPr>
          <a:xfrm>
            <a:off x="6313715" y="366137"/>
            <a:ext cx="52578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Calibri"/>
              <a:buNone/>
            </a:pPr>
            <a:r>
              <a:rPr b="1" i="0" lang="en-US" sz="4400" u="sng" cap="none" strike="noStrike">
                <a:solidFill>
                  <a:schemeClr val="dk1"/>
                </a:solidFill>
                <a:latin typeface="Calibri"/>
                <a:ea typeface="Calibri"/>
                <a:cs typeface="Calibri"/>
                <a:sym typeface="Calibri"/>
              </a:rPr>
              <a:t>Chat Norms</a:t>
            </a:r>
            <a:br>
              <a:rPr b="1" i="0" lang="en-US" sz="4000" u="none" cap="none" strike="noStrike">
                <a:solidFill>
                  <a:schemeClr val="dk1"/>
                </a:solidFill>
                <a:latin typeface="Calibri"/>
                <a:ea typeface="Calibri"/>
                <a:cs typeface="Calibri"/>
                <a:sym typeface="Calibri"/>
              </a:rPr>
            </a:br>
            <a:endParaRPr b="0" i="0" sz="4000" u="none" cap="none" strike="noStrike">
              <a:solidFill>
                <a:schemeClr val="dk1"/>
              </a:solidFill>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42" name="Shape 1342"/>
        <p:cNvGrpSpPr/>
        <p:nvPr/>
      </p:nvGrpSpPr>
      <p:grpSpPr>
        <a:xfrm>
          <a:off x="0" y="0"/>
          <a:ext cx="0" cy="0"/>
          <a:chOff x="0" y="0"/>
          <a:chExt cx="0" cy="0"/>
        </a:xfrm>
      </p:grpSpPr>
      <p:sp>
        <p:nvSpPr>
          <p:cNvPr id="1343" name="Google Shape;1343;p178"/>
          <p:cNvSpPr txBox="1"/>
          <p:nvPr>
            <p:ph idx="1" type="body"/>
          </p:nvPr>
        </p:nvSpPr>
        <p:spPr>
          <a:xfrm>
            <a:off x="838200" y="1334500"/>
            <a:ext cx="7069500" cy="4871100"/>
          </a:xfrm>
          <a:prstGeom prst="rect">
            <a:avLst/>
          </a:prstGeom>
          <a:noFill/>
          <a:ln>
            <a:noFill/>
          </a:ln>
        </p:spPr>
        <p:txBody>
          <a:bodyPr anchorCtr="0" anchor="t" bIns="45700" lIns="91425" spcFirstLastPara="1" rIns="91425" wrap="square" tIns="45700">
            <a:noAutofit/>
          </a:bodyPr>
          <a:lstStyle/>
          <a:p>
            <a:pPr indent="-184150" lvl="0" marL="228600" rtl="0" algn="l">
              <a:lnSpc>
                <a:spcPct val="100000"/>
              </a:lnSpc>
              <a:spcBef>
                <a:spcPts val="0"/>
              </a:spcBef>
              <a:spcAft>
                <a:spcPts val="0"/>
              </a:spcAft>
              <a:buSzPts val="2100"/>
              <a:buFont typeface="Calibri"/>
              <a:buChar char="•"/>
            </a:pPr>
            <a:r>
              <a:rPr lang="en-US" sz="2500"/>
              <a:t>Occupy Brave Space</a:t>
            </a:r>
            <a:endParaRPr sz="2500"/>
          </a:p>
          <a:p>
            <a:pPr indent="-184150" lvl="0" marL="228600" rtl="0" algn="l">
              <a:lnSpc>
                <a:spcPct val="100000"/>
              </a:lnSpc>
              <a:spcBef>
                <a:spcPts val="0"/>
              </a:spcBef>
              <a:spcAft>
                <a:spcPts val="0"/>
              </a:spcAft>
              <a:buSzPts val="2100"/>
              <a:buFont typeface="Calibri"/>
              <a:buChar char="•"/>
            </a:pPr>
            <a:r>
              <a:rPr lang="en-US" sz="2500"/>
              <a:t>Commit to staying in your “Stretch Zone”</a:t>
            </a:r>
            <a:endParaRPr sz="2500"/>
          </a:p>
          <a:p>
            <a:pPr indent="-184150" lvl="0" marL="228600" rtl="0" algn="l">
              <a:lnSpc>
                <a:spcPct val="100000"/>
              </a:lnSpc>
              <a:spcBef>
                <a:spcPts val="0"/>
              </a:spcBef>
              <a:spcAft>
                <a:spcPts val="0"/>
              </a:spcAft>
              <a:buSzPts val="2100"/>
              <a:buFont typeface="Calibri"/>
              <a:buChar char="•"/>
            </a:pPr>
            <a:r>
              <a:rPr lang="en-US" sz="2500"/>
              <a:t>Honor selective vulnerability</a:t>
            </a:r>
            <a:endParaRPr sz="2500"/>
          </a:p>
          <a:p>
            <a:pPr indent="-184150" lvl="0" marL="228600" rtl="0" algn="l">
              <a:lnSpc>
                <a:spcPct val="100000"/>
              </a:lnSpc>
              <a:spcBef>
                <a:spcPts val="0"/>
              </a:spcBef>
              <a:spcAft>
                <a:spcPts val="0"/>
              </a:spcAft>
              <a:buSzPts val="2100"/>
              <a:buFont typeface="Calibri"/>
              <a:buChar char="•"/>
            </a:pPr>
            <a:r>
              <a:rPr lang="en-US" sz="2500"/>
              <a:t>Hold space for:</a:t>
            </a:r>
            <a:endParaRPr sz="2500"/>
          </a:p>
          <a:p>
            <a:pPr indent="-368300" lvl="1" marL="914400" rtl="0" algn="l">
              <a:lnSpc>
                <a:spcPct val="100000"/>
              </a:lnSpc>
              <a:spcBef>
                <a:spcPts val="0"/>
              </a:spcBef>
              <a:spcAft>
                <a:spcPts val="0"/>
              </a:spcAft>
              <a:buSzPts val="2200"/>
              <a:buFont typeface="Calibri"/>
              <a:buChar char="•"/>
            </a:pPr>
            <a:r>
              <a:rPr lang="en-US" sz="2200"/>
              <a:t>a spectrum of experience in navigating these circumstances</a:t>
            </a:r>
            <a:endParaRPr sz="2200"/>
          </a:p>
          <a:p>
            <a:pPr indent="-368300" lvl="1" marL="914400" rtl="0" algn="l">
              <a:lnSpc>
                <a:spcPct val="100000"/>
              </a:lnSpc>
              <a:spcBef>
                <a:spcPts val="0"/>
              </a:spcBef>
              <a:spcAft>
                <a:spcPts val="0"/>
              </a:spcAft>
              <a:buSzPts val="2200"/>
              <a:buFont typeface="Calibri"/>
              <a:buChar char="•"/>
            </a:pPr>
            <a:r>
              <a:rPr lang="en-US" sz="2200"/>
              <a:t>a spectrum of experience in relationship to the content </a:t>
            </a:r>
            <a:endParaRPr sz="2200"/>
          </a:p>
          <a:p>
            <a:pPr indent="-184150" lvl="0" marL="228600" rtl="0" algn="l">
              <a:lnSpc>
                <a:spcPct val="100000"/>
              </a:lnSpc>
              <a:spcBef>
                <a:spcPts val="0"/>
              </a:spcBef>
              <a:spcAft>
                <a:spcPts val="0"/>
              </a:spcAft>
              <a:buSzPts val="2100"/>
              <a:buFont typeface="Calibri"/>
              <a:buChar char="•"/>
            </a:pPr>
            <a:r>
              <a:rPr lang="en-US" sz="2500"/>
              <a:t>Acknowledge that everyone brings cultural knowledge to the discussion</a:t>
            </a:r>
            <a:endParaRPr sz="2500"/>
          </a:p>
          <a:p>
            <a:pPr indent="-184150" lvl="0" marL="228600" rtl="0" algn="l">
              <a:lnSpc>
                <a:spcPct val="100000"/>
              </a:lnSpc>
              <a:spcBef>
                <a:spcPts val="0"/>
              </a:spcBef>
              <a:spcAft>
                <a:spcPts val="0"/>
              </a:spcAft>
              <a:buSzPts val="2100"/>
              <a:buFont typeface="Calibri"/>
              <a:buChar char="•"/>
            </a:pPr>
            <a:r>
              <a:rPr lang="en-US" sz="2500"/>
              <a:t>Share the air / One mic</a:t>
            </a:r>
            <a:endParaRPr sz="2500"/>
          </a:p>
          <a:p>
            <a:pPr indent="-184150" lvl="0" marL="228600" rtl="0" algn="l">
              <a:lnSpc>
                <a:spcPct val="100000"/>
              </a:lnSpc>
              <a:spcBef>
                <a:spcPts val="0"/>
              </a:spcBef>
              <a:spcAft>
                <a:spcPts val="0"/>
              </a:spcAft>
              <a:buSzPts val="2100"/>
              <a:buFont typeface="Calibri"/>
              <a:buChar char="•"/>
            </a:pPr>
            <a:r>
              <a:rPr lang="en-US" sz="2500"/>
              <a:t>What is said stays, what is learned is leaves</a:t>
            </a:r>
            <a:endParaRPr sz="2500"/>
          </a:p>
          <a:p>
            <a:pPr indent="-184150" lvl="0" marL="228600" rtl="0" algn="l">
              <a:lnSpc>
                <a:spcPct val="100000"/>
              </a:lnSpc>
              <a:spcBef>
                <a:spcPts val="0"/>
              </a:spcBef>
              <a:spcAft>
                <a:spcPts val="0"/>
              </a:spcAft>
              <a:buSzPts val="2100"/>
              <a:buFont typeface="Calibri"/>
              <a:buChar char="•"/>
            </a:pPr>
            <a:r>
              <a:rPr lang="en-US" sz="2500"/>
              <a:t>Accept and expect a lack of closure</a:t>
            </a:r>
            <a:endParaRPr sz="2300"/>
          </a:p>
        </p:txBody>
      </p:sp>
      <p:sp>
        <p:nvSpPr>
          <p:cNvPr id="1344" name="Google Shape;1344;p178"/>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345" name="Google Shape;1345;p17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Group Agreements:</a:t>
            </a:r>
            <a:br>
              <a:rPr b="1" lang="en-US" sz="4000"/>
            </a:br>
            <a:endParaRPr sz="4000"/>
          </a:p>
        </p:txBody>
      </p:sp>
      <p:grpSp>
        <p:nvGrpSpPr>
          <p:cNvPr id="1346" name="Google Shape;1346;p178"/>
          <p:cNvGrpSpPr/>
          <p:nvPr/>
        </p:nvGrpSpPr>
        <p:grpSpPr>
          <a:xfrm>
            <a:off x="8284987" y="1334511"/>
            <a:ext cx="3068814" cy="4542505"/>
            <a:chOff x="8284987" y="1334511"/>
            <a:chExt cx="3068814" cy="4542505"/>
          </a:xfrm>
        </p:grpSpPr>
        <p:pic>
          <p:nvPicPr>
            <p:cNvPr id="1347" name="Google Shape;1347;p178"/>
            <p:cNvPicPr preferRelativeResize="0"/>
            <p:nvPr/>
          </p:nvPicPr>
          <p:blipFill rotWithShape="1">
            <a:blip r:embed="rId3">
              <a:alphaModFix/>
            </a:blip>
            <a:srcRect b="0" l="0" r="0" t="0"/>
            <a:stretch/>
          </p:blipFill>
          <p:spPr>
            <a:xfrm>
              <a:off x="8284987" y="1334511"/>
              <a:ext cx="3068814" cy="4542505"/>
            </a:xfrm>
            <a:prstGeom prst="rect">
              <a:avLst/>
            </a:prstGeom>
            <a:noFill/>
            <a:ln>
              <a:noFill/>
            </a:ln>
          </p:spPr>
        </p:pic>
        <p:sp>
          <p:nvSpPr>
            <p:cNvPr id="1348" name="Google Shape;1348;p178"/>
            <p:cNvSpPr txBox="1"/>
            <p:nvPr/>
          </p:nvSpPr>
          <p:spPr>
            <a:xfrm>
              <a:off x="8469297" y="5384573"/>
              <a:ext cx="2157300" cy="47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5B9BD5"/>
                  </a:solidFill>
                  <a:latin typeface="Calibri"/>
                  <a:ea typeface="Calibri"/>
                  <a:cs typeface="Calibri"/>
                  <a:sym typeface="Calibri"/>
                </a:rPr>
                <a:t>Source: YES! Jam Facilitator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3" name="Shape 1353"/>
        <p:cNvGrpSpPr/>
        <p:nvPr/>
      </p:nvGrpSpPr>
      <p:grpSpPr>
        <a:xfrm>
          <a:off x="0" y="0"/>
          <a:ext cx="0" cy="0"/>
          <a:chOff x="0" y="0"/>
          <a:chExt cx="0" cy="0"/>
        </a:xfrm>
      </p:grpSpPr>
      <p:sp>
        <p:nvSpPr>
          <p:cNvPr id="1354" name="Google Shape;1354;p179"/>
          <p:cNvSpPr/>
          <p:nvPr/>
        </p:nvSpPr>
        <p:spPr>
          <a:xfrm>
            <a:off x="6351814" y="3643746"/>
            <a:ext cx="5132614" cy="2173990"/>
          </a:xfrm>
          <a:prstGeom prst="rect">
            <a:avLst/>
          </a:prstGeom>
          <a:solidFill>
            <a:srgbClr val="D8E2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55" name="Google Shape;1355;p179"/>
          <p:cNvSpPr/>
          <p:nvPr/>
        </p:nvSpPr>
        <p:spPr>
          <a:xfrm>
            <a:off x="6335489" y="1466397"/>
            <a:ext cx="5132614" cy="1747857"/>
          </a:xfrm>
          <a:prstGeom prst="rect">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56" name="Google Shape;1356;p179"/>
          <p:cNvSpPr/>
          <p:nvPr/>
        </p:nvSpPr>
        <p:spPr>
          <a:xfrm>
            <a:off x="838200" y="1466397"/>
            <a:ext cx="5001986" cy="435133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57" name="Google Shape;1357;p1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Overview of the Day</a:t>
            </a:r>
            <a:br>
              <a:rPr b="1" lang="en-US" sz="4000"/>
            </a:br>
            <a:endParaRPr sz="4000"/>
          </a:p>
        </p:txBody>
      </p:sp>
      <p:sp>
        <p:nvSpPr>
          <p:cNvPr id="1358" name="Google Shape;1358;p179"/>
          <p:cNvSpPr txBox="1"/>
          <p:nvPr>
            <p:ph idx="1" type="body"/>
          </p:nvPr>
        </p:nvSpPr>
        <p:spPr>
          <a:xfrm>
            <a:off x="838200" y="1466397"/>
            <a:ext cx="5001986" cy="4351338"/>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b="1" lang="en-US" sz="2400" u="sng"/>
              <a:t>Will Do</a:t>
            </a:r>
            <a:endParaRPr/>
          </a:p>
          <a:p>
            <a:pPr indent="-374650" lvl="0" marL="457200" rtl="0" algn="l">
              <a:lnSpc>
                <a:spcPct val="90000"/>
              </a:lnSpc>
              <a:spcBef>
                <a:spcPts val="1000"/>
              </a:spcBef>
              <a:spcAft>
                <a:spcPts val="0"/>
              </a:spcAft>
              <a:buClr>
                <a:schemeClr val="dk1"/>
              </a:buClr>
              <a:buSzPts val="2300"/>
              <a:buChar char="•"/>
            </a:pPr>
            <a:r>
              <a:rPr lang="en-US" sz="2300"/>
              <a:t>Begin to explore what we need from our organizations or agencies to make our grantmaking anti-racist</a:t>
            </a:r>
            <a:endParaRPr sz="2300"/>
          </a:p>
          <a:p>
            <a:pPr indent="-374650" lvl="0" marL="457200" rtl="0" algn="l">
              <a:lnSpc>
                <a:spcPct val="90000"/>
              </a:lnSpc>
              <a:spcBef>
                <a:spcPts val="1000"/>
              </a:spcBef>
              <a:spcAft>
                <a:spcPts val="0"/>
              </a:spcAft>
              <a:buSzPts val="2300"/>
              <a:buChar char="•"/>
            </a:pPr>
            <a:r>
              <a:rPr lang="en-US" sz="2300"/>
              <a:t>Begin to explore what we need from ourselves</a:t>
            </a:r>
            <a:endParaRPr sz="2300"/>
          </a:p>
          <a:p>
            <a:pPr indent="-374650" lvl="0" marL="457200" rtl="0" algn="l">
              <a:lnSpc>
                <a:spcPct val="90000"/>
              </a:lnSpc>
              <a:spcBef>
                <a:spcPts val="1000"/>
              </a:spcBef>
              <a:spcAft>
                <a:spcPts val="0"/>
              </a:spcAft>
              <a:buClr>
                <a:schemeClr val="dk1"/>
              </a:buClr>
              <a:buSzPts val="2300"/>
              <a:buChar char="•"/>
            </a:pPr>
            <a:r>
              <a:rPr lang="en-US" sz="2300"/>
              <a:t>Learn how peer-practitioners commit to and practice anti-racism</a:t>
            </a:r>
            <a:endParaRPr sz="2300"/>
          </a:p>
          <a:p>
            <a:pPr indent="-374650" lvl="0" marL="457200" rtl="0" algn="l">
              <a:lnSpc>
                <a:spcPct val="90000"/>
              </a:lnSpc>
              <a:spcBef>
                <a:spcPts val="1000"/>
              </a:spcBef>
              <a:spcAft>
                <a:spcPts val="0"/>
              </a:spcAft>
              <a:buClr>
                <a:schemeClr val="dk1"/>
              </a:buClr>
              <a:buSzPts val="2300"/>
              <a:buChar char="•"/>
            </a:pPr>
            <a:r>
              <a:rPr lang="en-US" sz="2300"/>
              <a:t>Begin to strategize where in our processes and practices we may embed anti-racism  </a:t>
            </a:r>
            <a:endParaRPr sz="2300"/>
          </a:p>
        </p:txBody>
      </p:sp>
      <p:sp>
        <p:nvSpPr>
          <p:cNvPr id="1359" name="Google Shape;1359;p179"/>
          <p:cNvSpPr txBox="1"/>
          <p:nvPr>
            <p:ph idx="2" type="body"/>
          </p:nvPr>
        </p:nvSpPr>
        <p:spPr>
          <a:xfrm>
            <a:off x="6351814" y="1466397"/>
            <a:ext cx="5001986" cy="4351338"/>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b="1" lang="en-US" sz="2400" u="sng"/>
              <a:t>Might Do</a:t>
            </a:r>
            <a:endParaRPr/>
          </a:p>
          <a:p>
            <a:pPr indent="-374650" lvl="0" marL="457200" rtl="0" algn="l">
              <a:lnSpc>
                <a:spcPct val="90000"/>
              </a:lnSpc>
              <a:spcBef>
                <a:spcPts val="1000"/>
              </a:spcBef>
              <a:spcAft>
                <a:spcPts val="0"/>
              </a:spcAft>
              <a:buClr>
                <a:schemeClr val="dk1"/>
              </a:buClr>
              <a:buSzPts val="2300"/>
              <a:buChar char="•"/>
            </a:pPr>
            <a:r>
              <a:rPr lang="en-US" sz="2300"/>
              <a:t>Understand how each of us is prepared to participate in anti-  racist work from our positions</a:t>
            </a:r>
            <a:endParaRPr sz="2300"/>
          </a:p>
          <a:p>
            <a:pPr indent="-228600" lvl="0" marL="457200" rtl="0" algn="l">
              <a:lnSpc>
                <a:spcPct val="90000"/>
              </a:lnSpc>
              <a:spcBef>
                <a:spcPts val="1000"/>
              </a:spcBef>
              <a:spcAft>
                <a:spcPts val="0"/>
              </a:spcAft>
              <a:buClr>
                <a:schemeClr val="dk1"/>
              </a:buClr>
              <a:buSzPts val="1800"/>
              <a:buNone/>
            </a:pPr>
            <a:r>
              <a:t/>
            </a:r>
            <a:endParaRPr sz="3600"/>
          </a:p>
          <a:p>
            <a:pPr indent="0" lvl="0" marL="114300" rtl="0" algn="l">
              <a:lnSpc>
                <a:spcPct val="90000"/>
              </a:lnSpc>
              <a:spcBef>
                <a:spcPts val="1000"/>
              </a:spcBef>
              <a:spcAft>
                <a:spcPts val="0"/>
              </a:spcAft>
              <a:buSzPts val="1800"/>
              <a:buNone/>
            </a:pPr>
            <a:r>
              <a:rPr b="1" lang="en-US" sz="2400" u="sng"/>
              <a:t>Won’t Do</a:t>
            </a:r>
            <a:endParaRPr/>
          </a:p>
          <a:p>
            <a:pPr indent="-374650" lvl="0" marL="457200" rtl="0" algn="l">
              <a:lnSpc>
                <a:spcPct val="90000"/>
              </a:lnSpc>
              <a:spcBef>
                <a:spcPts val="1000"/>
              </a:spcBef>
              <a:spcAft>
                <a:spcPts val="0"/>
              </a:spcAft>
              <a:buClr>
                <a:schemeClr val="dk1"/>
              </a:buClr>
              <a:buSzPts val="2300"/>
              <a:buChar char="•"/>
            </a:pPr>
            <a:r>
              <a:rPr lang="en-US" sz="2300"/>
              <a:t>Leave today with resolution</a:t>
            </a:r>
            <a:endParaRPr sz="2300"/>
          </a:p>
          <a:p>
            <a:pPr indent="-374650" lvl="0" marL="457200" rtl="0" algn="l">
              <a:lnSpc>
                <a:spcPct val="90000"/>
              </a:lnSpc>
              <a:spcBef>
                <a:spcPts val="1000"/>
              </a:spcBef>
              <a:spcAft>
                <a:spcPts val="0"/>
              </a:spcAft>
              <a:buClr>
                <a:schemeClr val="dk1"/>
              </a:buClr>
              <a:buSzPts val="2300"/>
              <a:buChar char="•"/>
            </a:pPr>
            <a:r>
              <a:rPr lang="en-US" sz="2300"/>
              <a:t>Generate perfect answers for how to dismantle structural racism within arts funding</a:t>
            </a:r>
            <a:endParaRPr sz="2300"/>
          </a:p>
          <a:p>
            <a:pPr indent="0" lvl="0" marL="114300" rtl="0" algn="l">
              <a:lnSpc>
                <a:spcPct val="90000"/>
              </a:lnSpc>
              <a:spcBef>
                <a:spcPts val="1000"/>
              </a:spcBef>
              <a:spcAft>
                <a:spcPts val="0"/>
              </a:spcAft>
              <a:buSzPts val="1800"/>
              <a:buNone/>
            </a:pPr>
            <a:r>
              <a:t/>
            </a:r>
            <a:endParaRPr/>
          </a:p>
        </p:txBody>
      </p:sp>
      <p:sp>
        <p:nvSpPr>
          <p:cNvPr id="1360" name="Google Shape;1360;p179"/>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5" name="Shape 1365"/>
        <p:cNvGrpSpPr/>
        <p:nvPr/>
      </p:nvGrpSpPr>
      <p:grpSpPr>
        <a:xfrm>
          <a:off x="0" y="0"/>
          <a:ext cx="0" cy="0"/>
          <a:chOff x="0" y="0"/>
          <a:chExt cx="0" cy="0"/>
        </a:xfrm>
      </p:grpSpPr>
      <p:sp>
        <p:nvSpPr>
          <p:cNvPr id="1366" name="Google Shape;1366;p180"/>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67" name="Google Shape;1367;p180"/>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lt1"/>
                </a:solidFill>
                <a:latin typeface="Corbel"/>
                <a:ea typeface="Corbel"/>
                <a:cs typeface="Corbel"/>
                <a:sym typeface="Corbel"/>
              </a:rPr>
              <a:t>Reflecting on Your Power</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1368" name="Google Shape;1368;p180"/>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369" name="Google Shape;1369;p180"/>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73" name="Shape 1373"/>
        <p:cNvGrpSpPr/>
        <p:nvPr/>
      </p:nvGrpSpPr>
      <p:grpSpPr>
        <a:xfrm>
          <a:off x="0" y="0"/>
          <a:ext cx="0" cy="0"/>
          <a:chOff x="0" y="0"/>
          <a:chExt cx="0" cy="0"/>
        </a:xfrm>
      </p:grpSpPr>
      <p:sp>
        <p:nvSpPr>
          <p:cNvPr id="1374" name="Google Shape;1374;p181"/>
          <p:cNvSpPr txBox="1"/>
          <p:nvPr>
            <p:ph type="title"/>
          </p:nvPr>
        </p:nvSpPr>
        <p:spPr>
          <a:xfrm>
            <a:off x="720400" y="409550"/>
            <a:ext cx="9228272"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Ask Yourself During the Presentations</a:t>
            </a:r>
            <a:endParaRPr b="1" sz="4000">
              <a:solidFill>
                <a:schemeClr val="dk1"/>
              </a:solidFill>
              <a:latin typeface="Calibri"/>
              <a:ea typeface="Calibri"/>
              <a:cs typeface="Calibri"/>
              <a:sym typeface="Calibri"/>
            </a:endParaRPr>
          </a:p>
        </p:txBody>
      </p:sp>
      <p:sp>
        <p:nvSpPr>
          <p:cNvPr id="1375" name="Google Shape;1375;p181"/>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376" name="Google Shape;1376;p181"/>
          <p:cNvSpPr txBox="1"/>
          <p:nvPr/>
        </p:nvSpPr>
        <p:spPr>
          <a:xfrm>
            <a:off x="841985" y="1538514"/>
            <a:ext cx="10508029" cy="4511969"/>
          </a:xfrm>
          <a:prstGeom prst="rect">
            <a:avLst/>
          </a:prstGeom>
          <a:noFill/>
          <a:ln>
            <a:noFill/>
          </a:ln>
        </p:spPr>
        <p:txBody>
          <a:bodyPr anchorCtr="0" anchor="t" bIns="121900" lIns="121900" spcFirstLastPara="1" rIns="121900" wrap="square" tIns="121900">
            <a:noAutofit/>
          </a:bodyPr>
          <a:lstStyle/>
          <a:p>
            <a:pPr indent="0" lvl="0" marL="0" marR="0" rtl="0" algn="l">
              <a:lnSpc>
                <a:spcPct val="107000"/>
              </a:lnSpc>
              <a:spcBef>
                <a:spcPts val="0"/>
              </a:spcBef>
              <a:spcAft>
                <a:spcPts val="0"/>
              </a:spcAft>
              <a:buNone/>
            </a:pPr>
            <a:r>
              <a:rPr b="0" i="0" lang="en-US" sz="3400" u="none" cap="none" strike="noStrike">
                <a:solidFill>
                  <a:srgbClr val="000000"/>
                </a:solidFill>
                <a:latin typeface="Calibri"/>
                <a:ea typeface="Calibri"/>
                <a:cs typeface="Calibri"/>
                <a:sym typeface="Calibri"/>
              </a:rPr>
              <a:t>What do I need to remind myself to do:</a:t>
            </a:r>
            <a:endParaRPr b="0" i="0" sz="3400" u="none" cap="none" strike="noStrike">
              <a:solidFill>
                <a:srgbClr val="000000"/>
              </a:solidFill>
              <a:latin typeface="Calibri"/>
              <a:ea typeface="Calibri"/>
              <a:cs typeface="Calibri"/>
              <a:sym typeface="Calibri"/>
            </a:endParaRPr>
          </a:p>
          <a:p>
            <a:pPr indent="0" lvl="0" marL="457200" marR="0" rtl="0" algn="l">
              <a:lnSpc>
                <a:spcPct val="107000"/>
              </a:lnSpc>
              <a:spcBef>
                <a:spcPts val="0"/>
              </a:spcBef>
              <a:spcAft>
                <a:spcPts val="0"/>
              </a:spcAft>
              <a:buClr>
                <a:srgbClr val="000000"/>
              </a:buClr>
              <a:buSzPts val="3400"/>
              <a:buFont typeface="Arial"/>
              <a:buNone/>
            </a:pPr>
            <a:r>
              <a:t/>
            </a:r>
            <a:endParaRPr b="0" i="0" sz="3400" u="none" cap="none" strike="noStrike">
              <a:solidFill>
                <a:srgbClr val="000000"/>
              </a:solidFill>
              <a:latin typeface="Calibri"/>
              <a:ea typeface="Calibri"/>
              <a:cs typeface="Calibri"/>
              <a:sym typeface="Calibri"/>
            </a:endParaRPr>
          </a:p>
          <a:p>
            <a:pPr indent="-133350" lvl="2" marL="1143000" marR="0" rtl="0" algn="l">
              <a:lnSpc>
                <a:spcPct val="107000"/>
              </a:lnSpc>
              <a:spcBef>
                <a:spcPts val="0"/>
              </a:spcBef>
              <a:spcAft>
                <a:spcPts val="0"/>
              </a:spcAft>
              <a:buClr>
                <a:srgbClr val="000000"/>
              </a:buClr>
              <a:buSzPts val="2100"/>
              <a:buFont typeface="Arial"/>
              <a:buChar char="●"/>
            </a:pPr>
            <a:r>
              <a:rPr lang="en-US" sz="3400">
                <a:latin typeface="Calibri"/>
                <a:ea typeface="Calibri"/>
                <a:cs typeface="Calibri"/>
                <a:sym typeface="Calibri"/>
              </a:rPr>
              <a:t> B</a:t>
            </a:r>
            <a:r>
              <a:rPr b="0" i="0" lang="en-US" sz="3400" u="none" cap="none" strike="noStrike">
                <a:solidFill>
                  <a:srgbClr val="000000"/>
                </a:solidFill>
                <a:latin typeface="Calibri"/>
                <a:ea typeface="Calibri"/>
                <a:cs typeface="Calibri"/>
                <a:sym typeface="Calibri"/>
              </a:rPr>
              <a:t>efore and as I asses existing grant programs?  </a:t>
            </a:r>
            <a:endParaRPr b="0" i="0" sz="3400" u="none" cap="none" strike="noStrike">
              <a:solidFill>
                <a:srgbClr val="000000"/>
              </a:solidFill>
              <a:latin typeface="Calibri"/>
              <a:ea typeface="Calibri"/>
              <a:cs typeface="Calibri"/>
              <a:sym typeface="Calibri"/>
            </a:endParaRPr>
          </a:p>
          <a:p>
            <a:pPr indent="-133350" lvl="2" marL="1143000" marR="0" rtl="0" algn="l">
              <a:lnSpc>
                <a:spcPct val="107000"/>
              </a:lnSpc>
              <a:spcBef>
                <a:spcPts val="0"/>
              </a:spcBef>
              <a:spcAft>
                <a:spcPts val="0"/>
              </a:spcAft>
              <a:buClr>
                <a:srgbClr val="000000"/>
              </a:buClr>
              <a:buSzPts val="2100"/>
              <a:buFont typeface="Arial"/>
              <a:buChar char="●"/>
            </a:pPr>
            <a:r>
              <a:rPr lang="en-US" sz="3400">
                <a:latin typeface="Calibri"/>
                <a:ea typeface="Calibri"/>
                <a:cs typeface="Calibri"/>
                <a:sym typeface="Calibri"/>
              </a:rPr>
              <a:t> B</a:t>
            </a:r>
            <a:r>
              <a:rPr b="0" i="0" lang="en-US" sz="3400" u="none" cap="none" strike="noStrike">
                <a:solidFill>
                  <a:srgbClr val="000000"/>
                </a:solidFill>
                <a:latin typeface="Calibri"/>
                <a:ea typeface="Calibri"/>
                <a:cs typeface="Calibri"/>
                <a:sym typeface="Calibri"/>
              </a:rPr>
              <a:t>efore and as I conceptualize a new grant program?</a:t>
            </a:r>
            <a:endParaRPr b="0" i="0" sz="3400" u="none" cap="none" strike="noStrike">
              <a:solidFill>
                <a:srgbClr val="000000"/>
              </a:solidFill>
              <a:latin typeface="Calibri"/>
              <a:ea typeface="Calibri"/>
              <a:cs typeface="Calibri"/>
              <a:sym typeface="Calibri"/>
            </a:endParaRPr>
          </a:p>
          <a:p>
            <a:pPr indent="-133350" lvl="2" marL="1143000" marR="0" rtl="0" algn="l">
              <a:lnSpc>
                <a:spcPct val="107000"/>
              </a:lnSpc>
              <a:spcBef>
                <a:spcPts val="0"/>
              </a:spcBef>
              <a:spcAft>
                <a:spcPts val="0"/>
              </a:spcAft>
              <a:buClr>
                <a:srgbClr val="000000"/>
              </a:buClr>
              <a:buSzPts val="2100"/>
              <a:buFont typeface="Arial"/>
              <a:buChar char="●"/>
            </a:pPr>
            <a:r>
              <a:rPr lang="en-US" sz="3400">
                <a:latin typeface="Calibri"/>
                <a:ea typeface="Calibri"/>
                <a:cs typeface="Calibri"/>
                <a:sym typeface="Calibri"/>
              </a:rPr>
              <a:t> B</a:t>
            </a:r>
            <a:r>
              <a:rPr b="0" i="0" lang="en-US" sz="3400" u="none" cap="none" strike="noStrike">
                <a:solidFill>
                  <a:srgbClr val="000000"/>
                </a:solidFill>
                <a:latin typeface="Calibri"/>
                <a:ea typeface="Calibri"/>
                <a:cs typeface="Calibri"/>
                <a:sym typeface="Calibri"/>
              </a:rPr>
              <a:t>efore I propose a grant program to our board/commission?  </a:t>
            </a:r>
            <a:endParaRPr b="0" i="0" sz="3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alibri"/>
                <a:ea typeface="Calibri"/>
                <a:cs typeface="Calibri"/>
                <a:sym typeface="Calibri"/>
              </a:rPr>
              <a:t>  </a:t>
            </a:r>
            <a:endParaRPr b="0" i="0" sz="2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1"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80" name="Shape 1380"/>
        <p:cNvGrpSpPr/>
        <p:nvPr/>
      </p:nvGrpSpPr>
      <p:grpSpPr>
        <a:xfrm>
          <a:off x="0" y="0"/>
          <a:ext cx="0" cy="0"/>
          <a:chOff x="0" y="0"/>
          <a:chExt cx="0" cy="0"/>
        </a:xfrm>
      </p:grpSpPr>
      <p:sp>
        <p:nvSpPr>
          <p:cNvPr id="1381" name="Google Shape;1381;p182"/>
          <p:cNvSpPr txBox="1"/>
          <p:nvPr>
            <p:ph type="title"/>
          </p:nvPr>
        </p:nvSpPr>
        <p:spPr>
          <a:xfrm>
            <a:off x="720400" y="409550"/>
            <a:ext cx="9228272"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Ask Yourself During the Presentations</a:t>
            </a:r>
            <a:endParaRPr b="1" sz="4000">
              <a:solidFill>
                <a:schemeClr val="dk1"/>
              </a:solidFill>
              <a:latin typeface="Calibri"/>
              <a:ea typeface="Calibri"/>
              <a:cs typeface="Calibri"/>
              <a:sym typeface="Calibri"/>
            </a:endParaRPr>
          </a:p>
        </p:txBody>
      </p:sp>
      <p:sp>
        <p:nvSpPr>
          <p:cNvPr id="1382" name="Google Shape;1382;p182"/>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383" name="Google Shape;1383;p182"/>
          <p:cNvSpPr txBox="1"/>
          <p:nvPr/>
        </p:nvSpPr>
        <p:spPr>
          <a:xfrm>
            <a:off x="841985" y="1538514"/>
            <a:ext cx="10508100" cy="4512000"/>
          </a:xfrm>
          <a:prstGeom prst="rect">
            <a:avLst/>
          </a:prstGeom>
          <a:noFill/>
          <a:ln>
            <a:noFill/>
          </a:ln>
        </p:spPr>
        <p:txBody>
          <a:bodyPr anchorCtr="0" anchor="t" bIns="121900" lIns="121900" spcFirstLastPara="1" rIns="121900" wrap="square" tIns="121900">
            <a:noAutofit/>
          </a:bodyPr>
          <a:lstStyle/>
          <a:p>
            <a:pPr indent="0" lvl="0" marL="0" marR="0" rtl="0" algn="l">
              <a:lnSpc>
                <a:spcPct val="107000"/>
              </a:lnSpc>
              <a:spcBef>
                <a:spcPts val="0"/>
              </a:spcBef>
              <a:spcAft>
                <a:spcPts val="0"/>
              </a:spcAft>
              <a:buNone/>
            </a:pPr>
            <a:r>
              <a:rPr b="0" i="0" lang="en-US" sz="3400" u="none" cap="none" strike="noStrike">
                <a:solidFill>
                  <a:srgbClr val="000000"/>
                </a:solidFill>
                <a:latin typeface="Calibri"/>
                <a:ea typeface="Calibri"/>
                <a:cs typeface="Calibri"/>
                <a:sym typeface="Calibri"/>
              </a:rPr>
              <a:t>What do I need to remind myself to do:</a:t>
            </a:r>
            <a:endParaRPr b="0" i="0" sz="3400" u="none" cap="none" strike="noStrike">
              <a:solidFill>
                <a:srgbClr val="000000"/>
              </a:solidFill>
              <a:latin typeface="Calibri"/>
              <a:ea typeface="Calibri"/>
              <a:cs typeface="Calibri"/>
              <a:sym typeface="Calibri"/>
            </a:endParaRPr>
          </a:p>
          <a:p>
            <a:pPr indent="0" lvl="0" marL="457200" marR="0" rtl="0" algn="l">
              <a:lnSpc>
                <a:spcPct val="107000"/>
              </a:lnSpc>
              <a:spcBef>
                <a:spcPts val="0"/>
              </a:spcBef>
              <a:spcAft>
                <a:spcPts val="0"/>
              </a:spcAft>
              <a:buClr>
                <a:srgbClr val="000000"/>
              </a:buClr>
              <a:buSzPts val="3400"/>
              <a:buFont typeface="Arial"/>
              <a:buNone/>
            </a:pPr>
            <a:r>
              <a:t/>
            </a:r>
            <a:endParaRPr b="0" i="0" sz="3400" u="none" cap="none" strike="noStrike">
              <a:solidFill>
                <a:srgbClr val="000000"/>
              </a:solidFill>
              <a:latin typeface="Calibri"/>
              <a:ea typeface="Calibri"/>
              <a:cs typeface="Calibri"/>
              <a:sym typeface="Calibri"/>
            </a:endParaRPr>
          </a:p>
          <a:p>
            <a:pPr indent="-133350" lvl="2" marL="1143000" marR="0" rtl="0" algn="l">
              <a:lnSpc>
                <a:spcPct val="107000"/>
              </a:lnSpc>
              <a:spcBef>
                <a:spcPts val="0"/>
              </a:spcBef>
              <a:spcAft>
                <a:spcPts val="0"/>
              </a:spcAft>
              <a:buClr>
                <a:srgbClr val="000000"/>
              </a:buClr>
              <a:buSzPts val="2100"/>
              <a:buFont typeface="Arial"/>
              <a:buChar char="●"/>
            </a:pPr>
            <a:r>
              <a:rPr lang="en-US" sz="3400">
                <a:latin typeface="Calibri"/>
                <a:ea typeface="Calibri"/>
                <a:cs typeface="Calibri"/>
                <a:sym typeface="Calibri"/>
              </a:rPr>
              <a:t> B</a:t>
            </a:r>
            <a:r>
              <a:rPr b="0" i="0" lang="en-US" sz="3400" u="none" cap="none" strike="noStrike">
                <a:solidFill>
                  <a:srgbClr val="000000"/>
                </a:solidFill>
                <a:latin typeface="Calibri"/>
                <a:ea typeface="Calibri"/>
                <a:cs typeface="Calibri"/>
                <a:sym typeface="Calibri"/>
              </a:rPr>
              <a:t>efore I design an application process? </a:t>
            </a:r>
            <a:endParaRPr b="0" i="0" sz="3400" u="none" cap="none" strike="noStrike">
              <a:solidFill>
                <a:srgbClr val="000000"/>
              </a:solidFill>
              <a:latin typeface="Calibri"/>
              <a:ea typeface="Calibri"/>
              <a:cs typeface="Calibri"/>
              <a:sym typeface="Calibri"/>
            </a:endParaRPr>
          </a:p>
          <a:p>
            <a:pPr indent="-133350" lvl="2" marL="1143000" marR="0" rtl="0" algn="l">
              <a:lnSpc>
                <a:spcPct val="107000"/>
              </a:lnSpc>
              <a:spcBef>
                <a:spcPts val="0"/>
              </a:spcBef>
              <a:spcAft>
                <a:spcPts val="0"/>
              </a:spcAft>
              <a:buClr>
                <a:srgbClr val="000000"/>
              </a:buClr>
              <a:buSzPts val="2100"/>
              <a:buFont typeface="Arial"/>
              <a:buChar char="●"/>
            </a:pPr>
            <a:r>
              <a:rPr lang="en-US" sz="3400">
                <a:latin typeface="Calibri"/>
                <a:ea typeface="Calibri"/>
                <a:cs typeface="Calibri"/>
                <a:sym typeface="Calibri"/>
              </a:rPr>
              <a:t> B</a:t>
            </a:r>
            <a:r>
              <a:rPr b="0" i="0" lang="en-US" sz="3400" u="none" cap="none" strike="noStrike">
                <a:solidFill>
                  <a:srgbClr val="000000"/>
                </a:solidFill>
                <a:latin typeface="Calibri"/>
                <a:ea typeface="Calibri"/>
                <a:cs typeface="Calibri"/>
                <a:sym typeface="Calibri"/>
              </a:rPr>
              <a:t>efore I decide selection criteria? </a:t>
            </a:r>
            <a:endParaRPr b="0" i="0" sz="3400" u="none" cap="none" strike="noStrike">
              <a:solidFill>
                <a:srgbClr val="000000"/>
              </a:solidFill>
              <a:latin typeface="Calibri"/>
              <a:ea typeface="Calibri"/>
              <a:cs typeface="Calibri"/>
              <a:sym typeface="Calibri"/>
            </a:endParaRPr>
          </a:p>
          <a:p>
            <a:pPr indent="-133350" lvl="2" marL="1143000" marR="0" rtl="0" algn="l">
              <a:lnSpc>
                <a:spcPct val="107000"/>
              </a:lnSpc>
              <a:spcBef>
                <a:spcPts val="0"/>
              </a:spcBef>
              <a:spcAft>
                <a:spcPts val="0"/>
              </a:spcAft>
              <a:buClr>
                <a:srgbClr val="000000"/>
              </a:buClr>
              <a:buSzPts val="2100"/>
              <a:buFont typeface="Arial"/>
              <a:buChar char="●"/>
            </a:pPr>
            <a:r>
              <a:rPr lang="en-US" sz="3400">
                <a:latin typeface="Calibri"/>
                <a:ea typeface="Calibri"/>
                <a:cs typeface="Calibri"/>
                <a:sym typeface="Calibri"/>
              </a:rPr>
              <a:t> B</a:t>
            </a:r>
            <a:r>
              <a:rPr b="0" i="0" lang="en-US" sz="3400" u="none" cap="none" strike="noStrike">
                <a:solidFill>
                  <a:srgbClr val="000000"/>
                </a:solidFill>
                <a:latin typeface="Calibri"/>
                <a:ea typeface="Calibri"/>
                <a:cs typeface="Calibri"/>
                <a:sym typeface="Calibri"/>
              </a:rPr>
              <a:t>efore I decide a selection process? </a:t>
            </a:r>
            <a:endParaRPr b="0" i="0" sz="3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400"/>
              <a:buFont typeface="Arial"/>
              <a:buNone/>
            </a:pPr>
            <a:r>
              <a:rPr b="0" i="0" lang="en-US" sz="3400" u="none" cap="none" strike="noStrike">
                <a:solidFill>
                  <a:srgbClr val="000000"/>
                </a:solidFill>
                <a:latin typeface="Calibri"/>
                <a:ea typeface="Calibri"/>
                <a:cs typeface="Calibri"/>
                <a:sym typeface="Calibri"/>
              </a:rPr>
              <a:t>  </a:t>
            </a:r>
            <a:endParaRPr b="0" i="0" sz="3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1"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87" name="Shape 1387"/>
        <p:cNvGrpSpPr/>
        <p:nvPr/>
      </p:nvGrpSpPr>
      <p:grpSpPr>
        <a:xfrm>
          <a:off x="0" y="0"/>
          <a:ext cx="0" cy="0"/>
          <a:chOff x="0" y="0"/>
          <a:chExt cx="0" cy="0"/>
        </a:xfrm>
      </p:grpSpPr>
      <p:sp>
        <p:nvSpPr>
          <p:cNvPr id="1388" name="Google Shape;1388;p183"/>
          <p:cNvSpPr txBox="1"/>
          <p:nvPr>
            <p:ph type="title"/>
          </p:nvPr>
        </p:nvSpPr>
        <p:spPr>
          <a:xfrm>
            <a:off x="720400" y="409550"/>
            <a:ext cx="9228272"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Ask Yourself During the Presentations</a:t>
            </a:r>
            <a:endParaRPr b="1" sz="4000">
              <a:solidFill>
                <a:schemeClr val="dk1"/>
              </a:solidFill>
              <a:latin typeface="Calibri"/>
              <a:ea typeface="Calibri"/>
              <a:cs typeface="Calibri"/>
              <a:sym typeface="Calibri"/>
            </a:endParaRPr>
          </a:p>
        </p:txBody>
      </p:sp>
      <p:sp>
        <p:nvSpPr>
          <p:cNvPr id="1389" name="Google Shape;1389;p183"/>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390" name="Google Shape;1390;p183"/>
          <p:cNvSpPr txBox="1"/>
          <p:nvPr/>
        </p:nvSpPr>
        <p:spPr>
          <a:xfrm>
            <a:off x="841985" y="1538514"/>
            <a:ext cx="10508029" cy="4511969"/>
          </a:xfrm>
          <a:prstGeom prst="rect">
            <a:avLst/>
          </a:prstGeom>
          <a:noFill/>
          <a:ln>
            <a:noFill/>
          </a:ln>
        </p:spPr>
        <p:txBody>
          <a:bodyPr anchorCtr="0" anchor="t" bIns="121900" lIns="121900" spcFirstLastPara="1" rIns="121900" wrap="square" tIns="121900">
            <a:noAutofit/>
          </a:bodyPr>
          <a:lstStyle/>
          <a:p>
            <a:pPr indent="-266700" lvl="0" marL="342900" marR="0" rtl="0" algn="l">
              <a:lnSpc>
                <a:spcPct val="107000"/>
              </a:lnSpc>
              <a:spcBef>
                <a:spcPts val="0"/>
              </a:spcBef>
              <a:spcAft>
                <a:spcPts val="0"/>
              </a:spcAft>
              <a:buClr>
                <a:srgbClr val="000000"/>
              </a:buClr>
              <a:buSzPts val="2400"/>
              <a:buFont typeface="Courier New"/>
              <a:buChar char="●"/>
            </a:pPr>
            <a:r>
              <a:rPr b="0" i="0" lang="en-US" sz="3400" u="none" cap="none" strike="noStrike">
                <a:solidFill>
                  <a:srgbClr val="000000"/>
                </a:solidFill>
                <a:latin typeface="Calibri"/>
                <a:ea typeface="Calibri"/>
                <a:cs typeface="Calibri"/>
                <a:sym typeface="Calibri"/>
              </a:rPr>
              <a:t>What are other decision-points when I need to remind myself to engage in equitable strategies?</a:t>
            </a:r>
            <a:endParaRPr b="0" i="0" sz="3400" u="none" cap="none" strike="noStrike">
              <a:solidFill>
                <a:srgbClr val="000000"/>
              </a:solidFill>
              <a:latin typeface="Calibri"/>
              <a:ea typeface="Calibri"/>
              <a:cs typeface="Calibri"/>
              <a:sym typeface="Calibri"/>
            </a:endParaRPr>
          </a:p>
          <a:p>
            <a:pPr indent="0" lvl="0" marL="457200" marR="0" rtl="0" algn="l">
              <a:lnSpc>
                <a:spcPct val="107000"/>
              </a:lnSpc>
              <a:spcBef>
                <a:spcPts val="0"/>
              </a:spcBef>
              <a:spcAft>
                <a:spcPts val="0"/>
              </a:spcAft>
              <a:buClr>
                <a:srgbClr val="000000"/>
              </a:buClr>
              <a:buSzPts val="3400"/>
              <a:buFont typeface="Arial"/>
              <a:buNone/>
            </a:pPr>
            <a:r>
              <a:t/>
            </a:r>
            <a:endParaRPr b="0" i="0" sz="3400" u="none" cap="none" strike="noStrike">
              <a:solidFill>
                <a:srgbClr val="000000"/>
              </a:solidFill>
              <a:latin typeface="Calibri"/>
              <a:ea typeface="Calibri"/>
              <a:cs typeface="Calibri"/>
              <a:sym typeface="Calibri"/>
            </a:endParaRPr>
          </a:p>
          <a:p>
            <a:pPr indent="-266700" lvl="0" marL="342900" marR="0" rtl="0" algn="l">
              <a:lnSpc>
                <a:spcPct val="107000"/>
              </a:lnSpc>
              <a:spcBef>
                <a:spcPts val="0"/>
              </a:spcBef>
              <a:spcAft>
                <a:spcPts val="0"/>
              </a:spcAft>
              <a:buClr>
                <a:srgbClr val="000000"/>
              </a:buClr>
              <a:buSzPts val="2400"/>
              <a:buFont typeface="Courier New"/>
              <a:buChar char="●"/>
            </a:pPr>
            <a:r>
              <a:rPr b="0" i="0" lang="en-US" sz="3400" u="none" cap="none" strike="noStrike">
                <a:solidFill>
                  <a:srgbClr val="000000"/>
                </a:solidFill>
                <a:latin typeface="Calibri"/>
                <a:ea typeface="Calibri"/>
                <a:cs typeface="Calibri"/>
                <a:sym typeface="Calibri"/>
              </a:rPr>
              <a:t>Where can I influence the embrace of racial equity in my organization/agency? Among my peers?  </a:t>
            </a:r>
            <a:r>
              <a:rPr b="0" i="0" lang="en-US" sz="3600" u="none" cap="none" strike="noStrike">
                <a:solidFill>
                  <a:srgbClr val="000000"/>
                </a:solidFill>
                <a:latin typeface="Calibri"/>
                <a:ea typeface="Calibri"/>
                <a:cs typeface="Calibri"/>
                <a:sym typeface="Calibri"/>
              </a:rPr>
              <a:t> </a:t>
            </a:r>
            <a:endParaRPr b="0" i="0"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  </a:t>
            </a:r>
            <a:endParaRPr b="0" i="0"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1"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94" name="Shape 1394"/>
        <p:cNvGrpSpPr/>
        <p:nvPr/>
      </p:nvGrpSpPr>
      <p:grpSpPr>
        <a:xfrm>
          <a:off x="0" y="0"/>
          <a:ext cx="0" cy="0"/>
          <a:chOff x="0" y="0"/>
          <a:chExt cx="0" cy="0"/>
        </a:xfrm>
      </p:grpSpPr>
      <p:sp>
        <p:nvSpPr>
          <p:cNvPr id="1395" name="Google Shape;1395;p184"/>
          <p:cNvSpPr txBox="1"/>
          <p:nvPr>
            <p:ph type="title"/>
          </p:nvPr>
        </p:nvSpPr>
        <p:spPr>
          <a:xfrm>
            <a:off x="720400" y="409550"/>
            <a:ext cx="9228272"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Ask Yourself During the Presentations</a:t>
            </a:r>
            <a:endParaRPr b="1" sz="4000">
              <a:solidFill>
                <a:schemeClr val="dk1"/>
              </a:solidFill>
              <a:latin typeface="Calibri"/>
              <a:ea typeface="Calibri"/>
              <a:cs typeface="Calibri"/>
              <a:sym typeface="Calibri"/>
            </a:endParaRPr>
          </a:p>
        </p:txBody>
      </p:sp>
      <p:sp>
        <p:nvSpPr>
          <p:cNvPr id="1396" name="Google Shape;1396;p184"/>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397" name="Google Shape;1397;p184"/>
          <p:cNvSpPr txBox="1"/>
          <p:nvPr/>
        </p:nvSpPr>
        <p:spPr>
          <a:xfrm>
            <a:off x="841985" y="1538514"/>
            <a:ext cx="10508029" cy="4511969"/>
          </a:xfrm>
          <a:prstGeom prst="rect">
            <a:avLst/>
          </a:prstGeom>
          <a:noFill/>
          <a:ln>
            <a:noFill/>
          </a:ln>
        </p:spPr>
        <p:txBody>
          <a:bodyPr anchorCtr="0" anchor="t" bIns="121900" lIns="121900" spcFirstLastPara="1" rIns="121900" wrap="square" tIns="121900">
            <a:noAutofit/>
          </a:bodyPr>
          <a:lstStyle/>
          <a:p>
            <a:pPr indent="-266700" lvl="0" marL="342900" marR="0" rtl="0" algn="l">
              <a:lnSpc>
                <a:spcPct val="107000"/>
              </a:lnSpc>
              <a:spcBef>
                <a:spcPts val="0"/>
              </a:spcBef>
              <a:spcAft>
                <a:spcPts val="0"/>
              </a:spcAft>
              <a:buClr>
                <a:srgbClr val="000000"/>
              </a:buClr>
              <a:buSzPts val="2400"/>
              <a:buFont typeface="Courier New"/>
              <a:buChar char="●"/>
            </a:pPr>
            <a:r>
              <a:rPr b="0" i="0" lang="en-US" sz="3400" u="none" cap="none" strike="noStrike">
                <a:solidFill>
                  <a:srgbClr val="000000"/>
                </a:solidFill>
                <a:latin typeface="Calibri"/>
                <a:ea typeface="Calibri"/>
                <a:cs typeface="Calibri"/>
                <a:sym typeface="Calibri"/>
              </a:rPr>
              <a:t>What further strategies can I utilize?  </a:t>
            </a:r>
            <a:endParaRPr b="0" i="0" sz="3400" u="none" cap="none" strike="noStrike">
              <a:solidFill>
                <a:srgbClr val="000000"/>
              </a:solidFill>
              <a:latin typeface="Calibri"/>
              <a:ea typeface="Calibri"/>
              <a:cs typeface="Calibri"/>
              <a:sym typeface="Calibri"/>
            </a:endParaRPr>
          </a:p>
          <a:p>
            <a:pPr indent="0" lvl="0" marL="457200" marR="0" rtl="0" algn="l">
              <a:lnSpc>
                <a:spcPct val="107000"/>
              </a:lnSpc>
              <a:spcBef>
                <a:spcPts val="0"/>
              </a:spcBef>
              <a:spcAft>
                <a:spcPts val="0"/>
              </a:spcAft>
              <a:buClr>
                <a:srgbClr val="000000"/>
              </a:buClr>
              <a:buSzPts val="3400"/>
              <a:buFont typeface="Arial"/>
              <a:buNone/>
            </a:pPr>
            <a:r>
              <a:t/>
            </a:r>
            <a:endParaRPr b="0" i="0" sz="3400" u="none" cap="none" strike="noStrike">
              <a:solidFill>
                <a:srgbClr val="000000"/>
              </a:solidFill>
              <a:latin typeface="Calibri"/>
              <a:ea typeface="Calibri"/>
              <a:cs typeface="Calibri"/>
              <a:sym typeface="Calibri"/>
            </a:endParaRPr>
          </a:p>
          <a:p>
            <a:pPr indent="-266700" lvl="0" marL="342900" marR="0" rtl="0" algn="l">
              <a:lnSpc>
                <a:spcPct val="107000"/>
              </a:lnSpc>
              <a:spcBef>
                <a:spcPts val="0"/>
              </a:spcBef>
              <a:spcAft>
                <a:spcPts val="0"/>
              </a:spcAft>
              <a:buClr>
                <a:srgbClr val="000000"/>
              </a:buClr>
              <a:buSzPts val="2400"/>
              <a:buFont typeface="Courier New"/>
              <a:buChar char="●"/>
            </a:pPr>
            <a:r>
              <a:rPr b="0" i="0" lang="en-US" sz="3400" u="none" cap="none" strike="noStrike">
                <a:solidFill>
                  <a:srgbClr val="000000"/>
                </a:solidFill>
                <a:latin typeface="Calibri"/>
                <a:ea typeface="Calibri"/>
                <a:cs typeface="Calibri"/>
                <a:sym typeface="Calibri"/>
              </a:rPr>
              <a:t>What questions do I need to ask myself for personal accountabl</a:t>
            </a:r>
            <a:r>
              <a:rPr lang="en-US" sz="3400">
                <a:latin typeface="Calibri"/>
                <a:ea typeface="Calibri"/>
                <a:cs typeface="Calibri"/>
                <a:sym typeface="Calibri"/>
              </a:rPr>
              <a:t>ity</a:t>
            </a:r>
            <a:r>
              <a:rPr b="0" i="0" lang="en-US" sz="3400" u="none" cap="none" strike="noStrike">
                <a:solidFill>
                  <a:srgbClr val="000000"/>
                </a:solidFill>
                <a:latin typeface="Calibri"/>
                <a:ea typeface="Calibri"/>
                <a:cs typeface="Calibri"/>
                <a:sym typeface="Calibri"/>
              </a:rPr>
              <a:t> in this work? </a:t>
            </a:r>
            <a:r>
              <a:rPr b="0" i="0" lang="en-US" sz="3600" u="none" cap="none" strike="noStrike">
                <a:solidFill>
                  <a:srgbClr val="000000"/>
                </a:solidFill>
                <a:latin typeface="Calibri"/>
                <a:ea typeface="Calibri"/>
                <a:cs typeface="Calibri"/>
                <a:sym typeface="Calibri"/>
              </a:rPr>
              <a:t> </a:t>
            </a:r>
            <a:endParaRPr b="0" i="0"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  </a:t>
            </a:r>
            <a:endParaRPr b="0" i="0"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1"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01" name="Shape 1401"/>
        <p:cNvGrpSpPr/>
        <p:nvPr/>
      </p:nvGrpSpPr>
      <p:grpSpPr>
        <a:xfrm>
          <a:off x="0" y="0"/>
          <a:ext cx="0" cy="0"/>
          <a:chOff x="0" y="0"/>
          <a:chExt cx="0" cy="0"/>
        </a:xfrm>
      </p:grpSpPr>
      <p:sp>
        <p:nvSpPr>
          <p:cNvPr id="1402" name="Google Shape;1402;p185"/>
          <p:cNvSpPr txBox="1"/>
          <p:nvPr>
            <p:ph type="title"/>
          </p:nvPr>
        </p:nvSpPr>
        <p:spPr>
          <a:xfrm>
            <a:off x="720400" y="409550"/>
            <a:ext cx="92283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Overview of</a:t>
            </a:r>
            <a:r>
              <a:rPr b="1" lang="en-US" sz="4000">
                <a:solidFill>
                  <a:schemeClr val="dk1"/>
                </a:solidFill>
                <a:latin typeface="Calibri"/>
                <a:ea typeface="Calibri"/>
                <a:cs typeface="Calibri"/>
                <a:sym typeface="Calibri"/>
              </a:rPr>
              <a:t> the Case Studies</a:t>
            </a:r>
            <a:endParaRPr b="1" sz="4000">
              <a:solidFill>
                <a:schemeClr val="dk1"/>
              </a:solidFill>
              <a:latin typeface="Calibri"/>
              <a:ea typeface="Calibri"/>
              <a:cs typeface="Calibri"/>
              <a:sym typeface="Calibri"/>
            </a:endParaRPr>
          </a:p>
        </p:txBody>
      </p:sp>
      <p:sp>
        <p:nvSpPr>
          <p:cNvPr id="1403" name="Google Shape;1403;p185"/>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404" name="Google Shape;1404;p185"/>
          <p:cNvSpPr txBox="1"/>
          <p:nvPr/>
        </p:nvSpPr>
        <p:spPr>
          <a:xfrm>
            <a:off x="841985" y="1538514"/>
            <a:ext cx="10508100" cy="4512000"/>
          </a:xfrm>
          <a:prstGeom prst="rect">
            <a:avLst/>
          </a:prstGeom>
          <a:noFill/>
          <a:ln>
            <a:noFill/>
          </a:ln>
        </p:spPr>
        <p:txBody>
          <a:bodyPr anchorCtr="0" anchor="t" bIns="121900" lIns="121900" spcFirstLastPara="1" rIns="121900" wrap="square" tIns="121900">
            <a:noAutofit/>
          </a:bodyPr>
          <a:lstStyle/>
          <a:p>
            <a:pPr indent="-304800" lvl="0" marL="342900" marR="0" rtl="0" algn="l">
              <a:lnSpc>
                <a:spcPct val="107000"/>
              </a:lnSpc>
              <a:spcBef>
                <a:spcPts val="0"/>
              </a:spcBef>
              <a:spcAft>
                <a:spcPts val="0"/>
              </a:spcAft>
              <a:buClr>
                <a:srgbClr val="000000"/>
              </a:buClr>
              <a:buSzPts val="3000"/>
              <a:buFont typeface="Courier New"/>
              <a:buChar char="●"/>
            </a:pPr>
            <a:r>
              <a:rPr lang="en-US" sz="3000">
                <a:latin typeface="Calibri"/>
                <a:ea typeface="Calibri"/>
                <a:cs typeface="Calibri"/>
                <a:sym typeface="Calibri"/>
              </a:rPr>
              <a:t>3 take-aways:</a:t>
            </a:r>
            <a:endParaRPr sz="3000">
              <a:latin typeface="Calibri"/>
              <a:ea typeface="Calibri"/>
              <a:cs typeface="Calibri"/>
              <a:sym typeface="Calibri"/>
            </a:endParaRPr>
          </a:p>
          <a:p>
            <a:pPr indent="-419100" lvl="0" marL="914400" rtl="0" algn="l">
              <a:spcBef>
                <a:spcPts val="0"/>
              </a:spcBef>
              <a:spcAft>
                <a:spcPts val="0"/>
              </a:spcAft>
              <a:buSzPts val="3000"/>
              <a:buFont typeface="Calibri"/>
              <a:buAutoNum type="arabicPeriod"/>
            </a:pPr>
            <a:r>
              <a:rPr lang="en-US" sz="3000">
                <a:solidFill>
                  <a:schemeClr val="dk1"/>
                </a:solidFill>
                <a:latin typeface="Calibri"/>
                <a:ea typeface="Calibri"/>
                <a:cs typeface="Calibri"/>
                <a:sym typeface="Calibri"/>
              </a:rPr>
              <a:t>Secure Buy-in from Leadership</a:t>
            </a:r>
            <a:endParaRPr sz="3000">
              <a:solidFill>
                <a:schemeClr val="dk1"/>
              </a:solidFill>
              <a:latin typeface="Calibri"/>
              <a:ea typeface="Calibri"/>
              <a:cs typeface="Calibri"/>
              <a:sym typeface="Calibri"/>
            </a:endParaRPr>
          </a:p>
          <a:p>
            <a:pPr indent="-419100" lvl="0" marL="914400" rtl="0" algn="l">
              <a:spcBef>
                <a:spcPts val="1200"/>
              </a:spcBef>
              <a:spcAft>
                <a:spcPts val="0"/>
              </a:spcAft>
              <a:buSzPts val="3000"/>
              <a:buFont typeface="Calibri"/>
              <a:buAutoNum type="arabicPeriod"/>
            </a:pPr>
            <a:r>
              <a:rPr lang="en-US" sz="3000">
                <a:solidFill>
                  <a:schemeClr val="dk1"/>
                </a:solidFill>
                <a:latin typeface="Calibri"/>
                <a:ea typeface="Calibri"/>
                <a:cs typeface="Calibri"/>
                <a:sym typeface="Calibri"/>
              </a:rPr>
              <a:t>Change Your Processes for Those that Work Differently</a:t>
            </a:r>
            <a:endParaRPr sz="3000">
              <a:solidFill>
                <a:schemeClr val="dk1"/>
              </a:solidFill>
              <a:latin typeface="Calibri"/>
              <a:ea typeface="Calibri"/>
              <a:cs typeface="Calibri"/>
              <a:sym typeface="Calibri"/>
            </a:endParaRPr>
          </a:p>
          <a:p>
            <a:pPr indent="-419100" lvl="0" marL="914400" rtl="0" algn="l">
              <a:spcBef>
                <a:spcPts val="1200"/>
              </a:spcBef>
              <a:spcAft>
                <a:spcPts val="0"/>
              </a:spcAft>
              <a:buSzPts val="3000"/>
              <a:buFont typeface="Calibri"/>
              <a:buAutoNum type="arabicPeriod"/>
            </a:pPr>
            <a:r>
              <a:rPr lang="en-US" sz="3000">
                <a:solidFill>
                  <a:schemeClr val="dk1"/>
                </a:solidFill>
                <a:latin typeface="Calibri"/>
                <a:ea typeface="Calibri"/>
                <a:cs typeface="Calibri"/>
                <a:sym typeface="Calibri"/>
              </a:rPr>
              <a:t>Address Historic Disinvestment Over the Long Term</a:t>
            </a:r>
            <a:endParaRPr sz="3000">
              <a:latin typeface="Calibri"/>
              <a:ea typeface="Calibri"/>
              <a:cs typeface="Calibri"/>
              <a:sym typeface="Calibri"/>
            </a:endParaRPr>
          </a:p>
          <a:p>
            <a:pPr indent="0" lvl="0" marL="0" marR="0" rtl="0" algn="l">
              <a:lnSpc>
                <a:spcPct val="100000"/>
              </a:lnSpc>
              <a:spcBef>
                <a:spcPts val="120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  </a:t>
            </a:r>
            <a:endParaRPr b="0" i="0"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1"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09" name="Shape 1409"/>
        <p:cNvGrpSpPr/>
        <p:nvPr/>
      </p:nvGrpSpPr>
      <p:grpSpPr>
        <a:xfrm>
          <a:off x="0" y="0"/>
          <a:ext cx="0" cy="0"/>
          <a:chOff x="0" y="0"/>
          <a:chExt cx="0" cy="0"/>
        </a:xfrm>
      </p:grpSpPr>
      <p:sp>
        <p:nvSpPr>
          <p:cNvPr id="1410" name="Google Shape;1410;p186"/>
          <p:cNvSpPr txBox="1"/>
          <p:nvPr>
            <p:ph idx="4294967295" type="title"/>
          </p:nvPr>
        </p:nvSpPr>
        <p:spPr>
          <a:xfrm>
            <a:off x="814388" y="136525"/>
            <a:ext cx="11377612" cy="122237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1200"/>
              </a:spcAft>
              <a:buSzPct val="122222"/>
              <a:buNone/>
            </a:pPr>
            <a:r>
              <a:rPr b="1" lang="en-US" sz="4000"/>
              <a:t>Case Study: Bonfils-Stanton Foundation </a:t>
            </a:r>
            <a:br>
              <a:rPr b="1" lang="en-US"/>
            </a:br>
            <a:r>
              <a:rPr b="1" lang="en-US" sz="2800"/>
              <a:t>Strategies for Intervention: Secure Buy-in From Leadership</a:t>
            </a:r>
            <a:endParaRPr sz="3100"/>
          </a:p>
        </p:txBody>
      </p:sp>
      <p:pic>
        <p:nvPicPr>
          <p:cNvPr id="1411" name="Google Shape;1411;p186"/>
          <p:cNvPicPr preferRelativeResize="0"/>
          <p:nvPr/>
        </p:nvPicPr>
        <p:blipFill rotWithShape="1">
          <a:blip r:embed="rId3">
            <a:alphaModFix/>
          </a:blip>
          <a:srcRect b="0" l="0" r="0" t="0"/>
          <a:stretch/>
        </p:blipFill>
        <p:spPr>
          <a:xfrm>
            <a:off x="1046291" y="1358900"/>
            <a:ext cx="10099418" cy="4921907"/>
          </a:xfrm>
          <a:prstGeom prst="rect">
            <a:avLst/>
          </a:prstGeom>
          <a:noFill/>
          <a:ln>
            <a:noFill/>
          </a:ln>
        </p:spPr>
      </p:pic>
      <p:sp>
        <p:nvSpPr>
          <p:cNvPr id="1412" name="Google Shape;1412;p186"/>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30" name="Shape 530"/>
        <p:cNvGrpSpPr/>
        <p:nvPr/>
      </p:nvGrpSpPr>
      <p:grpSpPr>
        <a:xfrm>
          <a:off x="0" y="0"/>
          <a:ext cx="0" cy="0"/>
          <a:chOff x="0" y="0"/>
          <a:chExt cx="0" cy="0"/>
        </a:xfrm>
      </p:grpSpPr>
      <p:sp>
        <p:nvSpPr>
          <p:cNvPr id="531" name="Google Shape;531;p88"/>
          <p:cNvSpPr/>
          <p:nvPr/>
        </p:nvSpPr>
        <p:spPr>
          <a:xfrm>
            <a:off x="6313714" y="1325700"/>
            <a:ext cx="5257800" cy="465055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2" name="Google Shape;532;p88"/>
          <p:cNvSpPr/>
          <p:nvPr/>
        </p:nvSpPr>
        <p:spPr>
          <a:xfrm>
            <a:off x="838200" y="1334512"/>
            <a:ext cx="5040087" cy="464174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3" name="Google Shape;533;p88"/>
          <p:cNvSpPr txBox="1"/>
          <p:nvPr>
            <p:ph idx="1" type="body"/>
          </p:nvPr>
        </p:nvSpPr>
        <p:spPr>
          <a:xfrm>
            <a:off x="838200" y="1334512"/>
            <a:ext cx="5040087" cy="4870979"/>
          </a:xfrm>
          <a:prstGeom prst="rect">
            <a:avLst/>
          </a:prstGeom>
          <a:noFill/>
          <a:ln>
            <a:noFill/>
          </a:ln>
        </p:spPr>
        <p:txBody>
          <a:bodyPr anchorCtr="0" anchor="t" bIns="45700" lIns="91425" spcFirstLastPara="1" rIns="91425" wrap="square" tIns="45700">
            <a:noAutofit/>
          </a:bodyPr>
          <a:lstStyle/>
          <a:p>
            <a:pPr indent="-203200" lvl="0" marL="228600" rtl="0" algn="l">
              <a:lnSpc>
                <a:spcPct val="100000"/>
              </a:lnSpc>
              <a:spcBef>
                <a:spcPts val="0"/>
              </a:spcBef>
              <a:spcAft>
                <a:spcPts val="0"/>
              </a:spcAft>
              <a:buSzPts val="2400"/>
              <a:buFont typeface="Calibri"/>
              <a:buChar char="•"/>
            </a:pPr>
            <a:r>
              <a:rPr lang="en-US" sz="2400"/>
              <a:t>Please feel free to eat, stretch, and move. </a:t>
            </a:r>
            <a:endParaRPr/>
          </a:p>
          <a:p>
            <a:pPr indent="-203200" lvl="0" marL="228600" rtl="0" algn="l">
              <a:lnSpc>
                <a:spcPct val="100000"/>
              </a:lnSpc>
              <a:spcBef>
                <a:spcPts val="0"/>
              </a:spcBef>
              <a:spcAft>
                <a:spcPts val="0"/>
              </a:spcAft>
              <a:buSzPts val="2400"/>
              <a:buFont typeface="Calibri"/>
              <a:buChar char="•"/>
            </a:pPr>
            <a:r>
              <a:rPr lang="en-US" sz="2400"/>
              <a:t>Your kids, creatures, and podmates </a:t>
            </a:r>
            <a:br>
              <a:rPr lang="en-US" sz="2400"/>
            </a:br>
            <a:r>
              <a:rPr lang="en-US" sz="2400"/>
              <a:t>are welcome!</a:t>
            </a:r>
            <a:endParaRPr/>
          </a:p>
          <a:p>
            <a:pPr indent="-203200" lvl="0" marL="228600" rtl="0" algn="l">
              <a:lnSpc>
                <a:spcPct val="100000"/>
              </a:lnSpc>
              <a:spcBef>
                <a:spcPts val="0"/>
              </a:spcBef>
              <a:spcAft>
                <a:spcPts val="0"/>
              </a:spcAft>
              <a:buSzPts val="2400"/>
              <a:buFont typeface="Calibri"/>
              <a:buChar char="•"/>
            </a:pPr>
            <a:r>
              <a:rPr lang="en-US" sz="2400"/>
              <a:t>We’d love to see you, but welcome you to turn off your camera if it is supportive for you.</a:t>
            </a:r>
            <a:endParaRPr/>
          </a:p>
          <a:p>
            <a:pPr indent="-203200" lvl="0" marL="228600" rtl="0" algn="l">
              <a:lnSpc>
                <a:spcPct val="100000"/>
              </a:lnSpc>
              <a:spcBef>
                <a:spcPts val="0"/>
              </a:spcBef>
              <a:spcAft>
                <a:spcPts val="0"/>
              </a:spcAft>
              <a:buSzPts val="2400"/>
              <a:buFont typeface="Calibri"/>
              <a:buChar char="•"/>
            </a:pPr>
            <a:r>
              <a:rPr lang="en-US" sz="2400"/>
              <a:t>Turn off your mic in the large group.</a:t>
            </a:r>
            <a:endParaRPr/>
          </a:p>
          <a:p>
            <a:pPr indent="-203200" lvl="0" marL="228600" rtl="0" algn="l">
              <a:lnSpc>
                <a:spcPct val="100000"/>
              </a:lnSpc>
              <a:spcBef>
                <a:spcPts val="0"/>
              </a:spcBef>
              <a:spcAft>
                <a:spcPts val="0"/>
              </a:spcAft>
              <a:buSzPts val="2400"/>
              <a:buFont typeface="Calibri"/>
              <a:buChar char="•"/>
            </a:pPr>
            <a:r>
              <a:rPr lang="en-US" sz="2400"/>
              <a:t>Please share your name when starting to speak so that everyone knows who is talking.</a:t>
            </a:r>
            <a:endParaRPr/>
          </a:p>
          <a:p>
            <a:pPr indent="0" lvl="0" marL="0" rtl="0" algn="l">
              <a:lnSpc>
                <a:spcPct val="100000"/>
              </a:lnSpc>
              <a:spcBef>
                <a:spcPts val="1000"/>
              </a:spcBef>
              <a:spcAft>
                <a:spcPts val="0"/>
              </a:spcAft>
              <a:buClr>
                <a:schemeClr val="dk1"/>
              </a:buClr>
              <a:buSzPts val="4000"/>
              <a:buNone/>
            </a:pPr>
            <a:r>
              <a:t/>
            </a:r>
            <a:endParaRPr sz="2400"/>
          </a:p>
        </p:txBody>
      </p:sp>
      <p:sp>
        <p:nvSpPr>
          <p:cNvPr id="534" name="Google Shape;534;p88"/>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535" name="Google Shape;535;p88"/>
          <p:cNvSpPr txBox="1"/>
          <p:nvPr>
            <p:ph type="title"/>
          </p:nvPr>
        </p:nvSpPr>
        <p:spPr>
          <a:xfrm>
            <a:off x="838201" y="365125"/>
            <a:ext cx="5040085"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3600"/>
              <a:buNone/>
            </a:pPr>
            <a:r>
              <a:rPr b="1" lang="en-US" u="sng"/>
              <a:t>Engagement Norms</a:t>
            </a:r>
            <a:br>
              <a:rPr b="1" lang="en-US" sz="4000"/>
            </a:br>
            <a:endParaRPr sz="4000"/>
          </a:p>
        </p:txBody>
      </p:sp>
      <p:sp>
        <p:nvSpPr>
          <p:cNvPr id="536" name="Google Shape;536;p88"/>
          <p:cNvSpPr txBox="1"/>
          <p:nvPr/>
        </p:nvSpPr>
        <p:spPr>
          <a:xfrm>
            <a:off x="6313714" y="1335524"/>
            <a:ext cx="5257800" cy="4870979"/>
          </a:xfrm>
          <a:prstGeom prst="rect">
            <a:avLst/>
          </a:prstGeom>
          <a:noFill/>
          <a:ln>
            <a:noFill/>
          </a:ln>
        </p:spPr>
        <p:txBody>
          <a:bodyPr anchorCtr="0" anchor="t" bIns="45700" lIns="91425" spcFirstLastPara="1" rIns="91425" wrap="square" tIns="45700">
            <a:noAutofit/>
          </a:bodyPr>
          <a:lstStyle/>
          <a:p>
            <a:pPr indent="0" lvl="0" marL="114300" marR="0" rtl="0" algn="l">
              <a:lnSpc>
                <a:spcPct val="90000"/>
              </a:lnSpc>
              <a:spcBef>
                <a:spcPts val="1000"/>
              </a:spcBef>
              <a:spcAft>
                <a:spcPts val="0"/>
              </a:spcAft>
              <a:buClr>
                <a:schemeClr val="dk1"/>
              </a:buClr>
              <a:buSzPts val="1800"/>
              <a:buFont typeface="Arial"/>
              <a:buNone/>
            </a:pPr>
            <a:r>
              <a:rPr b="0" i="0" lang="en-US" sz="2800" u="none" cap="none" strike="noStrike">
                <a:solidFill>
                  <a:schemeClr val="dk1"/>
                </a:solidFill>
                <a:latin typeface="Calibri"/>
                <a:ea typeface="Calibri"/>
                <a:cs typeface="Calibri"/>
                <a:sym typeface="Calibri"/>
              </a:rPr>
              <a:t>Here’s how we encourage you to use the chat:</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Respond to a prompt</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Type “stack” if you’d like to share something aloud or volunteer </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Share resources and tools</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Give each other affirmations ++</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Private chat </a:t>
            </a:r>
            <a:r>
              <a:rPr lang="en-US" sz="2400">
                <a:solidFill>
                  <a:schemeClr val="dk1"/>
                </a:solidFill>
                <a:latin typeface="Calibri"/>
                <a:ea typeface="Calibri"/>
                <a:cs typeface="Calibri"/>
                <a:sym typeface="Calibri"/>
              </a:rPr>
              <a:t>Nadia</a:t>
            </a:r>
            <a:r>
              <a:rPr b="0" i="0" lang="en-US" sz="2400" u="none" cap="none" strike="noStrike">
                <a:solidFill>
                  <a:schemeClr val="dk1"/>
                </a:solidFill>
                <a:latin typeface="Calibri"/>
                <a:ea typeface="Calibri"/>
                <a:cs typeface="Calibri"/>
                <a:sym typeface="Calibri"/>
              </a:rPr>
              <a:t> if you need tech support</a:t>
            </a:r>
            <a:endParaRPr b="0" i="0" sz="1400" u="none" cap="none" strike="noStrike">
              <a:solidFill>
                <a:srgbClr val="000000"/>
              </a:solidFill>
              <a:latin typeface="Arial"/>
              <a:ea typeface="Arial"/>
              <a:cs typeface="Arial"/>
              <a:sym typeface="Arial"/>
            </a:endParaRPr>
          </a:p>
          <a:p>
            <a:pPr indent="-342900" lvl="0" marL="457200" marR="0" rtl="0" algn="l">
              <a:lnSpc>
                <a:spcPct val="90000"/>
              </a:lnSpc>
              <a:spcBef>
                <a:spcPts val="1000"/>
              </a:spcBef>
              <a:spcAft>
                <a:spcPts val="0"/>
              </a:spcAft>
              <a:buClr>
                <a:schemeClr val="dk1"/>
              </a:buClr>
              <a:buSzPts val="1800"/>
              <a:buFont typeface="Arial"/>
              <a:buChar char="•"/>
            </a:pPr>
            <a:r>
              <a:rPr b="0" i="0" lang="en-US" sz="2800" u="none" cap="none" strike="noStrike">
                <a:solidFill>
                  <a:schemeClr val="dk1"/>
                </a:solidFill>
                <a:latin typeface="Calibri"/>
                <a:ea typeface="Calibri"/>
                <a:cs typeface="Calibri"/>
                <a:sym typeface="Calibri"/>
              </a:rPr>
              <a:t>We may summarize ideas we see in the group chat aloud.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chemeClr val="dk1"/>
              </a:buClr>
              <a:buSzPts val="4000"/>
              <a:buFont typeface="Arial"/>
              <a:buNone/>
            </a:pPr>
            <a:r>
              <a:t/>
            </a:r>
            <a:endParaRPr b="0" i="0" sz="2400" u="none" cap="none" strike="noStrike">
              <a:solidFill>
                <a:schemeClr val="dk1"/>
              </a:solidFill>
              <a:latin typeface="Calibri"/>
              <a:ea typeface="Calibri"/>
              <a:cs typeface="Calibri"/>
              <a:sym typeface="Calibri"/>
            </a:endParaRPr>
          </a:p>
        </p:txBody>
      </p:sp>
      <p:sp>
        <p:nvSpPr>
          <p:cNvPr id="537" name="Google Shape;537;p88"/>
          <p:cNvSpPr txBox="1"/>
          <p:nvPr/>
        </p:nvSpPr>
        <p:spPr>
          <a:xfrm>
            <a:off x="6313715" y="366137"/>
            <a:ext cx="52578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Calibri"/>
              <a:buNone/>
            </a:pPr>
            <a:r>
              <a:rPr b="1" i="0" lang="en-US" sz="4400" u="sng" cap="none" strike="noStrike">
                <a:solidFill>
                  <a:schemeClr val="dk1"/>
                </a:solidFill>
                <a:latin typeface="Calibri"/>
                <a:ea typeface="Calibri"/>
                <a:cs typeface="Calibri"/>
                <a:sym typeface="Calibri"/>
              </a:rPr>
              <a:t>Chat Norms</a:t>
            </a:r>
            <a:br>
              <a:rPr b="1" i="0" lang="en-US" sz="4000" u="none" cap="none" strike="noStrike">
                <a:solidFill>
                  <a:schemeClr val="dk1"/>
                </a:solidFill>
                <a:latin typeface="Calibri"/>
                <a:ea typeface="Calibri"/>
                <a:cs typeface="Calibri"/>
                <a:sym typeface="Calibri"/>
              </a:rPr>
            </a:br>
            <a:endParaRPr b="0" i="0" sz="4000" u="none" cap="none" strike="noStrike">
              <a:solidFill>
                <a:schemeClr val="dk1"/>
              </a:solidFill>
              <a:latin typeface="Calibri"/>
              <a:ea typeface="Calibri"/>
              <a:cs typeface="Calibri"/>
              <a:sym typeface="Calibri"/>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17" name="Shape 1417"/>
        <p:cNvGrpSpPr/>
        <p:nvPr/>
      </p:nvGrpSpPr>
      <p:grpSpPr>
        <a:xfrm>
          <a:off x="0" y="0"/>
          <a:ext cx="0" cy="0"/>
          <a:chOff x="0" y="0"/>
          <a:chExt cx="0" cy="0"/>
        </a:xfrm>
      </p:grpSpPr>
      <p:sp>
        <p:nvSpPr>
          <p:cNvPr id="1418" name="Google Shape;1418;p187"/>
          <p:cNvSpPr txBox="1"/>
          <p:nvPr>
            <p:ph type="title"/>
          </p:nvPr>
        </p:nvSpPr>
        <p:spPr>
          <a:xfrm>
            <a:off x="838200" y="1"/>
            <a:ext cx="10515600" cy="144992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3600"/>
              <a:t>Case Study: Bonfils-Stanton Foundation </a:t>
            </a:r>
            <a:br>
              <a:rPr b="1" lang="en-US" sz="4000"/>
            </a:br>
            <a:r>
              <a:rPr b="1" lang="en-US" sz="2500"/>
              <a:t>Strategies for Intervention: Secure Buy-in from Leadership</a:t>
            </a:r>
            <a:endParaRPr sz="2500"/>
          </a:p>
        </p:txBody>
      </p:sp>
      <p:sp>
        <p:nvSpPr>
          <p:cNvPr id="1419" name="Google Shape;1419;p187"/>
          <p:cNvSpPr txBox="1"/>
          <p:nvPr>
            <p:ph idx="1" type="body"/>
          </p:nvPr>
        </p:nvSpPr>
        <p:spPr>
          <a:xfrm>
            <a:off x="838200" y="1873405"/>
            <a:ext cx="10515600" cy="4508500"/>
          </a:xfrm>
          <a:prstGeom prst="rect">
            <a:avLst/>
          </a:prstGeom>
          <a:noFill/>
          <a:ln>
            <a:noFill/>
          </a:ln>
        </p:spPr>
        <p:txBody>
          <a:bodyPr anchorCtr="0" anchor="t" bIns="45700" lIns="91425" spcFirstLastPara="1" rIns="91425" wrap="square" tIns="45700">
            <a:noAutofit/>
          </a:bodyPr>
          <a:lstStyle/>
          <a:p>
            <a:pPr indent="-444500" lvl="0" marL="457200" rtl="0" algn="l">
              <a:lnSpc>
                <a:spcPct val="115000"/>
              </a:lnSpc>
              <a:spcBef>
                <a:spcPts val="1200"/>
              </a:spcBef>
              <a:spcAft>
                <a:spcPts val="0"/>
              </a:spcAft>
              <a:buSzPts val="3400"/>
              <a:buFont typeface="Calibri"/>
              <a:buChar char="•"/>
            </a:pPr>
            <a:r>
              <a:rPr lang="en-US" sz="3400"/>
              <a:t>How have you secured buy-in from leadership?</a:t>
            </a:r>
            <a:endParaRPr sz="3400"/>
          </a:p>
          <a:p>
            <a:pPr indent="0" lvl="0" marL="0" rtl="0" algn="l">
              <a:lnSpc>
                <a:spcPct val="115000"/>
              </a:lnSpc>
              <a:spcBef>
                <a:spcPts val="1200"/>
              </a:spcBef>
              <a:spcAft>
                <a:spcPts val="0"/>
              </a:spcAft>
              <a:buNone/>
            </a:pPr>
            <a:r>
              <a:t/>
            </a:r>
            <a:endParaRPr sz="3400"/>
          </a:p>
          <a:p>
            <a:pPr indent="-228600" lvl="0" marL="457200" rtl="0" algn="l">
              <a:lnSpc>
                <a:spcPct val="90000"/>
              </a:lnSpc>
              <a:spcBef>
                <a:spcPts val="1200"/>
              </a:spcBef>
              <a:spcAft>
                <a:spcPts val="0"/>
              </a:spcAft>
              <a:buClr>
                <a:schemeClr val="dk1"/>
              </a:buClr>
              <a:buSzPts val="1800"/>
              <a:buNone/>
            </a:pPr>
            <a:r>
              <a:t/>
            </a:r>
            <a:endParaRPr b="1" sz="3200"/>
          </a:p>
        </p:txBody>
      </p:sp>
      <p:sp>
        <p:nvSpPr>
          <p:cNvPr id="1420" name="Google Shape;1420;p187"/>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5" name="Shape 1425"/>
        <p:cNvGrpSpPr/>
        <p:nvPr/>
      </p:nvGrpSpPr>
      <p:grpSpPr>
        <a:xfrm>
          <a:off x="0" y="0"/>
          <a:ext cx="0" cy="0"/>
          <a:chOff x="0" y="0"/>
          <a:chExt cx="0" cy="0"/>
        </a:xfrm>
      </p:grpSpPr>
      <p:sp>
        <p:nvSpPr>
          <p:cNvPr id="1426" name="Google Shape;1426;p188"/>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1427" name="Google Shape;1427;p188"/>
          <p:cNvSpPr txBox="1"/>
          <p:nvPr/>
        </p:nvSpPr>
        <p:spPr>
          <a:xfrm>
            <a:off x="814388" y="136525"/>
            <a:ext cx="11377612" cy="1222375"/>
          </a:xfrm>
          <a:prstGeom prst="rect">
            <a:avLst/>
          </a:prstGeom>
          <a:noFill/>
          <a:ln>
            <a:noFill/>
          </a:ln>
        </p:spPr>
        <p:txBody>
          <a:bodyPr anchorCtr="0" anchor="ctr" bIns="45700" lIns="91425" spcFirstLastPara="1" rIns="91425" wrap="square" tIns="45700">
            <a:normAutofit fontScale="97500"/>
          </a:bodyPr>
          <a:lstStyle/>
          <a:p>
            <a:pPr indent="0" lvl="0" marL="0" marR="0" rtl="0" algn="l">
              <a:lnSpc>
                <a:spcPct val="100000"/>
              </a:lnSpc>
              <a:spcBef>
                <a:spcPts val="0"/>
              </a:spcBef>
              <a:spcAft>
                <a:spcPts val="1200"/>
              </a:spcAft>
              <a:buClr>
                <a:schemeClr val="dk1"/>
              </a:buClr>
              <a:buSzPct val="121967"/>
              <a:buFont typeface="Calibri"/>
              <a:buNone/>
            </a:pPr>
            <a:r>
              <a:rPr b="1" i="0" lang="en-US" sz="3700" u="none" cap="none" strike="noStrike">
                <a:solidFill>
                  <a:schemeClr val="dk1"/>
                </a:solidFill>
                <a:latin typeface="Calibri"/>
                <a:ea typeface="Calibri"/>
                <a:cs typeface="Calibri"/>
                <a:sym typeface="Calibri"/>
              </a:rPr>
              <a:t>Case Study: South Carolina Arts Commission</a:t>
            </a:r>
            <a:br>
              <a:rPr b="1" i="0" lang="en-US" sz="4400" u="none" cap="none" strike="noStrike">
                <a:solidFill>
                  <a:schemeClr val="dk1"/>
                </a:solidFill>
                <a:latin typeface="Calibri"/>
                <a:ea typeface="Calibri"/>
                <a:cs typeface="Calibri"/>
                <a:sym typeface="Calibri"/>
              </a:rPr>
            </a:br>
            <a:r>
              <a:rPr b="1" i="0" lang="en-US" sz="2600" u="none" cap="none" strike="noStrike">
                <a:solidFill>
                  <a:schemeClr val="dk1"/>
                </a:solidFill>
                <a:latin typeface="Calibri"/>
                <a:ea typeface="Calibri"/>
                <a:cs typeface="Calibri"/>
                <a:sym typeface="Calibri"/>
              </a:rPr>
              <a:t>Strategies for Intervention: </a:t>
            </a:r>
            <a:r>
              <a:rPr b="1" lang="en-US" sz="2500">
                <a:solidFill>
                  <a:schemeClr val="dk1"/>
                </a:solidFill>
                <a:latin typeface="Calibri"/>
                <a:ea typeface="Calibri"/>
                <a:cs typeface="Calibri"/>
                <a:sym typeface="Calibri"/>
              </a:rPr>
              <a:t>Change Your Processes for Those that Work Differently</a:t>
            </a:r>
            <a:endParaRPr b="0" i="0" sz="2600" u="none" cap="none" strike="noStrike">
              <a:solidFill>
                <a:schemeClr val="dk1"/>
              </a:solidFill>
              <a:latin typeface="Calibri"/>
              <a:ea typeface="Calibri"/>
              <a:cs typeface="Calibri"/>
              <a:sym typeface="Calibri"/>
            </a:endParaRPr>
          </a:p>
        </p:txBody>
      </p:sp>
      <p:pic>
        <p:nvPicPr>
          <p:cNvPr id="1428" name="Google Shape;1428;p188"/>
          <p:cNvPicPr preferRelativeResize="0"/>
          <p:nvPr/>
        </p:nvPicPr>
        <p:blipFill rotWithShape="1">
          <a:blip r:embed="rId3">
            <a:alphaModFix/>
          </a:blip>
          <a:srcRect b="0" l="0" r="0" t="0"/>
          <a:stretch/>
        </p:blipFill>
        <p:spPr>
          <a:xfrm>
            <a:off x="1311442" y="1360608"/>
            <a:ext cx="9569116" cy="476369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3" name="Shape 1433"/>
        <p:cNvGrpSpPr/>
        <p:nvPr/>
      </p:nvGrpSpPr>
      <p:grpSpPr>
        <a:xfrm>
          <a:off x="0" y="0"/>
          <a:ext cx="0" cy="0"/>
          <a:chOff x="0" y="0"/>
          <a:chExt cx="0" cy="0"/>
        </a:xfrm>
      </p:grpSpPr>
      <p:sp>
        <p:nvSpPr>
          <p:cNvPr id="1434" name="Google Shape;1434;p189"/>
          <p:cNvSpPr txBox="1"/>
          <p:nvPr>
            <p:ph type="title"/>
          </p:nvPr>
        </p:nvSpPr>
        <p:spPr>
          <a:xfrm>
            <a:off x="838199" y="267629"/>
            <a:ext cx="11004395" cy="117114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3600"/>
              <a:t>Case Study: South Carolina Arts Commission</a:t>
            </a:r>
            <a:br>
              <a:rPr b="1" lang="en-US" sz="4000"/>
            </a:br>
            <a:r>
              <a:rPr b="1" lang="en-US" sz="2500"/>
              <a:t>Strategies for Intervention: Change Your Processes for Those that Work Differently</a:t>
            </a:r>
            <a:br>
              <a:rPr b="1" lang="en-US"/>
            </a:br>
            <a:endParaRPr sz="3100"/>
          </a:p>
        </p:txBody>
      </p:sp>
      <p:sp>
        <p:nvSpPr>
          <p:cNvPr id="1435" name="Google Shape;1435;p189"/>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1436" name="Google Shape;1436;p189"/>
          <p:cNvSpPr txBox="1"/>
          <p:nvPr>
            <p:ph idx="1" type="body"/>
          </p:nvPr>
        </p:nvSpPr>
        <p:spPr>
          <a:xfrm>
            <a:off x="838200" y="1862518"/>
            <a:ext cx="10515600" cy="4508400"/>
          </a:xfrm>
          <a:prstGeom prst="rect">
            <a:avLst/>
          </a:prstGeom>
          <a:noFill/>
          <a:ln>
            <a:noFill/>
          </a:ln>
        </p:spPr>
        <p:txBody>
          <a:bodyPr anchorCtr="0" anchor="t" bIns="45700" lIns="91425" spcFirstLastPara="1" rIns="91425" wrap="square" tIns="45700">
            <a:noAutofit/>
          </a:bodyPr>
          <a:lstStyle/>
          <a:p>
            <a:pPr indent="-444500" lvl="1" marL="914400" rtl="0" algn="l">
              <a:lnSpc>
                <a:spcPct val="115000"/>
              </a:lnSpc>
              <a:spcBef>
                <a:spcPts val="1200"/>
              </a:spcBef>
              <a:spcAft>
                <a:spcPts val="0"/>
              </a:spcAft>
              <a:buSzPts val="3400"/>
              <a:buFont typeface="Calibri"/>
              <a:buChar char="•"/>
            </a:pPr>
            <a:r>
              <a:rPr lang="en-US" sz="3400"/>
              <a:t>In what ways have you changed your grantmaking practices to accommodate folks who work differently? </a:t>
            </a:r>
            <a:endParaRPr sz="3400"/>
          </a:p>
          <a:p>
            <a:pPr indent="-228600" lvl="0" marL="457200" rtl="0" algn="l">
              <a:lnSpc>
                <a:spcPct val="90000"/>
              </a:lnSpc>
              <a:spcBef>
                <a:spcPts val="1200"/>
              </a:spcBef>
              <a:spcAft>
                <a:spcPts val="0"/>
              </a:spcAft>
              <a:buClr>
                <a:schemeClr val="dk1"/>
              </a:buClr>
              <a:buSzPts val="1800"/>
              <a:buNone/>
            </a:pPr>
            <a:r>
              <a:t/>
            </a:r>
            <a:endParaRPr>
              <a:solidFill>
                <a:schemeClr val="dk1"/>
              </a:solidFil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1" name="Shape 1441"/>
        <p:cNvGrpSpPr/>
        <p:nvPr/>
      </p:nvGrpSpPr>
      <p:grpSpPr>
        <a:xfrm>
          <a:off x="0" y="0"/>
          <a:ext cx="0" cy="0"/>
          <a:chOff x="0" y="0"/>
          <a:chExt cx="0" cy="0"/>
        </a:xfrm>
      </p:grpSpPr>
      <p:pic>
        <p:nvPicPr>
          <p:cNvPr id="1442" name="Google Shape;1442;p190"/>
          <p:cNvPicPr preferRelativeResize="0"/>
          <p:nvPr/>
        </p:nvPicPr>
        <p:blipFill rotWithShape="1">
          <a:blip r:embed="rId3">
            <a:alphaModFix/>
          </a:blip>
          <a:srcRect b="0" l="0" r="0" t="0"/>
          <a:stretch/>
        </p:blipFill>
        <p:spPr>
          <a:xfrm>
            <a:off x="2345888" y="1227849"/>
            <a:ext cx="7500224" cy="4402301"/>
          </a:xfrm>
          <a:prstGeom prst="rect">
            <a:avLst/>
          </a:prstGeom>
          <a:noFill/>
          <a:ln>
            <a:noFill/>
          </a:ln>
        </p:spPr>
      </p:pic>
      <p:sp>
        <p:nvSpPr>
          <p:cNvPr id="1443" name="Google Shape;1443;p190"/>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1444" name="Google Shape;1444;p190"/>
          <p:cNvSpPr txBox="1"/>
          <p:nvPr/>
        </p:nvSpPr>
        <p:spPr>
          <a:xfrm>
            <a:off x="814388" y="136525"/>
            <a:ext cx="11377612" cy="1222375"/>
          </a:xfrm>
          <a:prstGeom prst="rect">
            <a:avLst/>
          </a:prstGeom>
          <a:noFill/>
          <a:ln>
            <a:noFill/>
          </a:ln>
        </p:spPr>
        <p:txBody>
          <a:bodyPr anchorCtr="0" anchor="ctr" bIns="45700" lIns="91425" spcFirstLastPara="1" rIns="91425" wrap="square" tIns="45700">
            <a:normAutofit fontScale="92500"/>
          </a:bodyPr>
          <a:lstStyle/>
          <a:p>
            <a:pPr indent="0" lvl="0" marL="0" marR="0" rtl="0" algn="l">
              <a:lnSpc>
                <a:spcPct val="100000"/>
              </a:lnSpc>
              <a:spcBef>
                <a:spcPts val="0"/>
              </a:spcBef>
              <a:spcAft>
                <a:spcPts val="1200"/>
              </a:spcAft>
              <a:buClr>
                <a:schemeClr val="dk1"/>
              </a:buClr>
              <a:buSzPct val="122222"/>
              <a:buFont typeface="Calibri"/>
              <a:buNone/>
            </a:pPr>
            <a:r>
              <a:rPr b="1" i="0" lang="en-US" sz="4000" u="none" cap="none" strike="noStrike">
                <a:solidFill>
                  <a:schemeClr val="dk1"/>
                </a:solidFill>
                <a:latin typeface="Calibri"/>
                <a:ea typeface="Calibri"/>
                <a:cs typeface="Calibri"/>
                <a:sym typeface="Calibri"/>
              </a:rPr>
              <a:t>Case Study: NPN Leveraging a Network for Equity (LANE)</a:t>
            </a:r>
            <a:br>
              <a:rPr b="1" i="0" lang="en-US" sz="4400" u="none" cap="none" strike="noStrike">
                <a:solidFill>
                  <a:schemeClr val="dk1"/>
                </a:solidFill>
                <a:latin typeface="Calibri"/>
                <a:ea typeface="Calibri"/>
                <a:cs typeface="Calibri"/>
                <a:sym typeface="Calibri"/>
              </a:rPr>
            </a:br>
            <a:r>
              <a:rPr b="1" i="0" lang="en-US" sz="2800" u="none" cap="none" strike="noStrike">
                <a:solidFill>
                  <a:schemeClr val="dk1"/>
                </a:solidFill>
                <a:latin typeface="Calibri"/>
                <a:ea typeface="Calibri"/>
                <a:cs typeface="Calibri"/>
                <a:sym typeface="Calibri"/>
              </a:rPr>
              <a:t>Strategies for Intervention: Address Historic Di</a:t>
            </a:r>
            <a:r>
              <a:rPr b="1" lang="en-US" sz="2800">
                <a:solidFill>
                  <a:schemeClr val="dk1"/>
                </a:solidFill>
                <a:latin typeface="Calibri"/>
                <a:ea typeface="Calibri"/>
                <a:cs typeface="Calibri"/>
                <a:sym typeface="Calibri"/>
              </a:rPr>
              <a:t>sinvestment Over the Long Term</a:t>
            </a:r>
            <a:endParaRPr b="0" i="0" sz="3100" u="none" cap="none" strike="noStrike">
              <a:solidFill>
                <a:schemeClr val="dk1"/>
              </a:solidFill>
              <a:latin typeface="Calibri"/>
              <a:ea typeface="Calibri"/>
              <a:cs typeface="Calibri"/>
              <a:sym typeface="Calibri"/>
            </a:endParaRPr>
          </a:p>
        </p:txBody>
      </p:sp>
      <p:sp>
        <p:nvSpPr>
          <p:cNvPr id="1445" name="Google Shape;1445;p190"/>
          <p:cNvSpPr/>
          <p:nvPr/>
        </p:nvSpPr>
        <p:spPr>
          <a:xfrm>
            <a:off x="2345888" y="5700016"/>
            <a:ext cx="7464248" cy="58477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rgbClr val="5B9BD5"/>
                </a:solidFill>
                <a:latin typeface="Calibri"/>
                <a:ea typeface="Calibri"/>
                <a:cs typeface="Calibri"/>
                <a:sym typeface="Calibri"/>
              </a:rPr>
              <a:t>Supported by Andrew W. Mellon Foundation, as part of Comprehensive Organizational Health Initiative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0" name="Shape 1450"/>
        <p:cNvGrpSpPr/>
        <p:nvPr/>
      </p:nvGrpSpPr>
      <p:grpSpPr>
        <a:xfrm>
          <a:off x="0" y="0"/>
          <a:ext cx="0" cy="0"/>
          <a:chOff x="0" y="0"/>
          <a:chExt cx="0" cy="0"/>
        </a:xfrm>
      </p:grpSpPr>
      <p:sp>
        <p:nvSpPr>
          <p:cNvPr id="1451" name="Google Shape;1451;p191"/>
          <p:cNvSpPr txBox="1"/>
          <p:nvPr>
            <p:ph type="title"/>
          </p:nvPr>
        </p:nvSpPr>
        <p:spPr>
          <a:xfrm>
            <a:off x="838199" y="267629"/>
            <a:ext cx="11004395" cy="117114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3600"/>
              <a:t>Case Study: NPN Leveraging a Network for Equity (LANE)</a:t>
            </a:r>
            <a:br>
              <a:rPr b="1" lang="en-US" sz="4000"/>
            </a:br>
            <a:r>
              <a:rPr b="1" lang="en-US" sz="2500"/>
              <a:t>Strategies for Intervention: Address Historic Disinvestment over the Long Term</a:t>
            </a:r>
            <a:br>
              <a:rPr lang="en-US" sz="3100"/>
            </a:br>
            <a:br>
              <a:rPr b="1" lang="en-US"/>
            </a:br>
            <a:endParaRPr sz="3100"/>
          </a:p>
        </p:txBody>
      </p:sp>
      <p:sp>
        <p:nvSpPr>
          <p:cNvPr id="1452" name="Google Shape;1452;p191"/>
          <p:cNvSpPr txBox="1"/>
          <p:nvPr>
            <p:ph idx="1" type="body"/>
          </p:nvPr>
        </p:nvSpPr>
        <p:spPr>
          <a:xfrm>
            <a:off x="838199" y="1677773"/>
            <a:ext cx="10515600" cy="4508400"/>
          </a:xfrm>
          <a:prstGeom prst="rect">
            <a:avLst/>
          </a:prstGeom>
          <a:noFill/>
          <a:ln>
            <a:noFill/>
          </a:ln>
        </p:spPr>
        <p:txBody>
          <a:bodyPr anchorCtr="0" anchor="t" bIns="45700" lIns="91425" spcFirstLastPara="1" rIns="91425" wrap="square" tIns="45700">
            <a:noAutofit/>
          </a:bodyPr>
          <a:lstStyle/>
          <a:p>
            <a:pPr indent="-419100" lvl="0" marL="457200" rtl="0" algn="l">
              <a:lnSpc>
                <a:spcPct val="115000"/>
              </a:lnSpc>
              <a:spcBef>
                <a:spcPts val="1200"/>
              </a:spcBef>
              <a:spcAft>
                <a:spcPts val="0"/>
              </a:spcAft>
              <a:buSzPts val="3000"/>
              <a:buFont typeface="Calibri"/>
              <a:buChar char="•"/>
            </a:pPr>
            <a:r>
              <a:rPr lang="en-US" sz="3000"/>
              <a:t>How have you built or participated in efforts to address historic disinvestment?</a:t>
            </a:r>
            <a:endParaRPr sz="3000"/>
          </a:p>
          <a:p>
            <a:pPr indent="0" lvl="0" marL="457200" rtl="0" algn="l">
              <a:lnSpc>
                <a:spcPct val="90000"/>
              </a:lnSpc>
              <a:spcBef>
                <a:spcPts val="1000"/>
              </a:spcBef>
              <a:spcAft>
                <a:spcPts val="0"/>
              </a:spcAft>
              <a:buSzPts val="1800"/>
              <a:buNone/>
            </a:pPr>
            <a:r>
              <a:t/>
            </a:r>
            <a:endParaRPr sz="2400"/>
          </a:p>
          <a:p>
            <a:pPr indent="-228600" lvl="0" marL="457200" rtl="0" algn="l">
              <a:lnSpc>
                <a:spcPct val="90000"/>
              </a:lnSpc>
              <a:spcBef>
                <a:spcPts val="1000"/>
              </a:spcBef>
              <a:spcAft>
                <a:spcPts val="0"/>
              </a:spcAft>
              <a:buClr>
                <a:schemeClr val="dk1"/>
              </a:buClr>
              <a:buSzPts val="1800"/>
              <a:buNone/>
            </a:pPr>
            <a:r>
              <a:t/>
            </a:r>
            <a:endParaRPr sz="3000"/>
          </a:p>
          <a:p>
            <a:pPr indent="0" lvl="0" marL="0" rtl="0" algn="l">
              <a:lnSpc>
                <a:spcPct val="90000"/>
              </a:lnSpc>
              <a:spcBef>
                <a:spcPts val="1000"/>
              </a:spcBef>
              <a:spcAft>
                <a:spcPts val="0"/>
              </a:spcAft>
              <a:buSzPts val="1800"/>
              <a:buNone/>
            </a:pPr>
            <a:r>
              <a:t/>
            </a:r>
            <a:endParaRPr/>
          </a:p>
          <a:p>
            <a:pPr indent="-228600" lvl="0" marL="457200" rtl="0" algn="l">
              <a:lnSpc>
                <a:spcPct val="90000"/>
              </a:lnSpc>
              <a:spcBef>
                <a:spcPts val="1000"/>
              </a:spcBef>
              <a:spcAft>
                <a:spcPts val="0"/>
              </a:spcAft>
              <a:buClr>
                <a:schemeClr val="dk1"/>
              </a:buClr>
              <a:buSzPts val="1800"/>
              <a:buNone/>
            </a:pPr>
            <a:r>
              <a:t/>
            </a:r>
            <a:endParaRPr>
              <a:solidFill>
                <a:schemeClr val="dk1"/>
              </a:solidFill>
            </a:endParaRPr>
          </a:p>
        </p:txBody>
      </p:sp>
      <p:sp>
        <p:nvSpPr>
          <p:cNvPr id="1453" name="Google Shape;1453;p191"/>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8" name="Shape 1458"/>
        <p:cNvGrpSpPr/>
        <p:nvPr/>
      </p:nvGrpSpPr>
      <p:grpSpPr>
        <a:xfrm>
          <a:off x="0" y="0"/>
          <a:ext cx="0" cy="0"/>
          <a:chOff x="0" y="0"/>
          <a:chExt cx="0" cy="0"/>
        </a:xfrm>
      </p:grpSpPr>
      <p:sp>
        <p:nvSpPr>
          <p:cNvPr id="1459" name="Google Shape;1459;p192"/>
          <p:cNvSpPr txBox="1"/>
          <p:nvPr>
            <p:ph type="title"/>
          </p:nvPr>
        </p:nvSpPr>
        <p:spPr>
          <a:xfrm>
            <a:off x="838199" y="267629"/>
            <a:ext cx="11004300" cy="117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3600"/>
              <a:t>Case Study: Leeway Foundation</a:t>
            </a:r>
            <a:br>
              <a:rPr b="1" lang="en-US" sz="4000"/>
            </a:br>
            <a:br>
              <a:rPr lang="en-US" sz="3100"/>
            </a:br>
            <a:br>
              <a:rPr b="1" lang="en-US"/>
            </a:br>
            <a:endParaRPr sz="3100"/>
          </a:p>
        </p:txBody>
      </p:sp>
      <p:sp>
        <p:nvSpPr>
          <p:cNvPr id="1460" name="Google Shape;1460;p192"/>
          <p:cNvSpPr txBox="1"/>
          <p:nvPr>
            <p:ph idx="1" type="body"/>
          </p:nvPr>
        </p:nvSpPr>
        <p:spPr>
          <a:xfrm>
            <a:off x="838200" y="1677768"/>
            <a:ext cx="10515600" cy="4508400"/>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0"/>
              </a:spcBef>
              <a:spcAft>
                <a:spcPts val="0"/>
              </a:spcAft>
              <a:buNone/>
            </a:pPr>
            <a:r>
              <a:t/>
            </a:r>
            <a:endParaRPr/>
          </a:p>
          <a:p>
            <a:pPr indent="0" lvl="0" marL="457200" rtl="0" algn="l">
              <a:lnSpc>
                <a:spcPct val="90000"/>
              </a:lnSpc>
              <a:spcBef>
                <a:spcPts val="1000"/>
              </a:spcBef>
              <a:spcAft>
                <a:spcPts val="0"/>
              </a:spcAft>
              <a:buSzPts val="1800"/>
              <a:buNone/>
            </a:pPr>
            <a:r>
              <a:t/>
            </a:r>
            <a:endParaRPr sz="2400"/>
          </a:p>
          <a:p>
            <a:pPr indent="-228600" lvl="0" marL="457200" rtl="0" algn="l">
              <a:lnSpc>
                <a:spcPct val="90000"/>
              </a:lnSpc>
              <a:spcBef>
                <a:spcPts val="1000"/>
              </a:spcBef>
              <a:spcAft>
                <a:spcPts val="0"/>
              </a:spcAft>
              <a:buClr>
                <a:schemeClr val="dk1"/>
              </a:buClr>
              <a:buSzPts val="1800"/>
              <a:buNone/>
            </a:pPr>
            <a:r>
              <a:t/>
            </a:r>
            <a:endParaRPr sz="3000"/>
          </a:p>
          <a:p>
            <a:pPr indent="0" lvl="0" marL="0" rtl="0" algn="l">
              <a:lnSpc>
                <a:spcPct val="90000"/>
              </a:lnSpc>
              <a:spcBef>
                <a:spcPts val="1000"/>
              </a:spcBef>
              <a:spcAft>
                <a:spcPts val="0"/>
              </a:spcAft>
              <a:buSzPts val="1800"/>
              <a:buNone/>
            </a:pPr>
            <a:r>
              <a:t/>
            </a:r>
            <a:endParaRPr/>
          </a:p>
          <a:p>
            <a:pPr indent="-228600" lvl="0" marL="457200" rtl="0" algn="l">
              <a:lnSpc>
                <a:spcPct val="90000"/>
              </a:lnSpc>
              <a:spcBef>
                <a:spcPts val="1000"/>
              </a:spcBef>
              <a:spcAft>
                <a:spcPts val="0"/>
              </a:spcAft>
              <a:buClr>
                <a:schemeClr val="dk1"/>
              </a:buClr>
              <a:buSzPts val="1800"/>
              <a:buNone/>
            </a:pPr>
            <a:r>
              <a:t/>
            </a:r>
            <a:endParaRPr>
              <a:solidFill>
                <a:schemeClr val="dk1"/>
              </a:solidFill>
            </a:endParaRPr>
          </a:p>
        </p:txBody>
      </p:sp>
      <p:sp>
        <p:nvSpPr>
          <p:cNvPr id="1461" name="Google Shape;1461;p192"/>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pic>
        <p:nvPicPr>
          <p:cNvPr id="1462" name="Google Shape;1462;p192"/>
          <p:cNvPicPr preferRelativeResize="0"/>
          <p:nvPr/>
        </p:nvPicPr>
        <p:blipFill>
          <a:blip r:embed="rId3">
            <a:alphaModFix/>
          </a:blip>
          <a:stretch>
            <a:fillRect/>
          </a:stretch>
        </p:blipFill>
        <p:spPr>
          <a:xfrm>
            <a:off x="1352950" y="1326675"/>
            <a:ext cx="9486108" cy="4986351"/>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7" name="Shape 1467"/>
        <p:cNvGrpSpPr/>
        <p:nvPr/>
      </p:nvGrpSpPr>
      <p:grpSpPr>
        <a:xfrm>
          <a:off x="0" y="0"/>
          <a:ext cx="0" cy="0"/>
          <a:chOff x="0" y="0"/>
          <a:chExt cx="0" cy="0"/>
        </a:xfrm>
      </p:grpSpPr>
      <p:sp>
        <p:nvSpPr>
          <p:cNvPr id="1468" name="Google Shape;1468;p193"/>
          <p:cNvSpPr txBox="1"/>
          <p:nvPr>
            <p:ph type="title"/>
          </p:nvPr>
        </p:nvSpPr>
        <p:spPr>
          <a:xfrm>
            <a:off x="838199" y="267629"/>
            <a:ext cx="11004300" cy="117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3600"/>
              <a:t>Case Study: Leeway Foundation</a:t>
            </a:r>
            <a:br>
              <a:rPr b="1" lang="en-US" sz="4000"/>
            </a:br>
            <a:br>
              <a:rPr lang="en-US" sz="3100"/>
            </a:br>
            <a:br>
              <a:rPr b="1" lang="en-US"/>
            </a:br>
            <a:endParaRPr sz="3100"/>
          </a:p>
        </p:txBody>
      </p:sp>
      <p:sp>
        <p:nvSpPr>
          <p:cNvPr id="1469" name="Google Shape;1469;p193"/>
          <p:cNvSpPr txBox="1"/>
          <p:nvPr>
            <p:ph idx="1" type="body"/>
          </p:nvPr>
        </p:nvSpPr>
        <p:spPr>
          <a:xfrm>
            <a:off x="838200" y="1677768"/>
            <a:ext cx="10515600" cy="4508400"/>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0"/>
              </a:spcBef>
              <a:spcAft>
                <a:spcPts val="0"/>
              </a:spcAft>
              <a:buNone/>
            </a:pPr>
            <a:r>
              <a:t/>
            </a:r>
            <a:endParaRPr/>
          </a:p>
          <a:p>
            <a:pPr indent="0" lvl="0" marL="457200" rtl="0" algn="l">
              <a:lnSpc>
                <a:spcPct val="90000"/>
              </a:lnSpc>
              <a:spcBef>
                <a:spcPts val="1000"/>
              </a:spcBef>
              <a:spcAft>
                <a:spcPts val="0"/>
              </a:spcAft>
              <a:buSzPts val="1800"/>
              <a:buNone/>
            </a:pPr>
            <a:r>
              <a:t/>
            </a:r>
            <a:endParaRPr sz="2400"/>
          </a:p>
          <a:p>
            <a:pPr indent="-228600" lvl="0" marL="457200" rtl="0" algn="l">
              <a:lnSpc>
                <a:spcPct val="90000"/>
              </a:lnSpc>
              <a:spcBef>
                <a:spcPts val="1000"/>
              </a:spcBef>
              <a:spcAft>
                <a:spcPts val="0"/>
              </a:spcAft>
              <a:buClr>
                <a:schemeClr val="dk1"/>
              </a:buClr>
              <a:buSzPts val="1800"/>
              <a:buNone/>
            </a:pPr>
            <a:r>
              <a:t/>
            </a:r>
            <a:endParaRPr sz="3000"/>
          </a:p>
          <a:p>
            <a:pPr indent="0" lvl="0" marL="0" rtl="0" algn="l">
              <a:lnSpc>
                <a:spcPct val="90000"/>
              </a:lnSpc>
              <a:spcBef>
                <a:spcPts val="1000"/>
              </a:spcBef>
              <a:spcAft>
                <a:spcPts val="0"/>
              </a:spcAft>
              <a:buSzPts val="1800"/>
              <a:buNone/>
            </a:pPr>
            <a:r>
              <a:t/>
            </a:r>
            <a:endParaRPr/>
          </a:p>
          <a:p>
            <a:pPr indent="-228600" lvl="0" marL="457200" rtl="0" algn="l">
              <a:lnSpc>
                <a:spcPct val="90000"/>
              </a:lnSpc>
              <a:spcBef>
                <a:spcPts val="1000"/>
              </a:spcBef>
              <a:spcAft>
                <a:spcPts val="0"/>
              </a:spcAft>
              <a:buClr>
                <a:schemeClr val="dk1"/>
              </a:buClr>
              <a:buSzPts val="1800"/>
              <a:buNone/>
            </a:pPr>
            <a:r>
              <a:t/>
            </a:r>
            <a:endParaRPr>
              <a:solidFill>
                <a:schemeClr val="dk1"/>
              </a:solidFill>
            </a:endParaRPr>
          </a:p>
        </p:txBody>
      </p:sp>
      <p:sp>
        <p:nvSpPr>
          <p:cNvPr id="1470" name="Google Shape;1470;p193"/>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pic>
        <p:nvPicPr>
          <p:cNvPr id="1471" name="Google Shape;1471;p193" title="Leeway_Video.mp4">
            <a:hlinkClick r:id="rId3"/>
          </p:cNvPr>
          <p:cNvPicPr preferRelativeResize="0"/>
          <p:nvPr/>
        </p:nvPicPr>
        <p:blipFill>
          <a:blip r:embed="rId4">
            <a:alphaModFix/>
          </a:blip>
          <a:stretch>
            <a:fillRect/>
          </a:stretch>
        </p:blipFill>
        <p:spPr>
          <a:xfrm>
            <a:off x="1754367" y="1489800"/>
            <a:ext cx="8683272" cy="488435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71"/>
                                        </p:tgtEl>
                                        <p:attrNameLst>
                                          <p:attrName>style.visibility</p:attrName>
                                        </p:attrNameLst>
                                      </p:cBhvr>
                                      <p:to>
                                        <p:strVal val="visible"/>
                                      </p:to>
                                    </p:set>
                                    <p:animEffect filter="fade" transition="in">
                                      <p:cBhvr>
                                        <p:cTn dur="1000"/>
                                        <p:tgtEl>
                                          <p:spTgt spid="14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6" name="Shape 1476"/>
        <p:cNvGrpSpPr/>
        <p:nvPr/>
      </p:nvGrpSpPr>
      <p:grpSpPr>
        <a:xfrm>
          <a:off x="0" y="0"/>
          <a:ext cx="0" cy="0"/>
          <a:chOff x="0" y="0"/>
          <a:chExt cx="0" cy="0"/>
        </a:xfrm>
      </p:grpSpPr>
      <p:sp>
        <p:nvSpPr>
          <p:cNvPr id="1477" name="Google Shape;1477;p194"/>
          <p:cNvSpPr txBox="1"/>
          <p:nvPr>
            <p:ph type="title"/>
          </p:nvPr>
        </p:nvSpPr>
        <p:spPr>
          <a:xfrm>
            <a:off x="838199" y="267629"/>
            <a:ext cx="11004300" cy="117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1800"/>
              <a:buNone/>
            </a:pPr>
            <a:r>
              <a:rPr b="1" lang="en-US" sz="3600"/>
              <a:t>Case Study: Denver Arts &amp; Venues</a:t>
            </a:r>
            <a:br>
              <a:rPr b="1" lang="en-US" sz="4000"/>
            </a:br>
            <a:br>
              <a:rPr lang="en-US" sz="3100"/>
            </a:br>
            <a:br>
              <a:rPr b="1" lang="en-US"/>
            </a:br>
            <a:endParaRPr sz="3100"/>
          </a:p>
        </p:txBody>
      </p:sp>
      <p:sp>
        <p:nvSpPr>
          <p:cNvPr id="1478" name="Google Shape;1478;p194"/>
          <p:cNvSpPr txBox="1"/>
          <p:nvPr>
            <p:ph idx="1" type="body"/>
          </p:nvPr>
        </p:nvSpPr>
        <p:spPr>
          <a:xfrm>
            <a:off x="838200" y="1677768"/>
            <a:ext cx="10515600" cy="4508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None/>
            </a:pPr>
            <a:r>
              <a:t/>
            </a:r>
            <a:endParaRPr/>
          </a:p>
          <a:p>
            <a:pPr indent="0" lvl="0" marL="0" rtl="0" algn="ctr">
              <a:spcBef>
                <a:spcPts val="0"/>
              </a:spcBef>
              <a:spcAft>
                <a:spcPts val="0"/>
              </a:spcAft>
              <a:buClr>
                <a:schemeClr val="dk1"/>
              </a:buClr>
              <a:buSzPts val="1100"/>
              <a:buNone/>
            </a:pPr>
            <a:r>
              <a:rPr b="1" lang="en-US" sz="3200"/>
              <a:t>Tariana Navas-Nieves, Deputy Director</a:t>
            </a:r>
            <a:endParaRPr b="1" sz="3200"/>
          </a:p>
          <a:p>
            <a:pPr indent="0" lvl="0" marL="0" rtl="0" algn="l">
              <a:spcBef>
                <a:spcPts val="0"/>
              </a:spcBef>
              <a:spcAft>
                <a:spcPts val="0"/>
              </a:spcAft>
              <a:buClr>
                <a:schemeClr val="dk1"/>
              </a:buClr>
              <a:buSzPts val="1100"/>
              <a:buNone/>
            </a:pPr>
            <a:r>
              <a:t/>
            </a:r>
            <a:endParaRPr/>
          </a:p>
          <a:p>
            <a:pPr indent="0" lvl="0" marL="0" rtl="0" algn="l">
              <a:spcBef>
                <a:spcPts val="0"/>
              </a:spcBef>
              <a:spcAft>
                <a:spcPts val="0"/>
              </a:spcAft>
              <a:buClr>
                <a:schemeClr val="dk1"/>
              </a:buClr>
              <a:buSzPts val="1100"/>
              <a:buNone/>
            </a:pPr>
            <a:r>
              <a:t/>
            </a:r>
            <a:endParaRPr/>
          </a:p>
        </p:txBody>
      </p:sp>
      <p:sp>
        <p:nvSpPr>
          <p:cNvPr id="1479" name="Google Shape;1479;p194"/>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1480" name="Google Shape;1480;p194"/>
          <p:cNvSpPr txBox="1"/>
          <p:nvPr/>
        </p:nvSpPr>
        <p:spPr>
          <a:xfrm>
            <a:off x="838200" y="4064350"/>
            <a:ext cx="9777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latin typeface="Calibri"/>
              <a:ea typeface="Calibri"/>
              <a:cs typeface="Calibri"/>
              <a:sym typeface="Calibri"/>
            </a:endParaRPr>
          </a:p>
        </p:txBody>
      </p:sp>
      <p:sp>
        <p:nvSpPr>
          <p:cNvPr id="1481" name="Google Shape;1481;p194"/>
          <p:cNvSpPr txBox="1"/>
          <p:nvPr/>
        </p:nvSpPr>
        <p:spPr>
          <a:xfrm>
            <a:off x="1326750" y="5120150"/>
            <a:ext cx="977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1482" name="Google Shape;1482;p194"/>
          <p:cNvPicPr preferRelativeResize="0"/>
          <p:nvPr/>
        </p:nvPicPr>
        <p:blipFill>
          <a:blip r:embed="rId3">
            <a:alphaModFix/>
          </a:blip>
          <a:stretch>
            <a:fillRect/>
          </a:stretch>
        </p:blipFill>
        <p:spPr>
          <a:xfrm>
            <a:off x="4419600" y="2842888"/>
            <a:ext cx="3352800" cy="3343275"/>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487" name="Shape 1487"/>
        <p:cNvGrpSpPr/>
        <p:nvPr/>
      </p:nvGrpSpPr>
      <p:grpSpPr>
        <a:xfrm>
          <a:off x="0" y="0"/>
          <a:ext cx="0" cy="0"/>
          <a:chOff x="0" y="0"/>
          <a:chExt cx="0" cy="0"/>
        </a:xfrm>
      </p:grpSpPr>
      <p:sp>
        <p:nvSpPr>
          <p:cNvPr id="1488" name="Google Shape;1488;p195"/>
          <p:cNvSpPr txBox="1"/>
          <p:nvPr>
            <p:ph type="title"/>
          </p:nvPr>
        </p:nvSpPr>
        <p:spPr>
          <a:xfrm>
            <a:off x="616236" y="290944"/>
            <a:ext cx="10960224" cy="7655627"/>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85000"/>
              </a:lnSpc>
              <a:spcBef>
                <a:spcPts val="0"/>
              </a:spcBef>
              <a:spcAft>
                <a:spcPts val="0"/>
              </a:spcAft>
              <a:buClr>
                <a:srgbClr val="FEFEFE"/>
              </a:buClr>
              <a:buSzPct val="100000"/>
              <a:buFont typeface="Calibri"/>
              <a:buNone/>
            </a:pPr>
            <a:r>
              <a:rPr b="1" lang="en-US" sz="6000">
                <a:latin typeface="Calibri"/>
                <a:ea typeface="Calibri"/>
                <a:cs typeface="Calibri"/>
                <a:sym typeface="Calibri"/>
              </a:rPr>
              <a:t>GIA Racial Equity in Arts Funding</a:t>
            </a:r>
            <a:br>
              <a:rPr b="1" lang="en-US" sz="6000">
                <a:latin typeface="Calibri"/>
                <a:ea typeface="Calibri"/>
                <a:cs typeface="Calibri"/>
                <a:sym typeface="Calibri"/>
              </a:rPr>
            </a:br>
            <a:br>
              <a:rPr b="1" lang="en-US" sz="6000">
                <a:latin typeface="Calibri"/>
                <a:ea typeface="Calibri"/>
                <a:cs typeface="Calibri"/>
                <a:sym typeface="Calibri"/>
              </a:rPr>
            </a:br>
            <a:r>
              <a:rPr b="1" lang="en-US" sz="4400">
                <a:latin typeface="Calibri"/>
                <a:ea typeface="Calibri"/>
                <a:cs typeface="Calibri"/>
                <a:sym typeface="Calibri"/>
              </a:rPr>
              <a:t>A Public Funder’s Perspective</a:t>
            </a:r>
            <a:br>
              <a:rPr b="1" lang="en-US" sz="6000">
                <a:latin typeface="Calibri"/>
                <a:ea typeface="Calibri"/>
                <a:cs typeface="Calibri"/>
                <a:sym typeface="Calibri"/>
              </a:rPr>
            </a:br>
            <a:br>
              <a:rPr b="1" lang="en-US" sz="6000">
                <a:latin typeface="Calibri"/>
                <a:ea typeface="Calibri"/>
                <a:cs typeface="Calibri"/>
                <a:sym typeface="Calibri"/>
              </a:rPr>
            </a:br>
            <a:br>
              <a:rPr b="1" lang="en-US" sz="6000">
                <a:latin typeface="Calibri"/>
                <a:ea typeface="Calibri"/>
                <a:cs typeface="Calibri"/>
                <a:sym typeface="Calibri"/>
              </a:rPr>
            </a:br>
            <a:r>
              <a:rPr b="1" lang="en-US" sz="6000">
                <a:latin typeface="Calibri"/>
                <a:ea typeface="Calibri"/>
                <a:cs typeface="Calibri"/>
                <a:sym typeface="Calibri"/>
              </a:rPr>
              <a:t>                                                                                </a:t>
            </a:r>
            <a:r>
              <a:rPr b="1" lang="en-US" sz="3600">
                <a:latin typeface="Calibri"/>
                <a:ea typeface="Calibri"/>
                <a:cs typeface="Calibri"/>
                <a:sym typeface="Calibri"/>
              </a:rPr>
              <a:t>Tariana Navas-Nieves</a:t>
            </a:r>
            <a:br>
              <a:rPr b="1" lang="en-US" sz="3600">
                <a:latin typeface="Calibri"/>
                <a:ea typeface="Calibri"/>
                <a:cs typeface="Calibri"/>
                <a:sym typeface="Calibri"/>
              </a:rPr>
            </a:br>
            <a:br>
              <a:rPr b="1" lang="en-US" sz="6000">
                <a:latin typeface="Calibri"/>
                <a:ea typeface="Calibri"/>
                <a:cs typeface="Calibri"/>
                <a:sym typeface="Calibri"/>
              </a:rPr>
            </a:br>
            <a:br>
              <a:rPr b="1" lang="en-US" sz="6000">
                <a:latin typeface="Calibri"/>
                <a:ea typeface="Calibri"/>
                <a:cs typeface="Calibri"/>
                <a:sym typeface="Calibri"/>
              </a:rPr>
            </a:br>
            <a:br>
              <a:rPr b="1" lang="en-US" sz="6000">
                <a:latin typeface="Calibri"/>
                <a:ea typeface="Calibri"/>
                <a:cs typeface="Calibri"/>
                <a:sym typeface="Calibri"/>
              </a:rPr>
            </a:br>
            <a:endParaRPr b="1" sz="4000">
              <a:latin typeface="Calibri"/>
              <a:ea typeface="Calibri"/>
              <a:cs typeface="Calibri"/>
              <a:sym typeface="Calibri"/>
            </a:endParaRPr>
          </a:p>
        </p:txBody>
      </p:sp>
      <p:pic>
        <p:nvPicPr>
          <p:cNvPr descr="A picture containing text, clipart, vector graphics&#10;&#10;Description automatically generated" id="1489" name="Google Shape;1489;p195"/>
          <p:cNvPicPr preferRelativeResize="0"/>
          <p:nvPr/>
        </p:nvPicPr>
        <p:blipFill rotWithShape="1">
          <a:blip r:embed="rId3">
            <a:alphaModFix/>
          </a:blip>
          <a:srcRect b="0" l="0" r="0" t="0"/>
          <a:stretch/>
        </p:blipFill>
        <p:spPr>
          <a:xfrm>
            <a:off x="4684775" y="5452870"/>
            <a:ext cx="2520024" cy="73152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494" name="Shape 1494"/>
        <p:cNvGrpSpPr/>
        <p:nvPr/>
      </p:nvGrpSpPr>
      <p:grpSpPr>
        <a:xfrm>
          <a:off x="0" y="0"/>
          <a:ext cx="0" cy="0"/>
          <a:chOff x="0" y="0"/>
          <a:chExt cx="0" cy="0"/>
        </a:xfrm>
      </p:grpSpPr>
      <p:sp>
        <p:nvSpPr>
          <p:cNvPr id="1495" name="Google Shape;1495;p196"/>
          <p:cNvSpPr txBox="1"/>
          <p:nvPr/>
        </p:nvSpPr>
        <p:spPr>
          <a:xfrm>
            <a:off x="2969030" y="995350"/>
            <a:ext cx="8932026" cy="4893647"/>
          </a:xfrm>
          <a:prstGeom prst="rect">
            <a:avLst/>
          </a:prstGeom>
          <a:solidFill>
            <a:schemeClr val="dk2"/>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4400" u="none" cap="none" strike="noStrike">
                <a:solidFill>
                  <a:schemeClr val="lt1"/>
                </a:solidFill>
                <a:latin typeface="Calibri"/>
                <a:ea typeface="Calibri"/>
                <a:cs typeface="Calibri"/>
                <a:sym typeface="Calibri"/>
              </a:rPr>
              <a:t>A Racial Equity Practice:</a:t>
            </a:r>
            <a:endParaRPr/>
          </a:p>
          <a:p>
            <a:pPr indent="0" lvl="0" marL="0" marR="0" rtl="0" algn="l">
              <a:spcBef>
                <a:spcPts val="0"/>
              </a:spcBef>
              <a:spcAft>
                <a:spcPts val="0"/>
              </a:spcAft>
              <a:buNone/>
            </a:pPr>
            <a:r>
              <a:t/>
            </a:r>
            <a:endParaRPr b="1" sz="3600">
              <a:solidFill>
                <a:schemeClr val="lt1"/>
              </a:solidFill>
              <a:latin typeface="Calibri"/>
              <a:ea typeface="Calibri"/>
              <a:cs typeface="Calibri"/>
              <a:sym typeface="Calibri"/>
            </a:endParaRPr>
          </a:p>
          <a:p>
            <a:pPr indent="-514350" lvl="1" marL="971550" marR="0" rtl="0" algn="l">
              <a:spcBef>
                <a:spcPts val="0"/>
              </a:spcBef>
              <a:spcAft>
                <a:spcPts val="0"/>
              </a:spcAft>
              <a:buClr>
                <a:schemeClr val="lt1"/>
              </a:buClr>
              <a:buSzPts val="3600"/>
              <a:buFont typeface="Calibri"/>
              <a:buAutoNum type="arabicPeriod"/>
            </a:pPr>
            <a:r>
              <a:rPr b="1" i="0" lang="en-US" sz="3600" u="none" cap="none" strike="noStrike">
                <a:solidFill>
                  <a:schemeClr val="lt1"/>
                </a:solidFill>
                <a:latin typeface="Calibri"/>
                <a:ea typeface="Calibri"/>
                <a:cs typeface="Calibri"/>
                <a:sym typeface="Calibri"/>
              </a:rPr>
              <a:t>What IS an equity practice?</a:t>
            </a:r>
            <a:endParaRPr/>
          </a:p>
          <a:p>
            <a:pPr indent="-285750" lvl="1" marL="971550" marR="0" rtl="0" algn="l">
              <a:spcBef>
                <a:spcPts val="0"/>
              </a:spcBef>
              <a:spcAft>
                <a:spcPts val="0"/>
              </a:spcAft>
              <a:buClr>
                <a:schemeClr val="dk1"/>
              </a:buClr>
              <a:buSzPts val="3600"/>
              <a:buFont typeface="Calibri"/>
              <a:buNone/>
            </a:pPr>
            <a:r>
              <a:t/>
            </a:r>
            <a:endParaRPr b="1" i="0" sz="3600" u="none" cap="none" strike="noStrike">
              <a:solidFill>
                <a:schemeClr val="lt1"/>
              </a:solidFill>
              <a:latin typeface="Calibri"/>
              <a:ea typeface="Calibri"/>
              <a:cs typeface="Calibri"/>
              <a:sym typeface="Calibri"/>
            </a:endParaRPr>
          </a:p>
          <a:p>
            <a:pPr indent="-514350" lvl="1" marL="971550" marR="0" rtl="0" algn="l">
              <a:spcBef>
                <a:spcPts val="0"/>
              </a:spcBef>
              <a:spcAft>
                <a:spcPts val="0"/>
              </a:spcAft>
              <a:buClr>
                <a:schemeClr val="lt1"/>
              </a:buClr>
              <a:buSzPts val="3600"/>
              <a:buFont typeface="Calibri"/>
              <a:buAutoNum type="arabicPeriod"/>
            </a:pPr>
            <a:r>
              <a:rPr b="1" i="0" lang="en-US" sz="3600" u="none" cap="none" strike="noStrike">
                <a:solidFill>
                  <a:schemeClr val="lt1"/>
                </a:solidFill>
                <a:latin typeface="Calibri"/>
                <a:ea typeface="Calibri"/>
                <a:cs typeface="Calibri"/>
                <a:sym typeface="Calibri"/>
              </a:rPr>
              <a:t>Power &amp; Privilege</a:t>
            </a:r>
            <a:endParaRPr/>
          </a:p>
          <a:p>
            <a:pPr indent="-285750" lvl="1" marL="971550" marR="0" rtl="0" algn="l">
              <a:spcBef>
                <a:spcPts val="0"/>
              </a:spcBef>
              <a:spcAft>
                <a:spcPts val="0"/>
              </a:spcAft>
              <a:buClr>
                <a:schemeClr val="dk1"/>
              </a:buClr>
              <a:buSzPts val="3600"/>
              <a:buFont typeface="Calibri"/>
              <a:buNone/>
            </a:pPr>
            <a:r>
              <a:t/>
            </a:r>
            <a:endParaRPr b="1" i="0" sz="3600" u="none" cap="none" strike="noStrike">
              <a:solidFill>
                <a:schemeClr val="lt1"/>
              </a:solidFill>
              <a:latin typeface="Calibri"/>
              <a:ea typeface="Calibri"/>
              <a:cs typeface="Calibri"/>
              <a:sym typeface="Calibri"/>
            </a:endParaRPr>
          </a:p>
          <a:p>
            <a:pPr indent="-514350" lvl="1" marL="971550" marR="0" rtl="0" algn="l">
              <a:spcBef>
                <a:spcPts val="0"/>
              </a:spcBef>
              <a:spcAft>
                <a:spcPts val="0"/>
              </a:spcAft>
              <a:buClr>
                <a:schemeClr val="lt1"/>
              </a:buClr>
              <a:buSzPts val="3600"/>
              <a:buFont typeface="Calibri"/>
              <a:buAutoNum type="arabicPeriod"/>
            </a:pPr>
            <a:r>
              <a:rPr b="1" i="0" lang="en-US" sz="3600" u="none" cap="none" strike="noStrike">
                <a:solidFill>
                  <a:schemeClr val="lt1"/>
                </a:solidFill>
                <a:latin typeface="Calibri"/>
                <a:ea typeface="Calibri"/>
                <a:cs typeface="Calibri"/>
                <a:sym typeface="Calibri"/>
              </a:rPr>
              <a:t>Proximity &amp; Trust</a:t>
            </a:r>
            <a:endParaRPr/>
          </a:p>
          <a:p>
            <a:pPr indent="0" lvl="0" marL="0" marR="0" rtl="0" algn="l">
              <a:spcBef>
                <a:spcPts val="0"/>
              </a:spcBef>
              <a:spcAft>
                <a:spcPts val="0"/>
              </a:spcAft>
              <a:buNone/>
            </a:pPr>
            <a:r>
              <a:t/>
            </a:r>
            <a:endParaRPr b="1" sz="3400" u="sng">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42" name="Shape 542"/>
        <p:cNvGrpSpPr/>
        <p:nvPr/>
      </p:nvGrpSpPr>
      <p:grpSpPr>
        <a:xfrm>
          <a:off x="0" y="0"/>
          <a:ext cx="0" cy="0"/>
          <a:chOff x="0" y="0"/>
          <a:chExt cx="0" cy="0"/>
        </a:xfrm>
      </p:grpSpPr>
      <p:sp>
        <p:nvSpPr>
          <p:cNvPr id="543" name="Google Shape;543;p89"/>
          <p:cNvSpPr txBox="1"/>
          <p:nvPr>
            <p:ph idx="1" type="body"/>
          </p:nvPr>
        </p:nvSpPr>
        <p:spPr>
          <a:xfrm>
            <a:off x="838200" y="1334500"/>
            <a:ext cx="7069500" cy="4871100"/>
          </a:xfrm>
          <a:prstGeom prst="rect">
            <a:avLst/>
          </a:prstGeom>
          <a:noFill/>
          <a:ln>
            <a:noFill/>
          </a:ln>
        </p:spPr>
        <p:txBody>
          <a:bodyPr anchorCtr="0" anchor="t" bIns="45700" lIns="91425" spcFirstLastPara="1" rIns="91425" wrap="square" tIns="45700">
            <a:noAutofit/>
          </a:bodyPr>
          <a:lstStyle/>
          <a:p>
            <a:pPr indent="-184150" lvl="0" marL="228600" rtl="0" algn="l">
              <a:lnSpc>
                <a:spcPct val="100000"/>
              </a:lnSpc>
              <a:spcBef>
                <a:spcPts val="0"/>
              </a:spcBef>
              <a:spcAft>
                <a:spcPts val="0"/>
              </a:spcAft>
              <a:buSzPts val="2100"/>
              <a:buFont typeface="Calibri"/>
              <a:buChar char="•"/>
            </a:pPr>
            <a:r>
              <a:rPr lang="en-US" sz="2500"/>
              <a:t>Occupy Brave Space</a:t>
            </a:r>
            <a:endParaRPr sz="2500"/>
          </a:p>
          <a:p>
            <a:pPr indent="-184150" lvl="0" marL="228600" rtl="0" algn="l">
              <a:lnSpc>
                <a:spcPct val="100000"/>
              </a:lnSpc>
              <a:spcBef>
                <a:spcPts val="0"/>
              </a:spcBef>
              <a:spcAft>
                <a:spcPts val="0"/>
              </a:spcAft>
              <a:buSzPts val="2100"/>
              <a:buFont typeface="Calibri"/>
              <a:buChar char="•"/>
            </a:pPr>
            <a:r>
              <a:rPr lang="en-US" sz="2500"/>
              <a:t>Commit to staying in your “Stretch Zone”</a:t>
            </a:r>
            <a:endParaRPr sz="2500"/>
          </a:p>
          <a:p>
            <a:pPr indent="-184150" lvl="0" marL="228600" rtl="0" algn="l">
              <a:lnSpc>
                <a:spcPct val="100000"/>
              </a:lnSpc>
              <a:spcBef>
                <a:spcPts val="0"/>
              </a:spcBef>
              <a:spcAft>
                <a:spcPts val="0"/>
              </a:spcAft>
              <a:buSzPts val="2100"/>
              <a:buFont typeface="Calibri"/>
              <a:buChar char="•"/>
            </a:pPr>
            <a:r>
              <a:rPr lang="en-US" sz="2500"/>
              <a:t>Honor selective vulnerability</a:t>
            </a:r>
            <a:endParaRPr sz="2500"/>
          </a:p>
          <a:p>
            <a:pPr indent="-184150" lvl="0" marL="228600" rtl="0" algn="l">
              <a:lnSpc>
                <a:spcPct val="100000"/>
              </a:lnSpc>
              <a:spcBef>
                <a:spcPts val="0"/>
              </a:spcBef>
              <a:spcAft>
                <a:spcPts val="0"/>
              </a:spcAft>
              <a:buSzPts val="2100"/>
              <a:buFont typeface="Calibri"/>
              <a:buChar char="•"/>
            </a:pPr>
            <a:r>
              <a:rPr lang="en-US" sz="2500"/>
              <a:t>Acknowledge that everyone brings cultural knowledge to the discussion</a:t>
            </a:r>
            <a:endParaRPr sz="2500"/>
          </a:p>
          <a:p>
            <a:pPr indent="-184150" lvl="0" marL="228600" rtl="0" algn="l">
              <a:lnSpc>
                <a:spcPct val="100000"/>
              </a:lnSpc>
              <a:spcBef>
                <a:spcPts val="0"/>
              </a:spcBef>
              <a:spcAft>
                <a:spcPts val="0"/>
              </a:spcAft>
              <a:buSzPts val="2100"/>
              <a:buFont typeface="Calibri"/>
              <a:buChar char="•"/>
            </a:pPr>
            <a:r>
              <a:rPr lang="en-US" sz="2500"/>
              <a:t>Hold space for:</a:t>
            </a:r>
            <a:endParaRPr sz="2500"/>
          </a:p>
          <a:p>
            <a:pPr indent="-368300" lvl="1" marL="914400" rtl="0" algn="l">
              <a:lnSpc>
                <a:spcPct val="100000"/>
              </a:lnSpc>
              <a:spcBef>
                <a:spcPts val="0"/>
              </a:spcBef>
              <a:spcAft>
                <a:spcPts val="0"/>
              </a:spcAft>
              <a:buSzPts val="2200"/>
              <a:buFont typeface="Calibri"/>
              <a:buChar char="•"/>
            </a:pPr>
            <a:r>
              <a:rPr lang="en-US" sz="2200"/>
              <a:t>a spectrum of experience in navigating these circumstances</a:t>
            </a:r>
            <a:endParaRPr sz="2200"/>
          </a:p>
          <a:p>
            <a:pPr indent="-368300" lvl="1" marL="914400" rtl="0" algn="l">
              <a:lnSpc>
                <a:spcPct val="100000"/>
              </a:lnSpc>
              <a:spcBef>
                <a:spcPts val="0"/>
              </a:spcBef>
              <a:spcAft>
                <a:spcPts val="0"/>
              </a:spcAft>
              <a:buSzPts val="2200"/>
              <a:buFont typeface="Calibri"/>
              <a:buChar char="•"/>
            </a:pPr>
            <a:r>
              <a:rPr lang="en-US" sz="2200"/>
              <a:t>a spectrum of experience in relationship to the content </a:t>
            </a:r>
            <a:endParaRPr sz="2200"/>
          </a:p>
          <a:p>
            <a:pPr indent="-184150" lvl="0" marL="228600" rtl="0" algn="l">
              <a:lnSpc>
                <a:spcPct val="100000"/>
              </a:lnSpc>
              <a:spcBef>
                <a:spcPts val="0"/>
              </a:spcBef>
              <a:spcAft>
                <a:spcPts val="0"/>
              </a:spcAft>
              <a:buSzPts val="2100"/>
              <a:buFont typeface="Calibri"/>
              <a:buChar char="•"/>
            </a:pPr>
            <a:r>
              <a:rPr lang="en-US" sz="2500"/>
              <a:t>Share the air / One mic</a:t>
            </a:r>
            <a:endParaRPr sz="2500"/>
          </a:p>
          <a:p>
            <a:pPr indent="-184150" lvl="0" marL="228600" rtl="0" algn="l">
              <a:lnSpc>
                <a:spcPct val="100000"/>
              </a:lnSpc>
              <a:spcBef>
                <a:spcPts val="0"/>
              </a:spcBef>
              <a:spcAft>
                <a:spcPts val="0"/>
              </a:spcAft>
              <a:buSzPts val="2100"/>
              <a:buFont typeface="Calibri"/>
              <a:buChar char="•"/>
            </a:pPr>
            <a:r>
              <a:rPr lang="en-US" sz="2500"/>
              <a:t>What is said stays, what is learned is leaves</a:t>
            </a:r>
            <a:endParaRPr sz="2500"/>
          </a:p>
          <a:p>
            <a:pPr indent="-184150" lvl="0" marL="228600" rtl="0" algn="l">
              <a:lnSpc>
                <a:spcPct val="100000"/>
              </a:lnSpc>
              <a:spcBef>
                <a:spcPts val="0"/>
              </a:spcBef>
              <a:spcAft>
                <a:spcPts val="0"/>
              </a:spcAft>
              <a:buSzPts val="2100"/>
              <a:buFont typeface="Calibri"/>
              <a:buChar char="•"/>
            </a:pPr>
            <a:r>
              <a:rPr lang="en-US" sz="2500"/>
              <a:t>Accept and expect a lack of closure</a:t>
            </a:r>
            <a:endParaRPr sz="2300"/>
          </a:p>
        </p:txBody>
      </p:sp>
      <p:sp>
        <p:nvSpPr>
          <p:cNvPr id="544" name="Google Shape;544;p89"/>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545" name="Google Shape;545;p8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Group Agreements:</a:t>
            </a:r>
            <a:br>
              <a:rPr b="1" lang="en-US" sz="4000"/>
            </a:br>
            <a:endParaRPr sz="4000"/>
          </a:p>
        </p:txBody>
      </p:sp>
      <p:grpSp>
        <p:nvGrpSpPr>
          <p:cNvPr id="546" name="Google Shape;546;p89"/>
          <p:cNvGrpSpPr/>
          <p:nvPr/>
        </p:nvGrpSpPr>
        <p:grpSpPr>
          <a:xfrm>
            <a:off x="8284987" y="1334511"/>
            <a:ext cx="3068814" cy="4542505"/>
            <a:chOff x="8284987" y="1334511"/>
            <a:chExt cx="3068814" cy="4542505"/>
          </a:xfrm>
        </p:grpSpPr>
        <p:pic>
          <p:nvPicPr>
            <p:cNvPr id="547" name="Google Shape;547;p89"/>
            <p:cNvPicPr preferRelativeResize="0"/>
            <p:nvPr/>
          </p:nvPicPr>
          <p:blipFill rotWithShape="1">
            <a:blip r:embed="rId3">
              <a:alphaModFix/>
            </a:blip>
            <a:srcRect b="0" l="0" r="0" t="0"/>
            <a:stretch/>
          </p:blipFill>
          <p:spPr>
            <a:xfrm>
              <a:off x="8284987" y="1334511"/>
              <a:ext cx="3068814" cy="4542505"/>
            </a:xfrm>
            <a:prstGeom prst="rect">
              <a:avLst/>
            </a:prstGeom>
            <a:noFill/>
            <a:ln>
              <a:noFill/>
            </a:ln>
          </p:spPr>
        </p:pic>
        <p:sp>
          <p:nvSpPr>
            <p:cNvPr id="548" name="Google Shape;548;p89"/>
            <p:cNvSpPr txBox="1"/>
            <p:nvPr/>
          </p:nvSpPr>
          <p:spPr>
            <a:xfrm>
              <a:off x="8469297" y="5384573"/>
              <a:ext cx="2157274" cy="49244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5B9BD5"/>
                  </a:solidFill>
                  <a:latin typeface="Calibri"/>
                  <a:ea typeface="Calibri"/>
                  <a:cs typeface="Calibri"/>
                  <a:sym typeface="Calibri"/>
                </a:rPr>
                <a:t>Source: YES! Jam Facilitator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500" name="Shape 1500"/>
        <p:cNvGrpSpPr/>
        <p:nvPr/>
      </p:nvGrpSpPr>
      <p:grpSpPr>
        <a:xfrm>
          <a:off x="0" y="0"/>
          <a:ext cx="0" cy="0"/>
          <a:chOff x="0" y="0"/>
          <a:chExt cx="0" cy="0"/>
        </a:xfrm>
      </p:grpSpPr>
      <p:sp>
        <p:nvSpPr>
          <p:cNvPr id="1501" name="Google Shape;1501;p197"/>
          <p:cNvSpPr txBox="1"/>
          <p:nvPr/>
        </p:nvSpPr>
        <p:spPr>
          <a:xfrm>
            <a:off x="706583" y="401781"/>
            <a:ext cx="11485417" cy="5570756"/>
          </a:xfrm>
          <a:prstGeom prst="rect">
            <a:avLst/>
          </a:prstGeom>
          <a:solidFill>
            <a:schemeClr val="dk2">
              <a:alpha val="71764"/>
            </a:schemeClr>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lt1"/>
                </a:solidFill>
                <a:latin typeface="Calibri"/>
                <a:ea typeface="Calibri"/>
                <a:cs typeface="Calibri"/>
                <a:sym typeface="Calibri"/>
              </a:rPr>
              <a:t>4.</a:t>
            </a:r>
            <a:r>
              <a:rPr b="1" lang="en-US" sz="3200">
                <a:solidFill>
                  <a:schemeClr val="lt1"/>
                </a:solidFill>
                <a:latin typeface="Calibri"/>
                <a:ea typeface="Calibri"/>
                <a:cs typeface="Calibri"/>
                <a:sym typeface="Calibri"/>
              </a:rPr>
              <a:t> It’s in the Details: STOP, SLOW DOWN &amp; ASK THE QUESTIONS</a:t>
            </a:r>
            <a:endParaRPr/>
          </a:p>
          <a:p>
            <a:pPr indent="0" lvl="0" marL="0" marR="0" rtl="0" algn="l">
              <a:spcBef>
                <a:spcPts val="0"/>
              </a:spcBef>
              <a:spcAft>
                <a:spcPts val="0"/>
              </a:spcAft>
              <a:buNone/>
            </a:pPr>
            <a:r>
              <a:t/>
            </a:r>
            <a:endParaRPr b="1" sz="3200">
              <a:solidFill>
                <a:schemeClr val="lt1"/>
              </a:solidFill>
              <a:latin typeface="Calibri"/>
              <a:ea typeface="Calibri"/>
              <a:cs typeface="Calibri"/>
              <a:sym typeface="Calibri"/>
            </a:endParaRPr>
          </a:p>
          <a:p>
            <a:pPr indent="-514350" lvl="2" marL="1428750" marR="0" rtl="0" algn="l">
              <a:spcBef>
                <a:spcPts val="0"/>
              </a:spcBef>
              <a:spcAft>
                <a:spcPts val="0"/>
              </a:spcAft>
              <a:buClr>
                <a:schemeClr val="lt1"/>
              </a:buClr>
              <a:buSzPts val="3200"/>
              <a:buFont typeface="Calibri"/>
              <a:buAutoNum type="alphaLcPeriod"/>
            </a:pPr>
            <a:r>
              <a:rPr b="1" i="0" lang="en-US" sz="3200" u="none" cap="none" strike="noStrike">
                <a:solidFill>
                  <a:schemeClr val="lt1"/>
                </a:solidFill>
                <a:latin typeface="Calibri"/>
                <a:ea typeface="Calibri"/>
                <a:cs typeface="Calibri"/>
                <a:sym typeface="Calibri"/>
              </a:rPr>
              <a:t>Who is applying and who is NOT?</a:t>
            </a:r>
            <a:endParaRPr/>
          </a:p>
          <a:p>
            <a:pPr indent="-311150" lvl="1" marL="971550" marR="0" rtl="0" algn="l">
              <a:spcBef>
                <a:spcPts val="0"/>
              </a:spcBef>
              <a:spcAft>
                <a:spcPts val="0"/>
              </a:spcAft>
              <a:buClr>
                <a:schemeClr val="dk1"/>
              </a:buClr>
              <a:buSzPts val="3200"/>
              <a:buFont typeface="Calibri"/>
              <a:buNone/>
            </a:pPr>
            <a:r>
              <a:t/>
            </a:r>
            <a:endParaRPr b="1" i="0" sz="3200" u="none" cap="none" strike="noStrike">
              <a:solidFill>
                <a:schemeClr val="lt1"/>
              </a:solidFill>
              <a:latin typeface="Calibri"/>
              <a:ea typeface="Calibri"/>
              <a:cs typeface="Calibri"/>
              <a:sym typeface="Calibri"/>
            </a:endParaRPr>
          </a:p>
          <a:p>
            <a:pPr indent="0" lvl="2" marL="914400" marR="0" rtl="0" algn="l">
              <a:spcBef>
                <a:spcPts val="0"/>
              </a:spcBef>
              <a:spcAft>
                <a:spcPts val="0"/>
              </a:spcAft>
              <a:buNone/>
            </a:pPr>
            <a:r>
              <a:rPr b="1" i="0" lang="en-US" sz="3200" u="none" cap="none" strike="noStrike">
                <a:solidFill>
                  <a:schemeClr val="lt1"/>
                </a:solidFill>
                <a:latin typeface="Calibri"/>
                <a:ea typeface="Calibri"/>
                <a:cs typeface="Calibri"/>
                <a:sym typeface="Calibri"/>
              </a:rPr>
              <a:t>b.  Who is making the funding decisions?</a:t>
            </a:r>
            <a:endParaRPr/>
          </a:p>
          <a:p>
            <a:pPr indent="-311150" lvl="1" marL="971550" marR="0" rtl="0" algn="l">
              <a:spcBef>
                <a:spcPts val="0"/>
              </a:spcBef>
              <a:spcAft>
                <a:spcPts val="0"/>
              </a:spcAft>
              <a:buClr>
                <a:schemeClr val="dk1"/>
              </a:buClr>
              <a:buSzPts val="3200"/>
              <a:buFont typeface="Calibri"/>
              <a:buNone/>
            </a:pPr>
            <a:r>
              <a:t/>
            </a:r>
            <a:endParaRPr b="1" i="0" sz="3200" u="none" cap="none" strike="noStrike">
              <a:solidFill>
                <a:schemeClr val="lt1"/>
              </a:solidFill>
              <a:latin typeface="Calibri"/>
              <a:ea typeface="Calibri"/>
              <a:cs typeface="Calibri"/>
              <a:sym typeface="Calibri"/>
            </a:endParaRPr>
          </a:p>
          <a:p>
            <a:pPr indent="0" lvl="1" marL="457200" marR="0" rtl="0" algn="l">
              <a:spcBef>
                <a:spcPts val="0"/>
              </a:spcBef>
              <a:spcAft>
                <a:spcPts val="0"/>
              </a:spcAft>
              <a:buNone/>
            </a:pPr>
            <a:r>
              <a:rPr b="1" i="0" lang="en-US" sz="3200" u="none" cap="none" strike="noStrike">
                <a:solidFill>
                  <a:schemeClr val="lt1"/>
                </a:solidFill>
                <a:latin typeface="Calibri"/>
                <a:ea typeface="Calibri"/>
                <a:cs typeface="Calibri"/>
                <a:sym typeface="Calibri"/>
              </a:rPr>
              <a:t>	c.  What happens during the selection process?</a:t>
            </a:r>
            <a:endParaRPr/>
          </a:p>
          <a:p>
            <a:pPr indent="0" lvl="1" marL="457200" marR="0" rtl="0" algn="l">
              <a:spcBef>
                <a:spcPts val="0"/>
              </a:spcBef>
              <a:spcAft>
                <a:spcPts val="0"/>
              </a:spcAft>
              <a:buNone/>
            </a:pPr>
            <a:r>
              <a:t/>
            </a:r>
            <a:endParaRPr b="1" i="0" sz="3200" u="none" cap="none" strike="noStrike">
              <a:solidFill>
                <a:schemeClr val="lt1"/>
              </a:solidFill>
              <a:latin typeface="Calibri"/>
              <a:ea typeface="Calibri"/>
              <a:cs typeface="Calibri"/>
              <a:sym typeface="Calibri"/>
            </a:endParaRPr>
          </a:p>
          <a:p>
            <a:pPr indent="0" lvl="1" marL="457200" marR="0" rtl="0" algn="l">
              <a:spcBef>
                <a:spcPts val="0"/>
              </a:spcBef>
              <a:spcAft>
                <a:spcPts val="0"/>
              </a:spcAft>
              <a:buNone/>
            </a:pPr>
            <a:r>
              <a:rPr b="1" i="0" lang="en-US" sz="3200" u="none" cap="none" strike="noStrike">
                <a:solidFill>
                  <a:schemeClr val="lt1"/>
                </a:solidFill>
                <a:latin typeface="Calibri"/>
                <a:ea typeface="Calibri"/>
                <a:cs typeface="Calibri"/>
                <a:sym typeface="Calibri"/>
              </a:rPr>
              <a:t>	d.  Why exactly do we need final reports?</a:t>
            </a:r>
            <a:endParaRPr/>
          </a:p>
          <a:p>
            <a:pPr indent="0" lvl="1" marL="457200" marR="0" rtl="0" algn="l">
              <a:spcBef>
                <a:spcPts val="0"/>
              </a:spcBef>
              <a:spcAft>
                <a:spcPts val="0"/>
              </a:spcAft>
              <a:buNone/>
            </a:pPr>
            <a:r>
              <a:t/>
            </a:r>
            <a:endParaRPr b="1" i="0" sz="3200" u="none" cap="none" strike="noStrike">
              <a:solidFill>
                <a:schemeClr val="lt1"/>
              </a:solidFill>
              <a:latin typeface="Calibri"/>
              <a:ea typeface="Calibri"/>
              <a:cs typeface="Calibri"/>
              <a:sym typeface="Calibri"/>
            </a:endParaRPr>
          </a:p>
          <a:p>
            <a:pPr indent="0" lvl="1" marL="457200" marR="0" rtl="0" algn="l">
              <a:spcBef>
                <a:spcPts val="0"/>
              </a:spcBef>
              <a:spcAft>
                <a:spcPts val="0"/>
              </a:spcAft>
              <a:buNone/>
            </a:pPr>
            <a:r>
              <a:rPr b="1" i="0" lang="en-US" sz="3200" u="none" cap="none" strike="noStrike">
                <a:solidFill>
                  <a:schemeClr val="lt1"/>
                </a:solidFill>
                <a:latin typeface="Calibri"/>
                <a:ea typeface="Calibri"/>
                <a:cs typeface="Calibri"/>
                <a:sym typeface="Calibri"/>
              </a:rPr>
              <a:t>	e.  What about guidelines and applications? </a:t>
            </a:r>
            <a:endParaRPr b="0" i="0" sz="3200" u="none" cap="none" strike="noStrike">
              <a:solidFill>
                <a:schemeClr val="lt1"/>
              </a:solidFill>
              <a:latin typeface="Calibri"/>
              <a:ea typeface="Calibri"/>
              <a:cs typeface="Calibri"/>
              <a:sym typeface="Calibri"/>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506" name="Shape 1506"/>
        <p:cNvGrpSpPr/>
        <p:nvPr/>
      </p:nvGrpSpPr>
      <p:grpSpPr>
        <a:xfrm>
          <a:off x="0" y="0"/>
          <a:ext cx="0" cy="0"/>
          <a:chOff x="0" y="0"/>
          <a:chExt cx="0" cy="0"/>
        </a:xfrm>
      </p:grpSpPr>
      <p:sp>
        <p:nvSpPr>
          <p:cNvPr id="1507" name="Google Shape;1507;p198"/>
          <p:cNvSpPr txBox="1"/>
          <p:nvPr/>
        </p:nvSpPr>
        <p:spPr>
          <a:xfrm>
            <a:off x="1528156" y="1537854"/>
            <a:ext cx="10386900" cy="3663300"/>
          </a:xfrm>
          <a:prstGeom prst="rect">
            <a:avLst/>
          </a:prstGeom>
          <a:solidFill>
            <a:schemeClr val="dk2"/>
          </a:solidFill>
          <a:ln>
            <a:noFill/>
          </a:ln>
        </p:spPr>
        <p:txBody>
          <a:bodyPr anchorCtr="0" anchor="t" bIns="45700" lIns="91425" spcFirstLastPara="1" rIns="91425" wrap="square" tIns="45700">
            <a:spAutoFit/>
          </a:bodyPr>
          <a:lstStyle/>
          <a:p>
            <a:pPr indent="0" lvl="1" marL="457200" marR="0" rtl="0" algn="l">
              <a:spcBef>
                <a:spcPts val="0"/>
              </a:spcBef>
              <a:spcAft>
                <a:spcPts val="0"/>
              </a:spcAft>
              <a:buNone/>
            </a:pPr>
            <a:r>
              <a:rPr b="1" i="0" lang="en-US" sz="3600" u="none" cap="none" strike="noStrike">
                <a:solidFill>
                  <a:schemeClr val="lt1"/>
                </a:solidFill>
                <a:latin typeface="Calibri"/>
                <a:ea typeface="Calibri"/>
                <a:cs typeface="Calibri"/>
                <a:sym typeface="Calibri"/>
              </a:rPr>
              <a:t>5. JEDI in Action</a:t>
            </a:r>
            <a:r>
              <a:rPr b="1" lang="en-US" sz="3600">
                <a:solidFill>
                  <a:schemeClr val="lt1"/>
                </a:solidFill>
                <a:latin typeface="Calibri"/>
                <a:ea typeface="Calibri"/>
                <a:cs typeface="Calibri"/>
                <a:sym typeface="Calibri"/>
              </a:rPr>
              <a:t> - Operationalizing Values</a:t>
            </a:r>
            <a:endParaRPr/>
          </a:p>
          <a:p>
            <a:pPr indent="0" lvl="1" marL="457200" marR="0" rtl="0" algn="l">
              <a:spcBef>
                <a:spcPts val="0"/>
              </a:spcBef>
              <a:spcAft>
                <a:spcPts val="0"/>
              </a:spcAft>
              <a:buNone/>
            </a:pPr>
            <a:r>
              <a:t/>
            </a:r>
            <a:endParaRPr b="1" i="0" sz="3600" u="none" cap="none" strike="noStrike">
              <a:solidFill>
                <a:schemeClr val="lt1"/>
              </a:solidFill>
              <a:latin typeface="Calibri"/>
              <a:ea typeface="Calibri"/>
              <a:cs typeface="Calibri"/>
              <a:sym typeface="Calibri"/>
            </a:endParaRPr>
          </a:p>
          <a:p>
            <a:pPr indent="0" lvl="1" marL="457200" marR="0" rtl="0" algn="l">
              <a:spcBef>
                <a:spcPts val="0"/>
              </a:spcBef>
              <a:spcAft>
                <a:spcPts val="0"/>
              </a:spcAft>
              <a:buNone/>
            </a:pPr>
            <a:r>
              <a:rPr b="1" i="0" lang="en-US" sz="3600" u="none" cap="none" strike="noStrike">
                <a:solidFill>
                  <a:schemeClr val="lt1"/>
                </a:solidFill>
                <a:latin typeface="Calibri"/>
                <a:ea typeface="Calibri"/>
                <a:cs typeface="Calibri"/>
                <a:sym typeface="Calibri"/>
              </a:rPr>
              <a:t>6. Expand our definition of arts and culture</a:t>
            </a:r>
            <a:endParaRPr/>
          </a:p>
          <a:p>
            <a:pPr indent="0" lvl="1" marL="457200" marR="0" rtl="0" algn="l">
              <a:spcBef>
                <a:spcPts val="0"/>
              </a:spcBef>
              <a:spcAft>
                <a:spcPts val="0"/>
              </a:spcAft>
              <a:buNone/>
            </a:pPr>
            <a:r>
              <a:t/>
            </a:r>
            <a:endParaRPr b="1" i="0" sz="3600" u="none" cap="none" strike="noStrike">
              <a:solidFill>
                <a:schemeClr val="lt1"/>
              </a:solidFill>
              <a:latin typeface="Calibri"/>
              <a:ea typeface="Calibri"/>
              <a:cs typeface="Calibri"/>
              <a:sym typeface="Calibri"/>
            </a:endParaRPr>
          </a:p>
          <a:p>
            <a:pPr indent="0" lvl="1" marL="457200" marR="0" rtl="0" algn="l">
              <a:spcBef>
                <a:spcPts val="0"/>
              </a:spcBef>
              <a:spcAft>
                <a:spcPts val="0"/>
              </a:spcAft>
              <a:buNone/>
            </a:pPr>
            <a:r>
              <a:rPr b="1" i="0" lang="en-US" sz="3600" u="none" cap="none" strike="noStrike">
                <a:solidFill>
                  <a:schemeClr val="lt1"/>
                </a:solidFill>
                <a:latin typeface="Calibri"/>
                <a:ea typeface="Calibri"/>
                <a:cs typeface="Calibri"/>
                <a:sym typeface="Calibri"/>
              </a:rPr>
              <a:t>7. Embrace tension as part of the process</a:t>
            </a:r>
            <a:endParaRPr b="1" i="0" sz="36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3400" u="sng">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512" name="Shape 1512"/>
        <p:cNvGrpSpPr/>
        <p:nvPr/>
      </p:nvGrpSpPr>
      <p:grpSpPr>
        <a:xfrm>
          <a:off x="0" y="0"/>
          <a:ext cx="0" cy="0"/>
          <a:chOff x="0" y="0"/>
          <a:chExt cx="0" cy="0"/>
        </a:xfrm>
      </p:grpSpPr>
      <p:sp>
        <p:nvSpPr>
          <p:cNvPr id="1513" name="Google Shape;1513;p199"/>
          <p:cNvSpPr txBox="1"/>
          <p:nvPr/>
        </p:nvSpPr>
        <p:spPr>
          <a:xfrm>
            <a:off x="689547" y="-179882"/>
            <a:ext cx="10088380" cy="6463308"/>
          </a:xfrm>
          <a:prstGeom prst="rect">
            <a:avLst/>
          </a:prstGeom>
          <a:solidFill>
            <a:schemeClr val="dk2"/>
          </a:solidFill>
          <a:ln>
            <a:noFill/>
          </a:ln>
        </p:spPr>
        <p:txBody>
          <a:bodyPr anchorCtr="0" anchor="t" bIns="45700" lIns="91425" spcFirstLastPara="1" rIns="91425" wrap="square" tIns="45700">
            <a:spAutoFit/>
          </a:bodyPr>
          <a:lstStyle/>
          <a:p>
            <a:pPr indent="0" lvl="1" marL="457200" marR="0" rtl="0" algn="ctr">
              <a:spcBef>
                <a:spcPts val="0"/>
              </a:spcBef>
              <a:spcAft>
                <a:spcPts val="0"/>
              </a:spcAft>
              <a:buNone/>
            </a:pPr>
            <a:r>
              <a:t/>
            </a:r>
            <a:endParaRPr b="1" i="0" sz="3600" u="none" cap="none" strike="noStrike">
              <a:solidFill>
                <a:schemeClr val="lt1"/>
              </a:solidFill>
              <a:latin typeface="Calibri"/>
              <a:ea typeface="Calibri"/>
              <a:cs typeface="Calibri"/>
              <a:sym typeface="Calibri"/>
            </a:endParaRPr>
          </a:p>
          <a:p>
            <a:pPr indent="0" lvl="1" marL="457200" marR="0" rtl="0" algn="ctr">
              <a:spcBef>
                <a:spcPts val="0"/>
              </a:spcBef>
              <a:spcAft>
                <a:spcPts val="0"/>
              </a:spcAft>
              <a:buNone/>
            </a:pPr>
            <a:r>
              <a:rPr b="1" i="0" lang="en-US" sz="3600" u="none" cap="none" strike="noStrike">
                <a:solidFill>
                  <a:schemeClr val="lt1"/>
                </a:solidFill>
                <a:latin typeface="Calibri"/>
                <a:ea typeface="Calibri"/>
                <a:cs typeface="Calibri"/>
                <a:sym typeface="Calibri"/>
              </a:rPr>
              <a:t>Resources:</a:t>
            </a:r>
            <a:endParaRPr/>
          </a:p>
          <a:p>
            <a:pPr indent="0" lvl="1" marL="457200" marR="0" rtl="0" algn="ctr">
              <a:spcBef>
                <a:spcPts val="0"/>
              </a:spcBef>
              <a:spcAft>
                <a:spcPts val="0"/>
              </a:spcAft>
              <a:buNone/>
            </a:pPr>
            <a:r>
              <a:rPr b="1" i="0" lang="en-US" sz="3600" u="none" cap="none" strike="noStrike">
                <a:solidFill>
                  <a:schemeClr val="lt1"/>
                </a:solidFill>
                <a:latin typeface="Calibri"/>
                <a:ea typeface="Calibri"/>
                <a:cs typeface="Calibri"/>
                <a:sym typeface="Calibri"/>
              </a:rPr>
              <a:t>https://www.artsandvenuesdenver.com/edi</a:t>
            </a:r>
            <a:endParaRPr/>
          </a:p>
          <a:p>
            <a:pPr indent="0" lvl="1" marL="457200" marR="0" rtl="0" algn="ctr">
              <a:spcBef>
                <a:spcPts val="0"/>
              </a:spcBef>
              <a:spcAft>
                <a:spcPts val="0"/>
              </a:spcAft>
              <a:buNone/>
            </a:pPr>
            <a:r>
              <a:t/>
            </a:r>
            <a:endParaRPr b="1" i="0" sz="3600" u="none" cap="none" strike="noStrike">
              <a:solidFill>
                <a:schemeClr val="lt1"/>
              </a:solidFill>
              <a:latin typeface="Calibri"/>
              <a:ea typeface="Calibri"/>
              <a:cs typeface="Calibri"/>
              <a:sym typeface="Calibri"/>
            </a:endParaRPr>
          </a:p>
          <a:p>
            <a:pPr indent="0" lvl="1" marL="457200" marR="0" rtl="0" algn="ctr">
              <a:spcBef>
                <a:spcPts val="0"/>
              </a:spcBef>
              <a:spcAft>
                <a:spcPts val="0"/>
              </a:spcAft>
              <a:buNone/>
            </a:pPr>
            <a:r>
              <a:t/>
            </a:r>
            <a:endParaRPr b="1" i="0" sz="3600" u="none" cap="none" strike="noStrike">
              <a:solidFill>
                <a:schemeClr val="lt1"/>
              </a:solidFill>
              <a:latin typeface="Calibri"/>
              <a:ea typeface="Calibri"/>
              <a:cs typeface="Calibri"/>
              <a:sym typeface="Calibri"/>
            </a:endParaRPr>
          </a:p>
          <a:p>
            <a:pPr indent="0" lvl="1" marL="457200" marR="0" rtl="0" algn="ctr">
              <a:spcBef>
                <a:spcPts val="0"/>
              </a:spcBef>
              <a:spcAft>
                <a:spcPts val="0"/>
              </a:spcAft>
              <a:buNone/>
            </a:pPr>
            <a:r>
              <a:t/>
            </a:r>
            <a:endParaRPr b="1" i="0" sz="3600" u="none" cap="none" strike="noStrike">
              <a:solidFill>
                <a:schemeClr val="lt1"/>
              </a:solidFill>
              <a:latin typeface="Calibri"/>
              <a:ea typeface="Calibri"/>
              <a:cs typeface="Calibri"/>
              <a:sym typeface="Calibri"/>
            </a:endParaRPr>
          </a:p>
          <a:p>
            <a:pPr indent="0" lvl="1" marL="457200" marR="0" rtl="0" algn="ctr">
              <a:spcBef>
                <a:spcPts val="0"/>
              </a:spcBef>
              <a:spcAft>
                <a:spcPts val="0"/>
              </a:spcAft>
              <a:buNone/>
            </a:pPr>
            <a:r>
              <a:t/>
            </a:r>
            <a:endParaRPr b="1" i="0" sz="3600" u="none" cap="none" strike="noStrike">
              <a:solidFill>
                <a:schemeClr val="lt1"/>
              </a:solidFill>
              <a:latin typeface="Calibri"/>
              <a:ea typeface="Calibri"/>
              <a:cs typeface="Calibri"/>
              <a:sym typeface="Calibri"/>
            </a:endParaRPr>
          </a:p>
          <a:p>
            <a:pPr indent="0" lvl="1" marL="457200" marR="0" rtl="0" algn="ctr">
              <a:spcBef>
                <a:spcPts val="0"/>
              </a:spcBef>
              <a:spcAft>
                <a:spcPts val="0"/>
              </a:spcAft>
              <a:buNone/>
            </a:pPr>
            <a:r>
              <a:t/>
            </a:r>
            <a:endParaRPr b="1" i="0" sz="3600" u="none" cap="none" strike="noStrike">
              <a:solidFill>
                <a:schemeClr val="lt1"/>
              </a:solidFill>
              <a:latin typeface="Calibri"/>
              <a:ea typeface="Calibri"/>
              <a:cs typeface="Calibri"/>
              <a:sym typeface="Calibri"/>
            </a:endParaRPr>
          </a:p>
          <a:p>
            <a:pPr indent="0" lvl="1" marL="457200" marR="0" rtl="0" algn="ctr">
              <a:spcBef>
                <a:spcPts val="0"/>
              </a:spcBef>
              <a:spcAft>
                <a:spcPts val="0"/>
              </a:spcAft>
              <a:buNone/>
            </a:pPr>
            <a:r>
              <a:t/>
            </a:r>
            <a:endParaRPr b="1" i="0" sz="3600" u="none" cap="none" strike="noStrike">
              <a:solidFill>
                <a:schemeClr val="lt1"/>
              </a:solidFill>
              <a:latin typeface="Calibri"/>
              <a:ea typeface="Calibri"/>
              <a:cs typeface="Calibri"/>
              <a:sym typeface="Calibri"/>
            </a:endParaRPr>
          </a:p>
          <a:p>
            <a:pPr indent="0" lvl="1" marL="457200" marR="0" rtl="0" algn="ctr">
              <a:spcBef>
                <a:spcPts val="0"/>
              </a:spcBef>
              <a:spcAft>
                <a:spcPts val="0"/>
              </a:spcAft>
              <a:buNone/>
            </a:pPr>
            <a:r>
              <a:t/>
            </a:r>
            <a:endParaRPr b="1" i="0" sz="3600" u="none" cap="none" strike="noStrike">
              <a:solidFill>
                <a:schemeClr val="lt1"/>
              </a:solidFill>
              <a:latin typeface="Calibri"/>
              <a:ea typeface="Calibri"/>
              <a:cs typeface="Calibri"/>
              <a:sym typeface="Calibri"/>
            </a:endParaRPr>
          </a:p>
          <a:p>
            <a:pPr indent="0" lvl="1" marL="457200" marR="0" rtl="0" algn="ctr">
              <a:spcBef>
                <a:spcPts val="0"/>
              </a:spcBef>
              <a:spcAft>
                <a:spcPts val="0"/>
              </a:spcAft>
              <a:buNone/>
            </a:pPr>
            <a:r>
              <a:rPr b="1" i="0" lang="en-US" sz="3600" u="none" cap="none" strike="noStrike">
                <a:solidFill>
                  <a:schemeClr val="lt1"/>
                </a:solidFill>
                <a:latin typeface="Calibri"/>
                <a:ea typeface="Calibri"/>
                <a:cs typeface="Calibri"/>
                <a:sym typeface="Calibri"/>
              </a:rPr>
              <a:t>tariana.navas@denvergov.org</a:t>
            </a:r>
            <a:endParaRPr b="1" i="0" sz="34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514" name="Google Shape;1514;p199"/>
          <p:cNvPicPr preferRelativeResize="0"/>
          <p:nvPr/>
        </p:nvPicPr>
        <p:blipFill rotWithShape="1">
          <a:blip r:embed="rId3">
            <a:alphaModFix/>
          </a:blip>
          <a:srcRect b="0" l="0" r="0" t="0"/>
          <a:stretch/>
        </p:blipFill>
        <p:spPr>
          <a:xfrm>
            <a:off x="1122068" y="1759236"/>
            <a:ext cx="2403511" cy="3108960"/>
          </a:xfrm>
          <a:prstGeom prst="rect">
            <a:avLst/>
          </a:prstGeom>
          <a:noFill/>
          <a:ln>
            <a:noFill/>
          </a:ln>
        </p:spPr>
      </p:pic>
      <p:pic>
        <p:nvPicPr>
          <p:cNvPr id="1515" name="Google Shape;1515;p199"/>
          <p:cNvPicPr preferRelativeResize="0"/>
          <p:nvPr/>
        </p:nvPicPr>
        <p:blipFill rotWithShape="1">
          <a:blip r:embed="rId4">
            <a:alphaModFix/>
          </a:blip>
          <a:srcRect b="0" l="0" r="0" t="0"/>
          <a:stretch/>
        </p:blipFill>
        <p:spPr>
          <a:xfrm>
            <a:off x="3939368" y="2311608"/>
            <a:ext cx="7191375" cy="1905000"/>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0" name="Shape 1520"/>
        <p:cNvGrpSpPr/>
        <p:nvPr/>
      </p:nvGrpSpPr>
      <p:grpSpPr>
        <a:xfrm>
          <a:off x="0" y="0"/>
          <a:ext cx="0" cy="0"/>
          <a:chOff x="0" y="0"/>
          <a:chExt cx="0" cy="0"/>
        </a:xfrm>
      </p:grpSpPr>
      <p:sp>
        <p:nvSpPr>
          <p:cNvPr id="1521" name="Google Shape;1521;p200"/>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22" name="Google Shape;1522;p200"/>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1200"/>
              </a:spcBef>
              <a:spcAft>
                <a:spcPts val="0"/>
              </a:spcAft>
              <a:buClr>
                <a:srgbClr val="000000"/>
              </a:buClr>
              <a:buSzPts val="1000"/>
              <a:buFont typeface="Arial"/>
              <a:buNone/>
            </a:pPr>
            <a:r>
              <a:rPr b="1" lang="en-US" sz="6600">
                <a:solidFill>
                  <a:schemeClr val="lt1"/>
                </a:solidFill>
                <a:latin typeface="Corbel"/>
                <a:ea typeface="Corbel"/>
                <a:cs typeface="Corbel"/>
                <a:sym typeface="Corbel"/>
              </a:rPr>
              <a:t>Q&amp;A</a:t>
            </a:r>
            <a:endParaRPr b="1" i="0" sz="1000" u="none" cap="none" strike="noStrike">
              <a:solidFill>
                <a:srgbClr val="28B0DB"/>
              </a:solidFill>
              <a:latin typeface="Corbel"/>
              <a:ea typeface="Corbel"/>
              <a:cs typeface="Corbel"/>
              <a:sym typeface="Corbel"/>
            </a:endParaRPr>
          </a:p>
        </p:txBody>
      </p:sp>
      <p:sp>
        <p:nvSpPr>
          <p:cNvPr id="1523" name="Google Shape;1523;p200"/>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524" name="Google Shape;1524;p200"/>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28" name="Shape 1528"/>
        <p:cNvGrpSpPr/>
        <p:nvPr/>
      </p:nvGrpSpPr>
      <p:grpSpPr>
        <a:xfrm>
          <a:off x="0" y="0"/>
          <a:ext cx="0" cy="0"/>
          <a:chOff x="0" y="0"/>
          <a:chExt cx="0" cy="0"/>
        </a:xfrm>
      </p:grpSpPr>
      <p:sp>
        <p:nvSpPr>
          <p:cNvPr id="1529" name="Google Shape;1529;p201"/>
          <p:cNvSpPr txBox="1"/>
          <p:nvPr/>
        </p:nvSpPr>
        <p:spPr>
          <a:xfrm>
            <a:off x="720400" y="1829848"/>
            <a:ext cx="10594800" cy="3735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1530" name="Google Shape;1530;p201"/>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1531" name="Google Shape;1531;p201"/>
          <p:cNvPicPr preferRelativeResize="0"/>
          <p:nvPr/>
        </p:nvPicPr>
        <p:blipFill rotWithShape="1">
          <a:blip r:embed="rId3">
            <a:alphaModFix/>
          </a:blip>
          <a:srcRect b="0" l="0" r="0" t="0"/>
          <a:stretch/>
        </p:blipFill>
        <p:spPr>
          <a:xfrm>
            <a:off x="1489233" y="65746"/>
            <a:ext cx="9213525" cy="6199075"/>
          </a:xfrm>
          <a:prstGeom prst="rect">
            <a:avLst/>
          </a:prstGeom>
          <a:noFill/>
          <a:ln>
            <a:noFill/>
          </a:ln>
        </p:spPr>
      </p:pic>
      <p:sp>
        <p:nvSpPr>
          <p:cNvPr id="1532" name="Google Shape;1532;p201"/>
          <p:cNvSpPr txBox="1"/>
          <p:nvPr>
            <p:ph type="title"/>
          </p:nvPr>
        </p:nvSpPr>
        <p:spPr>
          <a:xfrm>
            <a:off x="2120675" y="245100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lt1"/>
                </a:solidFill>
                <a:latin typeface="Calibri"/>
                <a:ea typeface="Calibri"/>
                <a:cs typeface="Calibri"/>
                <a:sym typeface="Calibri"/>
              </a:rPr>
              <a:t>Break Time</a:t>
            </a:r>
            <a:endParaRPr b="1" sz="4000">
              <a:solidFill>
                <a:schemeClr val="lt1"/>
              </a:solidFill>
              <a:latin typeface="Calibri"/>
              <a:ea typeface="Calibri"/>
              <a:cs typeface="Calibri"/>
              <a:sym typeface="Calibri"/>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7" name="Shape 1537"/>
        <p:cNvGrpSpPr/>
        <p:nvPr/>
      </p:nvGrpSpPr>
      <p:grpSpPr>
        <a:xfrm>
          <a:off x="0" y="0"/>
          <a:ext cx="0" cy="0"/>
          <a:chOff x="0" y="0"/>
          <a:chExt cx="0" cy="0"/>
        </a:xfrm>
      </p:grpSpPr>
      <p:sp>
        <p:nvSpPr>
          <p:cNvPr id="1538" name="Google Shape;1538;p202"/>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539" name="Google Shape;1539;p202"/>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lt1"/>
                </a:solidFill>
                <a:latin typeface="Corbel"/>
                <a:ea typeface="Corbel"/>
                <a:cs typeface="Corbel"/>
                <a:sym typeface="Corbel"/>
              </a:rPr>
              <a:t>Reflecting on Your Power</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1540" name="Google Shape;1540;p202"/>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541" name="Google Shape;1541;p202"/>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45" name="Shape 1545"/>
        <p:cNvGrpSpPr/>
        <p:nvPr/>
      </p:nvGrpSpPr>
      <p:grpSpPr>
        <a:xfrm>
          <a:off x="0" y="0"/>
          <a:ext cx="0" cy="0"/>
          <a:chOff x="0" y="0"/>
          <a:chExt cx="0" cy="0"/>
        </a:xfrm>
      </p:grpSpPr>
      <p:sp>
        <p:nvSpPr>
          <p:cNvPr id="1546" name="Google Shape;1546;p203"/>
          <p:cNvSpPr txBox="1"/>
          <p:nvPr/>
        </p:nvSpPr>
        <p:spPr>
          <a:xfrm>
            <a:off x="6422275" y="1617025"/>
            <a:ext cx="4910100" cy="41961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lang="en-US" sz="2700">
                <a:solidFill>
                  <a:schemeClr val="dk1"/>
                </a:solidFill>
                <a:latin typeface="Calibri"/>
                <a:ea typeface="Calibri"/>
                <a:cs typeface="Calibri"/>
                <a:sym typeface="Calibri"/>
              </a:rPr>
              <a:t>In their Book “DEI Deconstructed” author Lily Zheng offers us a framework for understanding </a:t>
            </a:r>
            <a:br>
              <a:rPr lang="en-US" sz="2700">
                <a:solidFill>
                  <a:schemeClr val="dk1"/>
                </a:solidFill>
                <a:latin typeface="Calibri"/>
                <a:ea typeface="Calibri"/>
                <a:cs typeface="Calibri"/>
                <a:sym typeface="Calibri"/>
              </a:rPr>
            </a:br>
            <a:r>
              <a:rPr lang="en-US" sz="2700">
                <a:solidFill>
                  <a:schemeClr val="dk1"/>
                </a:solidFill>
                <a:latin typeface="Calibri"/>
                <a:ea typeface="Calibri"/>
                <a:cs typeface="Calibri"/>
                <a:sym typeface="Calibri"/>
              </a:rPr>
              <a:t>the role power plays in relationship to organizational structure and culture</a:t>
            </a:r>
            <a:endParaRPr sz="2700">
              <a:solidFill>
                <a:schemeClr val="dk1"/>
              </a:solidFill>
              <a:latin typeface="Calibri"/>
              <a:ea typeface="Calibri"/>
              <a:cs typeface="Calibri"/>
              <a:sym typeface="Calibri"/>
            </a:endParaRPr>
          </a:p>
          <a:p>
            <a:pPr indent="0" lvl="0" marL="0" rtl="0" algn="l">
              <a:spcBef>
                <a:spcPts val="0"/>
              </a:spcBef>
              <a:spcAft>
                <a:spcPts val="0"/>
              </a:spcAft>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1547" name="Google Shape;1547;p203"/>
          <p:cNvSpPr txBox="1"/>
          <p:nvPr>
            <p:ph type="title"/>
          </p:nvPr>
        </p:nvSpPr>
        <p:spPr>
          <a:xfrm>
            <a:off x="815925" y="304475"/>
            <a:ext cx="9539700" cy="9780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900"/>
              <a:buNone/>
            </a:pPr>
            <a:r>
              <a:rPr b="1" lang="en-US" sz="4000" u="sng">
                <a:solidFill>
                  <a:schemeClr val="dk1"/>
                </a:solidFill>
                <a:latin typeface="Calibri"/>
                <a:ea typeface="Calibri"/>
                <a:cs typeface="Calibri"/>
                <a:sym typeface="Calibri"/>
              </a:rPr>
              <a:t>Knowing, Using, and Ceding Power</a:t>
            </a:r>
            <a:endParaRPr b="1" sz="4000" u="sng">
              <a:solidFill>
                <a:schemeClr val="dk1"/>
              </a:solidFill>
              <a:latin typeface="Calibri"/>
              <a:ea typeface="Calibri"/>
              <a:cs typeface="Calibri"/>
              <a:sym typeface="Calibri"/>
            </a:endParaRPr>
          </a:p>
        </p:txBody>
      </p:sp>
      <p:sp>
        <p:nvSpPr>
          <p:cNvPr id="1548" name="Google Shape;1548;p203"/>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1549" name="Google Shape;1549;p203"/>
          <p:cNvPicPr preferRelativeResize="0"/>
          <p:nvPr/>
        </p:nvPicPr>
        <p:blipFill>
          <a:blip r:embed="rId3">
            <a:alphaModFix/>
          </a:blip>
          <a:stretch>
            <a:fillRect/>
          </a:stretch>
        </p:blipFill>
        <p:spPr>
          <a:xfrm>
            <a:off x="1894851" y="1370175"/>
            <a:ext cx="3120825" cy="468977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53" name="Shape 1553"/>
        <p:cNvGrpSpPr/>
        <p:nvPr/>
      </p:nvGrpSpPr>
      <p:grpSpPr>
        <a:xfrm>
          <a:off x="0" y="0"/>
          <a:ext cx="0" cy="0"/>
          <a:chOff x="0" y="0"/>
          <a:chExt cx="0" cy="0"/>
        </a:xfrm>
      </p:grpSpPr>
      <p:sp>
        <p:nvSpPr>
          <p:cNvPr id="1554" name="Google Shape;1554;p204"/>
          <p:cNvSpPr txBox="1"/>
          <p:nvPr/>
        </p:nvSpPr>
        <p:spPr>
          <a:xfrm>
            <a:off x="5314300" y="1239525"/>
            <a:ext cx="6237300" cy="54252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Clr>
                <a:schemeClr val="dk1"/>
              </a:buClr>
              <a:buSzPts val="1100"/>
              <a:buFont typeface="Arial"/>
              <a:buNone/>
            </a:pPr>
            <a:r>
              <a:rPr b="1" lang="en-US" sz="2800">
                <a:solidFill>
                  <a:schemeClr val="dk1"/>
                </a:solidFill>
                <a:latin typeface="Calibri"/>
                <a:ea typeface="Calibri"/>
                <a:cs typeface="Calibri"/>
                <a:sym typeface="Calibri"/>
              </a:rPr>
              <a:t>“If we are to achieve DEI in the organizational sense, we will need to engage critically and often with power. With power, organizational priorities, goals, and strategies are set, and with power, individuals navigate conflict, self-advocate, and collectively organize”</a:t>
            </a:r>
            <a:endParaRPr sz="4400">
              <a:solidFill>
                <a:schemeClr val="dk1"/>
              </a:solidFill>
              <a:latin typeface="Calibri"/>
              <a:ea typeface="Calibri"/>
              <a:cs typeface="Calibri"/>
              <a:sym typeface="Calibri"/>
            </a:endParaRPr>
          </a:p>
          <a:p>
            <a:pPr indent="0" lvl="0" marL="0" rtl="0" algn="l">
              <a:spcBef>
                <a:spcPts val="0"/>
              </a:spcBef>
              <a:spcAft>
                <a:spcPts val="0"/>
              </a:spcAft>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1555" name="Google Shape;1555;p204"/>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1556" name="Google Shape;1556;p204"/>
          <p:cNvPicPr preferRelativeResize="0"/>
          <p:nvPr/>
        </p:nvPicPr>
        <p:blipFill>
          <a:blip r:embed="rId3">
            <a:alphaModFix/>
          </a:blip>
          <a:stretch>
            <a:fillRect/>
          </a:stretch>
        </p:blipFill>
        <p:spPr>
          <a:xfrm>
            <a:off x="830575" y="1284200"/>
            <a:ext cx="3861925" cy="386192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60" name="Shape 1560"/>
        <p:cNvGrpSpPr/>
        <p:nvPr/>
      </p:nvGrpSpPr>
      <p:grpSpPr>
        <a:xfrm>
          <a:off x="0" y="0"/>
          <a:ext cx="0" cy="0"/>
          <a:chOff x="0" y="0"/>
          <a:chExt cx="0" cy="0"/>
        </a:xfrm>
      </p:grpSpPr>
      <p:sp>
        <p:nvSpPr>
          <p:cNvPr id="1561" name="Google Shape;1561;p205"/>
          <p:cNvSpPr txBox="1"/>
          <p:nvPr>
            <p:ph type="title"/>
          </p:nvPr>
        </p:nvSpPr>
        <p:spPr>
          <a:xfrm>
            <a:off x="660300" y="46600"/>
            <a:ext cx="10947600" cy="9780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900"/>
              <a:buFont typeface="Arial"/>
              <a:buNone/>
            </a:pPr>
            <a:r>
              <a:rPr b="1" lang="en-US" sz="4000">
                <a:solidFill>
                  <a:schemeClr val="dk1"/>
                </a:solidFill>
                <a:latin typeface="Calibri"/>
                <a:ea typeface="Calibri"/>
                <a:cs typeface="Calibri"/>
                <a:sym typeface="Calibri"/>
              </a:rPr>
              <a:t>Organizational Structure and Culture</a:t>
            </a:r>
            <a:endParaRPr b="1" sz="4000">
              <a:solidFill>
                <a:schemeClr val="dk1"/>
              </a:solidFill>
              <a:latin typeface="Calibri"/>
              <a:ea typeface="Calibri"/>
              <a:cs typeface="Calibri"/>
              <a:sym typeface="Calibri"/>
            </a:endParaRPr>
          </a:p>
        </p:txBody>
      </p:sp>
      <p:sp>
        <p:nvSpPr>
          <p:cNvPr id="1562" name="Google Shape;1562;p205"/>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graphicFrame>
        <p:nvGraphicFramePr>
          <p:cNvPr id="1563" name="Google Shape;1563;p205"/>
          <p:cNvGraphicFramePr/>
          <p:nvPr/>
        </p:nvGraphicFramePr>
        <p:xfrm>
          <a:off x="1606163" y="1024600"/>
          <a:ext cx="3000000" cy="3000000"/>
        </p:xfrm>
        <a:graphic>
          <a:graphicData uri="http://schemas.openxmlformats.org/drawingml/2006/table">
            <a:tbl>
              <a:tblPr>
                <a:noFill/>
                <a:tableStyleId>{E78F629D-4FE8-4B34-BC97-78F3B0A2A090}</a:tableStyleId>
              </a:tblPr>
              <a:tblGrid>
                <a:gridCol w="1721725"/>
                <a:gridCol w="3868300"/>
                <a:gridCol w="1196250"/>
                <a:gridCol w="1084475"/>
                <a:gridCol w="1185100"/>
              </a:tblGrid>
              <a:tr h="393850">
                <a:tc>
                  <a:txBody>
                    <a:bodyPr/>
                    <a:lstStyle/>
                    <a:p>
                      <a:pPr indent="0" lvl="0" marL="0" rtl="0" algn="l">
                        <a:spcBef>
                          <a:spcPts val="0"/>
                        </a:spcBef>
                        <a:spcAft>
                          <a:spcPts val="0"/>
                        </a:spcAft>
                        <a:buNone/>
                      </a:pPr>
                      <a:r>
                        <a:rPr b="1" lang="en-US" sz="1500"/>
                        <a:t>Structure</a:t>
                      </a:r>
                      <a:endParaRPr b="1" sz="1500"/>
                    </a:p>
                  </a:txBody>
                  <a:tcPr marT="63500" marB="63500" marR="63500" marL="63500">
                    <a:solidFill>
                      <a:srgbClr val="00FFFF"/>
                    </a:solidFill>
                  </a:tcPr>
                </a:tc>
                <a:tc gridSpan="4">
                  <a:txBody>
                    <a:bodyPr/>
                    <a:lstStyle/>
                    <a:p>
                      <a:pPr indent="0" lvl="0" marL="0" rtl="0" algn="l">
                        <a:spcBef>
                          <a:spcPts val="0"/>
                        </a:spcBef>
                        <a:spcAft>
                          <a:spcPts val="0"/>
                        </a:spcAft>
                        <a:buNone/>
                      </a:pPr>
                      <a:r>
                        <a:rPr b="1" lang="en-US" sz="1500"/>
                        <a:t>The rules, roles, and responsibilities that coordinate people</a:t>
                      </a:r>
                      <a:endParaRPr b="1" sz="1500"/>
                    </a:p>
                  </a:txBody>
                  <a:tcPr marT="63500" marB="63500" marR="63500" marL="63500">
                    <a:solidFill>
                      <a:srgbClr val="00FFFF"/>
                    </a:solidFill>
                  </a:tcPr>
                </a:tc>
                <a:tc hMerge="1"/>
                <a:tc hMerge="1"/>
                <a:tc hMerge="1"/>
              </a:tr>
              <a:tr h="561050">
                <a:tc>
                  <a:txBody>
                    <a:bodyPr/>
                    <a:lstStyle/>
                    <a:p>
                      <a:pPr indent="0" lvl="0" marL="0" rtl="0" algn="l">
                        <a:spcBef>
                          <a:spcPts val="0"/>
                        </a:spcBef>
                        <a:spcAft>
                          <a:spcPts val="0"/>
                        </a:spcAft>
                        <a:buNone/>
                      </a:pPr>
                      <a:r>
                        <a:rPr lang="en-US" sz="1500"/>
                        <a:t>centralization</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decisions are made from the top down</a:t>
                      </a:r>
                      <a:endParaRPr sz="1500"/>
                    </a:p>
                  </a:txBody>
                  <a:tcPr marT="63500" marB="63500" marR="63500" marL="63500"/>
                </a:tc>
                <a:tc hMerge="1"/>
                <a:tc hMerge="1"/>
                <a:tc hMerge="1"/>
              </a:tr>
              <a:tr h="647075">
                <a:tc>
                  <a:txBody>
                    <a:bodyPr/>
                    <a:lstStyle/>
                    <a:p>
                      <a:pPr indent="0" lvl="0" marL="0" rtl="0" algn="l">
                        <a:spcBef>
                          <a:spcPts val="0"/>
                        </a:spcBef>
                        <a:spcAft>
                          <a:spcPts val="0"/>
                        </a:spcAft>
                        <a:buNone/>
                      </a:pPr>
                      <a:r>
                        <a:rPr lang="en-US" sz="1500"/>
                        <a:t>Fromalization</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organizations function is documented and follow strict rules</a:t>
                      </a:r>
                      <a:endParaRPr sz="1500"/>
                    </a:p>
                  </a:txBody>
                  <a:tcPr marT="63500" marB="63500" marR="63500" marL="63500"/>
                </a:tc>
                <a:tc hMerge="1"/>
                <a:tc hMerge="1"/>
                <a:tc hMerge="1"/>
              </a:tr>
              <a:tr h="647075">
                <a:tc>
                  <a:txBody>
                    <a:bodyPr/>
                    <a:lstStyle/>
                    <a:p>
                      <a:pPr indent="0" lvl="0" marL="0" rtl="0" algn="l">
                        <a:spcBef>
                          <a:spcPts val="0"/>
                        </a:spcBef>
                        <a:spcAft>
                          <a:spcPts val="0"/>
                        </a:spcAft>
                        <a:buNone/>
                      </a:pPr>
                      <a:r>
                        <a:rPr lang="en-US" sz="1500"/>
                        <a:t>Complexity</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organizations divide work across jobs, divisions, and locations</a:t>
                      </a:r>
                      <a:endParaRPr sz="1500"/>
                    </a:p>
                  </a:txBody>
                  <a:tcPr marT="63500" marB="63500" marR="63500" marL="63500"/>
                </a:tc>
                <a:tc hMerge="1"/>
                <a:tc hMerge="1"/>
                <a:tc hMerge="1"/>
              </a:tr>
              <a:tr h="393850">
                <a:tc>
                  <a:txBody>
                    <a:bodyPr/>
                    <a:lstStyle/>
                    <a:p>
                      <a:pPr indent="0" lvl="0" marL="0" rtl="0" algn="l">
                        <a:spcBef>
                          <a:spcPts val="0"/>
                        </a:spcBef>
                        <a:spcAft>
                          <a:spcPts val="0"/>
                        </a:spcAft>
                        <a:buNone/>
                      </a:pPr>
                      <a:r>
                        <a:rPr b="1" lang="en-US" sz="1500"/>
                        <a:t>Culture</a:t>
                      </a:r>
                      <a:endParaRPr b="1" sz="1500"/>
                    </a:p>
                  </a:txBody>
                  <a:tcPr marT="63500" marB="63500" marR="63500" marL="63500">
                    <a:solidFill>
                      <a:srgbClr val="00FFFF"/>
                    </a:solidFill>
                  </a:tcPr>
                </a:tc>
                <a:tc gridSpan="4">
                  <a:txBody>
                    <a:bodyPr/>
                    <a:lstStyle/>
                    <a:p>
                      <a:pPr indent="0" lvl="0" marL="0" rtl="0" algn="l">
                        <a:spcBef>
                          <a:spcPts val="0"/>
                        </a:spcBef>
                        <a:spcAft>
                          <a:spcPts val="0"/>
                        </a:spcAft>
                        <a:buNone/>
                      </a:pPr>
                      <a:r>
                        <a:rPr b="1" lang="en-US" sz="1500"/>
                        <a:t>Share assumptions and expectations for behavior in an environment</a:t>
                      </a:r>
                      <a:endParaRPr b="1" sz="1500"/>
                    </a:p>
                  </a:txBody>
                  <a:tcPr marT="63500" marB="63500" marR="63500" marL="63500">
                    <a:solidFill>
                      <a:srgbClr val="00FFFF"/>
                    </a:solidFill>
                  </a:tcPr>
                </a:tc>
                <a:tc hMerge="1"/>
                <a:tc hMerge="1"/>
                <a:tc hMerge="1"/>
              </a:tr>
              <a:tr h="561050">
                <a:tc>
                  <a:txBody>
                    <a:bodyPr/>
                    <a:lstStyle/>
                    <a:p>
                      <a:pPr indent="0" lvl="0" marL="0" rtl="0" algn="l">
                        <a:spcBef>
                          <a:spcPts val="0"/>
                        </a:spcBef>
                        <a:spcAft>
                          <a:spcPts val="0"/>
                        </a:spcAft>
                        <a:buNone/>
                      </a:pPr>
                      <a:r>
                        <a:rPr lang="en-US" sz="1500"/>
                        <a:t>Power Distance</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power differences are normalized and accepted</a:t>
                      </a:r>
                      <a:endParaRPr sz="1500"/>
                    </a:p>
                  </a:txBody>
                  <a:tcPr marT="63500" marB="63500" marR="63500" marL="63500"/>
                </a:tc>
                <a:tc hMerge="1"/>
                <a:tc hMerge="1"/>
                <a:tc hMerge="1"/>
              </a:tr>
              <a:tr h="561050">
                <a:tc>
                  <a:txBody>
                    <a:bodyPr/>
                    <a:lstStyle/>
                    <a:p>
                      <a:pPr indent="0" lvl="0" marL="0" rtl="0" algn="l">
                        <a:spcBef>
                          <a:spcPts val="0"/>
                        </a:spcBef>
                        <a:spcAft>
                          <a:spcPts val="0"/>
                        </a:spcAft>
                        <a:buNone/>
                      </a:pPr>
                      <a:r>
                        <a:rPr lang="en-US" sz="1500"/>
                        <a:t>Interdependence</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people see themselves as connected to a broader group</a:t>
                      </a:r>
                      <a:endParaRPr sz="1500"/>
                    </a:p>
                  </a:txBody>
                  <a:tcPr marT="63500" marB="63500" marR="63500" marL="63500"/>
                </a:tc>
                <a:tc hMerge="1"/>
                <a:tc hMerge="1"/>
                <a:tc hMerge="1"/>
              </a:tr>
              <a:tr h="647075">
                <a:tc>
                  <a:txBody>
                    <a:bodyPr/>
                    <a:lstStyle/>
                    <a:p>
                      <a:pPr indent="0" lvl="0" marL="0" rtl="0" algn="l">
                        <a:spcBef>
                          <a:spcPts val="0"/>
                        </a:spcBef>
                        <a:spcAft>
                          <a:spcPts val="0"/>
                        </a:spcAft>
                        <a:buNone/>
                      </a:pPr>
                      <a:r>
                        <a:rPr lang="en-US" sz="1500"/>
                        <a:t>Uncertainty Avoidance</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uncertainty or ambiguity is avoided or devalued</a:t>
                      </a:r>
                      <a:endParaRPr sz="1500"/>
                    </a:p>
                  </a:txBody>
                  <a:tcPr marT="63500" marB="63500" marR="63500" marL="63500"/>
                </a:tc>
                <a:tc hMerge="1"/>
                <a:tc hMerge="1"/>
                <a:tc hMerge="1"/>
              </a:tr>
              <a:tr h="647075">
                <a:tc>
                  <a:txBody>
                    <a:bodyPr/>
                    <a:lstStyle/>
                    <a:p>
                      <a:pPr indent="0" lvl="0" marL="0" rtl="0" algn="l">
                        <a:spcBef>
                          <a:spcPts val="0"/>
                        </a:spcBef>
                        <a:spcAft>
                          <a:spcPts val="0"/>
                        </a:spcAft>
                        <a:buNone/>
                      </a:pPr>
                      <a:r>
                        <a:rPr lang="en-US" sz="1500"/>
                        <a:t>Failure avoidance</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failure or imperfection is avoided or devalued</a:t>
                      </a:r>
                      <a:endParaRPr sz="1500"/>
                    </a:p>
                  </a:txBody>
                  <a:tcPr marT="63500" marB="63500" marR="63500" marL="63500"/>
                </a:tc>
                <a:tc hMerge="1"/>
                <a:tc hMerge="1"/>
                <a:tc hMerge="1"/>
              </a:tr>
            </a:tbl>
          </a:graphicData>
        </a:graphic>
      </p:graphicFrame>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67" name="Shape 1567"/>
        <p:cNvGrpSpPr/>
        <p:nvPr/>
      </p:nvGrpSpPr>
      <p:grpSpPr>
        <a:xfrm>
          <a:off x="0" y="0"/>
          <a:ext cx="0" cy="0"/>
          <a:chOff x="0" y="0"/>
          <a:chExt cx="0" cy="0"/>
        </a:xfrm>
      </p:grpSpPr>
      <p:sp>
        <p:nvSpPr>
          <p:cNvPr id="1568" name="Google Shape;1568;p206"/>
          <p:cNvSpPr txBox="1"/>
          <p:nvPr>
            <p:ph type="title"/>
          </p:nvPr>
        </p:nvSpPr>
        <p:spPr>
          <a:xfrm>
            <a:off x="2836050" y="223000"/>
            <a:ext cx="6519900" cy="9780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900"/>
              <a:buNone/>
            </a:pPr>
            <a:r>
              <a:rPr b="1" lang="en-US" sz="4000">
                <a:solidFill>
                  <a:schemeClr val="dk1"/>
                </a:solidFill>
                <a:latin typeface="Calibri"/>
                <a:ea typeface="Calibri"/>
                <a:cs typeface="Calibri"/>
                <a:sym typeface="Calibri"/>
              </a:rPr>
              <a:t>Types of Power</a:t>
            </a:r>
            <a:endParaRPr b="1" sz="4000">
              <a:solidFill>
                <a:schemeClr val="dk1"/>
              </a:solidFill>
              <a:latin typeface="Calibri"/>
              <a:ea typeface="Calibri"/>
              <a:cs typeface="Calibri"/>
              <a:sym typeface="Calibri"/>
            </a:endParaRPr>
          </a:p>
        </p:txBody>
      </p:sp>
      <p:sp>
        <p:nvSpPr>
          <p:cNvPr id="1569" name="Google Shape;1569;p206"/>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graphicFrame>
        <p:nvGraphicFramePr>
          <p:cNvPr id="1570" name="Google Shape;1570;p206"/>
          <p:cNvGraphicFramePr/>
          <p:nvPr/>
        </p:nvGraphicFramePr>
        <p:xfrm>
          <a:off x="1076600" y="1728400"/>
          <a:ext cx="3000000" cy="3000000"/>
        </p:xfrm>
        <a:graphic>
          <a:graphicData uri="http://schemas.openxmlformats.org/drawingml/2006/table">
            <a:tbl>
              <a:tblPr>
                <a:noFill/>
                <a:tableStyleId>{E78F629D-4FE8-4B34-BC97-78F3B0A2A090}</a:tableStyleId>
              </a:tblPr>
              <a:tblGrid>
                <a:gridCol w="1662575"/>
                <a:gridCol w="8352925"/>
              </a:tblGrid>
              <a:tr h="1463300">
                <a:tc>
                  <a:txBody>
                    <a:bodyPr/>
                    <a:lstStyle/>
                    <a:p>
                      <a:pPr indent="0" lvl="0" marL="0" rtl="0" algn="l">
                        <a:spcBef>
                          <a:spcPts val="0"/>
                        </a:spcBef>
                        <a:spcAft>
                          <a:spcPts val="0"/>
                        </a:spcAft>
                        <a:buNone/>
                      </a:pPr>
                      <a:r>
                        <a:rPr b="1" lang="en-US" sz="1600">
                          <a:latin typeface="Garamond"/>
                          <a:ea typeface="Garamond"/>
                          <a:cs typeface="Garamond"/>
                          <a:sym typeface="Garamond"/>
                        </a:rPr>
                        <a:t>Reward Power</a:t>
                      </a:r>
                      <a:endParaRPr b="1" sz="1600">
                        <a:latin typeface="Garamond"/>
                        <a:ea typeface="Garamond"/>
                        <a:cs typeface="Garamond"/>
                        <a:sym typeface="Garamond"/>
                      </a:endParaRPr>
                    </a:p>
                    <a:p>
                      <a:pPr indent="0" lvl="0" marL="0" rtl="0" algn="l">
                        <a:spcBef>
                          <a:spcPts val="0"/>
                        </a:spcBef>
                        <a:spcAft>
                          <a:spcPts val="0"/>
                        </a:spcAft>
                        <a:buNone/>
                      </a:pPr>
                      <a:r>
                        <a:t/>
                      </a:r>
                      <a:endParaRPr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ability to give rewards and positive consequences if people do what is asked of them</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p>
                      <a:pPr indent="0" lvl="0" marL="0" rtl="0" algn="l">
                        <a:spcBef>
                          <a:spcPts val="0"/>
                        </a:spcBef>
                        <a:spcAft>
                          <a:spcPts val="0"/>
                        </a:spcAft>
                        <a:buNone/>
                      </a:pPr>
                      <a:r>
                        <a:t/>
                      </a:r>
                      <a:endParaRPr sz="1600">
                        <a:latin typeface="Garamond"/>
                        <a:ea typeface="Garamond"/>
                        <a:cs typeface="Garamond"/>
                        <a:sym typeface="Garamond"/>
                      </a:endParaRPr>
                    </a:p>
                  </a:txBody>
                  <a:tcPr marT="63500" marB="63500" marR="63500" marL="63500"/>
                </a:tc>
              </a:tr>
              <a:tr h="1139050">
                <a:tc>
                  <a:txBody>
                    <a:bodyPr/>
                    <a:lstStyle/>
                    <a:p>
                      <a:pPr indent="0" lvl="0" marL="0" rtl="0" algn="l">
                        <a:spcBef>
                          <a:spcPts val="0"/>
                        </a:spcBef>
                        <a:spcAft>
                          <a:spcPts val="0"/>
                        </a:spcAft>
                        <a:buNone/>
                      </a:pPr>
                      <a:r>
                        <a:rPr b="1" lang="en-US" sz="1600">
                          <a:latin typeface="Garamond"/>
                          <a:ea typeface="Garamond"/>
                          <a:cs typeface="Garamond"/>
                          <a:sym typeface="Garamond"/>
                        </a:rPr>
                        <a:t>Referent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likeability. People often are willing to do what you ask because they like and respect you</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r h="1139050">
                <a:tc>
                  <a:txBody>
                    <a:bodyPr/>
                    <a:lstStyle/>
                    <a:p>
                      <a:pPr indent="0" lvl="0" marL="0" rtl="0" algn="l">
                        <a:spcBef>
                          <a:spcPts val="0"/>
                        </a:spcBef>
                        <a:spcAft>
                          <a:spcPts val="0"/>
                        </a:spcAft>
                        <a:buNone/>
                      </a:pPr>
                      <a:r>
                        <a:rPr b="1" lang="en-US" sz="1600">
                          <a:latin typeface="Garamond"/>
                          <a:ea typeface="Garamond"/>
                          <a:cs typeface="Garamond"/>
                          <a:sym typeface="Garamond"/>
                        </a:rPr>
                        <a:t>Legitimate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position/job/role. People see that position as holding power, so the individual holds power too</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53" name="Shape 553"/>
        <p:cNvGrpSpPr/>
        <p:nvPr/>
      </p:nvGrpSpPr>
      <p:grpSpPr>
        <a:xfrm>
          <a:off x="0" y="0"/>
          <a:ext cx="0" cy="0"/>
          <a:chOff x="0" y="0"/>
          <a:chExt cx="0" cy="0"/>
        </a:xfrm>
      </p:grpSpPr>
      <p:sp>
        <p:nvSpPr>
          <p:cNvPr id="554" name="Google Shape;554;p90"/>
          <p:cNvSpPr/>
          <p:nvPr/>
        </p:nvSpPr>
        <p:spPr>
          <a:xfrm>
            <a:off x="6351814" y="3855132"/>
            <a:ext cx="5132614" cy="1962603"/>
          </a:xfrm>
          <a:prstGeom prst="rect">
            <a:avLst/>
          </a:prstGeom>
          <a:solidFill>
            <a:srgbClr val="D8E2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5" name="Google Shape;555;p90"/>
          <p:cNvSpPr/>
          <p:nvPr/>
        </p:nvSpPr>
        <p:spPr>
          <a:xfrm>
            <a:off x="6335489" y="1466397"/>
            <a:ext cx="5132614" cy="1962603"/>
          </a:xfrm>
          <a:prstGeom prst="rect">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6" name="Google Shape;556;p90"/>
          <p:cNvSpPr/>
          <p:nvPr/>
        </p:nvSpPr>
        <p:spPr>
          <a:xfrm>
            <a:off x="838200" y="1466397"/>
            <a:ext cx="5001986" cy="435133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7" name="Google Shape;557;p9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Overview of the Day</a:t>
            </a:r>
            <a:br>
              <a:rPr b="1" lang="en-US" sz="4000"/>
            </a:br>
            <a:endParaRPr sz="4000"/>
          </a:p>
        </p:txBody>
      </p:sp>
      <p:sp>
        <p:nvSpPr>
          <p:cNvPr id="558" name="Google Shape;558;p90"/>
          <p:cNvSpPr txBox="1"/>
          <p:nvPr>
            <p:ph idx="1" type="body"/>
          </p:nvPr>
        </p:nvSpPr>
        <p:spPr>
          <a:xfrm>
            <a:off x="838200" y="1466397"/>
            <a:ext cx="5001986" cy="3925206"/>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b="1" lang="en-US" sz="2400" u="sng"/>
              <a:t>Will Do</a:t>
            </a:r>
            <a:endParaRPr/>
          </a:p>
          <a:p>
            <a:pPr indent="-342900" lvl="0" marL="457200" rtl="0" algn="l">
              <a:lnSpc>
                <a:spcPct val="90000"/>
              </a:lnSpc>
              <a:spcBef>
                <a:spcPts val="1000"/>
              </a:spcBef>
              <a:spcAft>
                <a:spcPts val="0"/>
              </a:spcAft>
              <a:buClr>
                <a:schemeClr val="dk1"/>
              </a:buClr>
              <a:buSzPts val="1800"/>
              <a:buChar char="•"/>
            </a:pPr>
            <a:r>
              <a:rPr lang="en-US" sz="2400"/>
              <a:t>Introduce why we lead with race, and do so intersectionally</a:t>
            </a:r>
            <a:endParaRPr sz="2400"/>
          </a:p>
          <a:p>
            <a:pPr indent="-342900" lvl="0" marL="457200" rtl="0" algn="l">
              <a:lnSpc>
                <a:spcPct val="90000"/>
              </a:lnSpc>
              <a:spcBef>
                <a:spcPts val="1000"/>
              </a:spcBef>
              <a:spcAft>
                <a:spcPts val="0"/>
              </a:spcAft>
              <a:buClr>
                <a:schemeClr val="dk1"/>
              </a:buClr>
              <a:buSzPts val="1800"/>
              <a:buChar char="•"/>
            </a:pPr>
            <a:r>
              <a:rPr lang="en-US" sz="2400"/>
              <a:t>Dig into the barriers of discussing race</a:t>
            </a:r>
            <a:endParaRPr/>
          </a:p>
          <a:p>
            <a:pPr indent="-342900" lvl="0" marL="457200" rtl="0" algn="l">
              <a:lnSpc>
                <a:spcPct val="90000"/>
              </a:lnSpc>
              <a:spcBef>
                <a:spcPts val="1000"/>
              </a:spcBef>
              <a:spcAft>
                <a:spcPts val="0"/>
              </a:spcAft>
              <a:buClr>
                <a:schemeClr val="dk1"/>
              </a:buClr>
              <a:buSzPts val="1800"/>
              <a:buChar char="•"/>
            </a:pPr>
            <a:r>
              <a:rPr lang="en-US" sz="2400"/>
              <a:t>Understand how race is constructed and operates</a:t>
            </a:r>
            <a:endParaRPr/>
          </a:p>
          <a:p>
            <a:pPr indent="-342900" lvl="0" marL="457200" rtl="0" algn="l">
              <a:lnSpc>
                <a:spcPct val="90000"/>
              </a:lnSpc>
              <a:spcBef>
                <a:spcPts val="1000"/>
              </a:spcBef>
              <a:spcAft>
                <a:spcPts val="0"/>
              </a:spcAft>
              <a:buClr>
                <a:schemeClr val="dk1"/>
              </a:buClr>
              <a:buSzPts val="1800"/>
              <a:buChar char="•"/>
            </a:pPr>
            <a:r>
              <a:rPr lang="en-US" sz="2400"/>
              <a:t>Distill what was shared in this session and prep for next week</a:t>
            </a:r>
            <a:endParaRPr/>
          </a:p>
        </p:txBody>
      </p:sp>
      <p:sp>
        <p:nvSpPr>
          <p:cNvPr id="559" name="Google Shape;559;p90"/>
          <p:cNvSpPr txBox="1"/>
          <p:nvPr>
            <p:ph idx="2" type="body"/>
          </p:nvPr>
        </p:nvSpPr>
        <p:spPr>
          <a:xfrm>
            <a:off x="6351814" y="1466397"/>
            <a:ext cx="5001986" cy="4351338"/>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b="1" lang="en-US" u="sng"/>
              <a:t>Might Do</a:t>
            </a:r>
            <a:endParaRPr/>
          </a:p>
          <a:p>
            <a:pPr indent="-330200" lvl="0" marL="457200" rtl="0" algn="l">
              <a:lnSpc>
                <a:spcPct val="90000"/>
              </a:lnSpc>
              <a:spcBef>
                <a:spcPts val="1000"/>
              </a:spcBef>
              <a:spcAft>
                <a:spcPts val="0"/>
              </a:spcAft>
              <a:buClr>
                <a:schemeClr val="dk1"/>
              </a:buClr>
              <a:buSzPts val="1600"/>
              <a:buChar char="•"/>
            </a:pPr>
            <a:r>
              <a:rPr lang="en-US" sz="2600"/>
              <a:t>Unpack how structural racism operates in your life and work</a:t>
            </a:r>
            <a:endParaRPr sz="2600"/>
          </a:p>
          <a:p>
            <a:pPr indent="-228600" lvl="0" marL="457200" rtl="0" algn="l">
              <a:lnSpc>
                <a:spcPct val="90000"/>
              </a:lnSpc>
              <a:spcBef>
                <a:spcPts val="1000"/>
              </a:spcBef>
              <a:spcAft>
                <a:spcPts val="0"/>
              </a:spcAft>
              <a:buClr>
                <a:schemeClr val="dk1"/>
              </a:buClr>
              <a:buSzPts val="1800"/>
              <a:buNone/>
            </a:pPr>
            <a:r>
              <a:t/>
            </a:r>
            <a:endParaRPr/>
          </a:p>
          <a:p>
            <a:pPr indent="-228600" lvl="0" marL="457200" rtl="0" algn="l">
              <a:lnSpc>
                <a:spcPct val="90000"/>
              </a:lnSpc>
              <a:spcBef>
                <a:spcPts val="1000"/>
              </a:spcBef>
              <a:spcAft>
                <a:spcPts val="0"/>
              </a:spcAft>
              <a:buClr>
                <a:schemeClr val="dk1"/>
              </a:buClr>
              <a:buSzPts val="1800"/>
              <a:buNone/>
            </a:pPr>
            <a:r>
              <a:t/>
            </a:r>
            <a:endParaRPr/>
          </a:p>
          <a:p>
            <a:pPr indent="0" lvl="0" marL="114300" rtl="0" algn="l">
              <a:lnSpc>
                <a:spcPct val="90000"/>
              </a:lnSpc>
              <a:spcBef>
                <a:spcPts val="1000"/>
              </a:spcBef>
              <a:spcAft>
                <a:spcPts val="0"/>
              </a:spcAft>
              <a:buSzPts val="1800"/>
              <a:buNone/>
            </a:pPr>
            <a:r>
              <a:rPr b="1" lang="en-US" u="sng"/>
              <a:t>Won’t Do</a:t>
            </a:r>
            <a:endParaRPr/>
          </a:p>
          <a:p>
            <a:pPr indent="-330200" lvl="0" marL="457200" rtl="0" algn="l">
              <a:lnSpc>
                <a:spcPct val="90000"/>
              </a:lnSpc>
              <a:spcBef>
                <a:spcPts val="1000"/>
              </a:spcBef>
              <a:spcAft>
                <a:spcPts val="0"/>
              </a:spcAft>
              <a:buClr>
                <a:schemeClr val="dk1"/>
              </a:buClr>
              <a:buSzPts val="1600"/>
              <a:buChar char="•"/>
            </a:pPr>
            <a:r>
              <a:rPr lang="en-US" sz="2600"/>
              <a:t>Leave today with complete resolution</a:t>
            </a:r>
            <a:endParaRPr sz="2600"/>
          </a:p>
          <a:p>
            <a:pPr indent="0" lvl="0" marL="114300" rtl="0" algn="l">
              <a:lnSpc>
                <a:spcPct val="90000"/>
              </a:lnSpc>
              <a:spcBef>
                <a:spcPts val="1000"/>
              </a:spcBef>
              <a:spcAft>
                <a:spcPts val="0"/>
              </a:spcAft>
              <a:buSzPts val="1800"/>
              <a:buNone/>
            </a:pPr>
            <a:r>
              <a:t/>
            </a:r>
            <a:endParaRPr/>
          </a:p>
        </p:txBody>
      </p:sp>
      <p:sp>
        <p:nvSpPr>
          <p:cNvPr id="560" name="Google Shape;560;p90"/>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74" name="Shape 1574"/>
        <p:cNvGrpSpPr/>
        <p:nvPr/>
      </p:nvGrpSpPr>
      <p:grpSpPr>
        <a:xfrm>
          <a:off x="0" y="0"/>
          <a:ext cx="0" cy="0"/>
          <a:chOff x="0" y="0"/>
          <a:chExt cx="0" cy="0"/>
        </a:xfrm>
      </p:grpSpPr>
      <p:sp>
        <p:nvSpPr>
          <p:cNvPr id="1575" name="Google Shape;1575;p207"/>
          <p:cNvSpPr txBox="1"/>
          <p:nvPr>
            <p:ph type="title"/>
          </p:nvPr>
        </p:nvSpPr>
        <p:spPr>
          <a:xfrm>
            <a:off x="2836050" y="223000"/>
            <a:ext cx="6519900" cy="9780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900"/>
              <a:buNone/>
            </a:pPr>
            <a:r>
              <a:rPr b="1" lang="en-US" sz="4000">
                <a:solidFill>
                  <a:schemeClr val="dk1"/>
                </a:solidFill>
                <a:latin typeface="Calibri"/>
                <a:ea typeface="Calibri"/>
                <a:cs typeface="Calibri"/>
                <a:sym typeface="Calibri"/>
              </a:rPr>
              <a:t>Types of Power</a:t>
            </a:r>
            <a:endParaRPr b="1" sz="4000">
              <a:solidFill>
                <a:schemeClr val="dk1"/>
              </a:solidFill>
              <a:latin typeface="Calibri"/>
              <a:ea typeface="Calibri"/>
              <a:cs typeface="Calibri"/>
              <a:sym typeface="Calibri"/>
            </a:endParaRPr>
          </a:p>
        </p:txBody>
      </p:sp>
      <p:sp>
        <p:nvSpPr>
          <p:cNvPr id="1576" name="Google Shape;1576;p207"/>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graphicFrame>
        <p:nvGraphicFramePr>
          <p:cNvPr id="1577" name="Google Shape;1577;p207"/>
          <p:cNvGraphicFramePr/>
          <p:nvPr/>
        </p:nvGraphicFramePr>
        <p:xfrm>
          <a:off x="945150" y="1519300"/>
          <a:ext cx="3000000" cy="3000000"/>
        </p:xfrm>
        <a:graphic>
          <a:graphicData uri="http://schemas.openxmlformats.org/drawingml/2006/table">
            <a:tbl>
              <a:tblPr>
                <a:noFill/>
                <a:tableStyleId>{E78F629D-4FE8-4B34-BC97-78F3B0A2A090}</a:tableStyleId>
              </a:tblPr>
              <a:tblGrid>
                <a:gridCol w="1795950"/>
                <a:gridCol w="8370075"/>
              </a:tblGrid>
              <a:tr h="802550">
                <a:tc>
                  <a:txBody>
                    <a:bodyPr/>
                    <a:lstStyle/>
                    <a:p>
                      <a:pPr indent="0" lvl="0" marL="0" rtl="0" algn="l">
                        <a:spcBef>
                          <a:spcPts val="0"/>
                        </a:spcBef>
                        <a:spcAft>
                          <a:spcPts val="0"/>
                        </a:spcAft>
                        <a:buNone/>
                      </a:pPr>
                      <a:r>
                        <a:rPr b="1" lang="en-US" sz="1600">
                          <a:latin typeface="Garamond"/>
                          <a:ea typeface="Garamond"/>
                          <a:cs typeface="Garamond"/>
                          <a:sym typeface="Garamond"/>
                        </a:rPr>
                        <a:t>Informative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control of or access to information that is perceived as valuable</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r h="802550">
                <a:tc>
                  <a:txBody>
                    <a:bodyPr/>
                    <a:lstStyle/>
                    <a:p>
                      <a:pPr indent="0" lvl="0" marL="0" rtl="0" algn="l">
                        <a:spcBef>
                          <a:spcPts val="0"/>
                        </a:spcBef>
                        <a:spcAft>
                          <a:spcPts val="0"/>
                        </a:spcAft>
                        <a:buNone/>
                      </a:pPr>
                      <a:r>
                        <a:rPr b="1" lang="en-US" sz="1600">
                          <a:latin typeface="Garamond"/>
                          <a:ea typeface="Garamond"/>
                          <a:cs typeface="Garamond"/>
                          <a:sym typeface="Garamond"/>
                        </a:rPr>
                        <a:t>Expert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expertise, skill, and knowledge. People respect the individual's expertise and are influenced by it</a:t>
                      </a:r>
                      <a:endParaRPr sz="1600">
                        <a:latin typeface="Garamond"/>
                        <a:ea typeface="Garamond"/>
                        <a:cs typeface="Garamond"/>
                        <a:sym typeface="Garamond"/>
                      </a:endParaRPr>
                    </a:p>
                  </a:txBody>
                  <a:tcPr marT="63500" marB="63500" marR="63500" marL="63500"/>
                </a:tc>
              </a:tr>
              <a:tr h="1107150">
                <a:tc>
                  <a:txBody>
                    <a:bodyPr/>
                    <a:lstStyle/>
                    <a:p>
                      <a:pPr indent="0" lvl="0" marL="0" rtl="0" algn="l">
                        <a:spcBef>
                          <a:spcPts val="0"/>
                        </a:spcBef>
                        <a:spcAft>
                          <a:spcPts val="0"/>
                        </a:spcAft>
                        <a:buNone/>
                      </a:pPr>
                      <a:r>
                        <a:rPr b="1" lang="en-US" sz="1600">
                          <a:latin typeface="Garamond"/>
                          <a:ea typeface="Garamond"/>
                          <a:cs typeface="Garamond"/>
                          <a:sym typeface="Garamond"/>
                        </a:rPr>
                        <a:t>Coercive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an individual’s ability to invoke fear in people. The individual has the ability to take away privileges or punish those who do not cooperate</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r h="1107150">
                <a:tc>
                  <a:txBody>
                    <a:bodyPr/>
                    <a:lstStyle/>
                    <a:p>
                      <a:pPr indent="0" lvl="0" marL="0" rtl="0" algn="l">
                        <a:spcBef>
                          <a:spcPts val="0"/>
                        </a:spcBef>
                        <a:spcAft>
                          <a:spcPts val="0"/>
                        </a:spcAft>
                        <a:buNone/>
                      </a:pPr>
                      <a:r>
                        <a:rPr b="1" lang="en-US" sz="1600">
                          <a:latin typeface="Garamond"/>
                          <a:ea typeface="Garamond"/>
                          <a:cs typeface="Garamond"/>
                          <a:sym typeface="Garamond"/>
                        </a:rPr>
                        <a:t>Connection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who the individual knows. People see the individual as having power because of their connections to or relationships with influential or important people</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bl>
          </a:graphicData>
        </a:graphic>
      </p:graphicFrame>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81" name="Shape 1581"/>
        <p:cNvGrpSpPr/>
        <p:nvPr/>
      </p:nvGrpSpPr>
      <p:grpSpPr>
        <a:xfrm>
          <a:off x="0" y="0"/>
          <a:ext cx="0" cy="0"/>
          <a:chOff x="0" y="0"/>
          <a:chExt cx="0" cy="0"/>
        </a:xfrm>
      </p:grpSpPr>
      <p:sp>
        <p:nvSpPr>
          <p:cNvPr id="1582" name="Google Shape;1582;p208"/>
          <p:cNvSpPr txBox="1"/>
          <p:nvPr>
            <p:ph type="title"/>
          </p:nvPr>
        </p:nvSpPr>
        <p:spPr>
          <a:xfrm>
            <a:off x="2874150" y="-205075"/>
            <a:ext cx="6519900" cy="9780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900"/>
              <a:buNone/>
            </a:pPr>
            <a:r>
              <a:rPr b="1" lang="en-US" sz="4000">
                <a:solidFill>
                  <a:schemeClr val="dk1"/>
                </a:solidFill>
                <a:latin typeface="Calibri"/>
                <a:ea typeface="Calibri"/>
                <a:cs typeface="Calibri"/>
                <a:sym typeface="Calibri"/>
              </a:rPr>
              <a:t>How do they all interact?</a:t>
            </a:r>
            <a:endParaRPr b="1" sz="4000">
              <a:solidFill>
                <a:schemeClr val="dk1"/>
              </a:solidFill>
              <a:latin typeface="Calibri"/>
              <a:ea typeface="Calibri"/>
              <a:cs typeface="Calibri"/>
              <a:sym typeface="Calibri"/>
            </a:endParaRPr>
          </a:p>
        </p:txBody>
      </p:sp>
      <p:sp>
        <p:nvSpPr>
          <p:cNvPr id="1583" name="Google Shape;1583;p208"/>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584" name="Google Shape;1584;p208"/>
          <p:cNvSpPr txBox="1"/>
          <p:nvPr/>
        </p:nvSpPr>
        <p:spPr>
          <a:xfrm>
            <a:off x="934075" y="772925"/>
            <a:ext cx="10458900" cy="2793000"/>
          </a:xfrm>
          <a:prstGeom prst="rect">
            <a:avLst/>
          </a:prstGeom>
          <a:noFill/>
          <a:ln>
            <a:noFill/>
          </a:ln>
        </p:spPr>
        <p:txBody>
          <a:bodyPr anchorCtr="0" anchor="t" bIns="91425" lIns="91425" spcFirstLastPara="1" rIns="91425" wrap="square" tIns="91425">
            <a:noAutofit/>
          </a:bodyPr>
          <a:lstStyle/>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Power is not only held by people but embedded into systems</a:t>
            </a:r>
            <a:endParaRPr sz="2300">
              <a:latin typeface="Calibri"/>
              <a:ea typeface="Calibri"/>
              <a:cs typeface="Calibri"/>
              <a:sym typeface="Calibri"/>
            </a:endParaRPr>
          </a:p>
          <a:p>
            <a:pPr indent="0" lvl="0" marL="457200" rtl="0" algn="l">
              <a:spcBef>
                <a:spcPts val="0"/>
              </a:spcBef>
              <a:spcAft>
                <a:spcPts val="0"/>
              </a:spcAft>
              <a:buNone/>
            </a:pPr>
            <a:r>
              <a:t/>
            </a:r>
            <a:endParaRPr sz="2300">
              <a:latin typeface="Calibri"/>
              <a:ea typeface="Calibri"/>
              <a:cs typeface="Calibri"/>
              <a:sym typeface="Calibri"/>
            </a:endParaRPr>
          </a:p>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Power comes in many forms</a:t>
            </a:r>
            <a:endParaRPr sz="2300">
              <a:latin typeface="Calibri"/>
              <a:ea typeface="Calibri"/>
              <a:cs typeface="Calibri"/>
              <a:sym typeface="Calibri"/>
            </a:endParaRPr>
          </a:p>
          <a:p>
            <a:pPr indent="0" lvl="0" marL="457200" rtl="0" algn="l">
              <a:spcBef>
                <a:spcPts val="0"/>
              </a:spcBef>
              <a:spcAft>
                <a:spcPts val="0"/>
              </a:spcAft>
              <a:buNone/>
            </a:pPr>
            <a:r>
              <a:t/>
            </a:r>
            <a:endParaRPr sz="2300">
              <a:latin typeface="Calibri"/>
              <a:ea typeface="Calibri"/>
              <a:cs typeface="Calibri"/>
              <a:sym typeface="Calibri"/>
            </a:endParaRPr>
          </a:p>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An organization’s </a:t>
            </a:r>
            <a:r>
              <a:rPr i="1" lang="en-US" sz="2300">
                <a:latin typeface="Calibri"/>
                <a:ea typeface="Calibri"/>
                <a:cs typeface="Calibri"/>
                <a:sym typeface="Calibri"/>
              </a:rPr>
              <a:t>structure</a:t>
            </a:r>
            <a:r>
              <a:rPr lang="en-US" sz="2300">
                <a:latin typeface="Calibri"/>
                <a:ea typeface="Calibri"/>
                <a:cs typeface="Calibri"/>
                <a:sym typeface="Calibri"/>
              </a:rPr>
              <a:t> describes the rules, roles, and responsibilities that coordinate the behavior of those in it</a:t>
            </a:r>
            <a:endParaRPr sz="2300">
              <a:latin typeface="Calibri"/>
              <a:ea typeface="Calibri"/>
              <a:cs typeface="Calibri"/>
              <a:sym typeface="Calibri"/>
            </a:endParaRPr>
          </a:p>
          <a:p>
            <a:pPr indent="0" lvl="0" marL="457200" rtl="0" algn="l">
              <a:spcBef>
                <a:spcPts val="0"/>
              </a:spcBef>
              <a:spcAft>
                <a:spcPts val="0"/>
              </a:spcAft>
              <a:buNone/>
            </a:pPr>
            <a:r>
              <a:t/>
            </a:r>
            <a:endParaRPr sz="2300">
              <a:latin typeface="Calibri"/>
              <a:ea typeface="Calibri"/>
              <a:cs typeface="Calibri"/>
              <a:sym typeface="Calibri"/>
            </a:endParaRPr>
          </a:p>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An organization’s </a:t>
            </a:r>
            <a:r>
              <a:rPr i="1" lang="en-US" sz="2300">
                <a:latin typeface="Calibri"/>
                <a:ea typeface="Calibri"/>
                <a:cs typeface="Calibri"/>
                <a:sym typeface="Calibri"/>
              </a:rPr>
              <a:t>culture</a:t>
            </a:r>
            <a:r>
              <a:rPr lang="en-US" sz="2300">
                <a:latin typeface="Calibri"/>
                <a:ea typeface="Calibri"/>
                <a:cs typeface="Calibri"/>
                <a:sym typeface="Calibri"/>
              </a:rPr>
              <a:t> describes its members’ shared understanding of its assumptions and expectations for behavior</a:t>
            </a:r>
            <a:endParaRPr sz="2300">
              <a:latin typeface="Calibri"/>
              <a:ea typeface="Calibri"/>
              <a:cs typeface="Calibri"/>
              <a:sym typeface="Calibri"/>
            </a:endParaRPr>
          </a:p>
          <a:p>
            <a:pPr indent="0" lvl="0" marL="457200" rtl="0" algn="l">
              <a:spcBef>
                <a:spcPts val="0"/>
              </a:spcBef>
              <a:spcAft>
                <a:spcPts val="0"/>
              </a:spcAft>
              <a:buNone/>
            </a:pPr>
            <a:r>
              <a:t/>
            </a:r>
            <a:endParaRPr sz="2300">
              <a:latin typeface="Calibri"/>
              <a:ea typeface="Calibri"/>
              <a:cs typeface="Calibri"/>
              <a:sym typeface="Calibri"/>
            </a:endParaRPr>
          </a:p>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An organization’s </a:t>
            </a:r>
            <a:r>
              <a:rPr i="1" lang="en-US" sz="2300">
                <a:latin typeface="Calibri"/>
                <a:ea typeface="Calibri"/>
                <a:cs typeface="Calibri"/>
                <a:sym typeface="Calibri"/>
              </a:rPr>
              <a:t>strategies</a:t>
            </a:r>
            <a:r>
              <a:rPr lang="en-US" sz="2300">
                <a:latin typeface="Calibri"/>
                <a:ea typeface="Calibri"/>
                <a:cs typeface="Calibri"/>
                <a:sym typeface="Calibri"/>
              </a:rPr>
              <a:t> describe the sum of what people choose to do with their power</a:t>
            </a:r>
            <a:endParaRPr sz="2300">
              <a:latin typeface="Calibri"/>
              <a:ea typeface="Calibri"/>
              <a:cs typeface="Calibri"/>
              <a:sym typeface="Calibri"/>
            </a:endParaRPr>
          </a:p>
          <a:p>
            <a:pPr indent="0" lvl="0" marL="457200" rtl="0" algn="l">
              <a:spcBef>
                <a:spcPts val="0"/>
              </a:spcBef>
              <a:spcAft>
                <a:spcPts val="0"/>
              </a:spcAft>
              <a:buNone/>
            </a:pPr>
            <a:r>
              <a:t/>
            </a:r>
            <a:endParaRPr sz="2300">
              <a:latin typeface="Calibri"/>
              <a:ea typeface="Calibri"/>
              <a:cs typeface="Calibri"/>
              <a:sym typeface="Calibri"/>
            </a:endParaRPr>
          </a:p>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Knowing how strategy, power, culture, and structure interact allows us to reverse engineer outcomes and create more equitable outcomes</a:t>
            </a:r>
            <a:endParaRPr sz="23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4">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4">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4">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4">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88" name="Shape 1588"/>
        <p:cNvGrpSpPr/>
        <p:nvPr/>
      </p:nvGrpSpPr>
      <p:grpSpPr>
        <a:xfrm>
          <a:off x="0" y="0"/>
          <a:ext cx="0" cy="0"/>
          <a:chOff x="0" y="0"/>
          <a:chExt cx="0" cy="0"/>
        </a:xfrm>
      </p:grpSpPr>
      <p:sp>
        <p:nvSpPr>
          <p:cNvPr id="1589" name="Google Shape;1589;p209"/>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1590" name="Google Shape;1590;p209"/>
          <p:cNvPicPr preferRelativeResize="0"/>
          <p:nvPr/>
        </p:nvPicPr>
        <p:blipFill>
          <a:blip r:embed="rId3">
            <a:alphaModFix/>
          </a:blip>
          <a:stretch>
            <a:fillRect/>
          </a:stretch>
        </p:blipFill>
        <p:spPr>
          <a:xfrm>
            <a:off x="1661550" y="171500"/>
            <a:ext cx="8543124" cy="6029125"/>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94" name="Shape 1594"/>
        <p:cNvGrpSpPr/>
        <p:nvPr/>
      </p:nvGrpSpPr>
      <p:grpSpPr>
        <a:xfrm>
          <a:off x="0" y="0"/>
          <a:ext cx="0" cy="0"/>
          <a:chOff x="0" y="0"/>
          <a:chExt cx="0" cy="0"/>
        </a:xfrm>
      </p:grpSpPr>
      <p:sp>
        <p:nvSpPr>
          <p:cNvPr id="1595" name="Google Shape;1595;p210"/>
          <p:cNvSpPr txBox="1"/>
          <p:nvPr/>
        </p:nvSpPr>
        <p:spPr>
          <a:xfrm>
            <a:off x="720400" y="1829848"/>
            <a:ext cx="10594800" cy="3735727"/>
          </a:xfrm>
          <a:prstGeom prst="rect">
            <a:avLst/>
          </a:prstGeom>
          <a:noFill/>
          <a:ln>
            <a:noFill/>
          </a:ln>
        </p:spPr>
        <p:txBody>
          <a:bodyPr anchorCtr="0" anchor="t" bIns="121900" lIns="121900" spcFirstLastPara="1" rIns="121900" wrap="square" tIns="121900">
            <a:noAutofit/>
          </a:bodyPr>
          <a:lstStyle/>
          <a:p>
            <a:pPr indent="-457200" lvl="0" marL="457200" marR="0" rtl="0" algn="l">
              <a:lnSpc>
                <a:spcPct val="100000"/>
              </a:lnSpc>
              <a:spcBef>
                <a:spcPts val="0"/>
              </a:spcBef>
              <a:spcAft>
                <a:spcPts val="0"/>
              </a:spcAft>
              <a:buClr>
                <a:srgbClr val="000000"/>
              </a:buClr>
              <a:buSzPts val="3600"/>
              <a:buFont typeface="Arial"/>
              <a:buChar char="•"/>
            </a:pPr>
            <a:r>
              <a:rPr b="0" i="0" lang="en-US" sz="3600" u="none" cap="none" strike="noStrike">
                <a:solidFill>
                  <a:srgbClr val="000000"/>
                </a:solidFill>
                <a:latin typeface="Calibri"/>
                <a:ea typeface="Calibri"/>
                <a:cs typeface="Calibri"/>
                <a:sym typeface="Calibri"/>
              </a:rPr>
              <a:t>What offerings do these presentations give us as we reflect on our own power within our organizations/agencies?</a:t>
            </a:r>
            <a:br>
              <a:rPr b="0" i="0" lang="en-US" sz="3600" u="none" cap="none" strike="noStrike">
                <a:solidFill>
                  <a:srgbClr val="000000"/>
                </a:solidFill>
                <a:latin typeface="Calibri"/>
                <a:ea typeface="Calibri"/>
                <a:cs typeface="Calibri"/>
                <a:sym typeface="Calibri"/>
              </a:rPr>
            </a:br>
            <a:endParaRPr b="0" i="0" sz="36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Arial"/>
              <a:buChar char="•"/>
            </a:pPr>
            <a:r>
              <a:rPr lang="en-US" sz="3600">
                <a:latin typeface="Calibri"/>
                <a:ea typeface="Calibri"/>
                <a:cs typeface="Calibri"/>
                <a:sym typeface="Calibri"/>
              </a:rPr>
              <a:t>Be prepared to share back with the group</a:t>
            </a:r>
            <a:r>
              <a:rPr b="0" i="0" lang="en-US" sz="3600" u="none" cap="none" strike="noStrike">
                <a:solidFill>
                  <a:srgbClr val="000000"/>
                </a:solidFill>
                <a:latin typeface="Calibri"/>
                <a:ea typeface="Calibri"/>
                <a:cs typeface="Calibri"/>
                <a:sym typeface="Calibri"/>
              </a:rPr>
              <a:t> </a:t>
            </a:r>
            <a:endParaRPr b="0" i="1" sz="3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1596" name="Google Shape;1596;p210"/>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Clr>
                <a:schemeClr val="dk1"/>
              </a:buClr>
              <a:buSzPts val="3600"/>
              <a:buFont typeface="Arial"/>
              <a:buNone/>
            </a:pPr>
            <a:r>
              <a:rPr b="1" lang="en-US" sz="3600">
                <a:solidFill>
                  <a:schemeClr val="dk1"/>
                </a:solidFill>
                <a:latin typeface="Calibri"/>
                <a:ea typeface="Calibri"/>
                <a:cs typeface="Calibri"/>
                <a:sym typeface="Calibri"/>
              </a:rPr>
              <a:t>In your breakout groups:</a:t>
            </a:r>
            <a:endParaRPr b="1" sz="4000">
              <a:solidFill>
                <a:schemeClr val="dk1"/>
              </a:solidFill>
              <a:latin typeface="Calibri"/>
              <a:ea typeface="Calibri"/>
              <a:cs typeface="Calibri"/>
              <a:sym typeface="Calibri"/>
            </a:endParaRPr>
          </a:p>
        </p:txBody>
      </p:sp>
      <p:sp>
        <p:nvSpPr>
          <p:cNvPr id="1597" name="Google Shape;1597;p210"/>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2" name="Shape 1602"/>
        <p:cNvGrpSpPr/>
        <p:nvPr/>
      </p:nvGrpSpPr>
      <p:grpSpPr>
        <a:xfrm>
          <a:off x="0" y="0"/>
          <a:ext cx="0" cy="0"/>
          <a:chOff x="0" y="0"/>
          <a:chExt cx="0" cy="0"/>
        </a:xfrm>
      </p:grpSpPr>
      <p:sp>
        <p:nvSpPr>
          <p:cNvPr id="1603" name="Google Shape;1603;p211"/>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04" name="Google Shape;1604;p211"/>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Where do we go from here?</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1605" name="Google Shape;1605;p211"/>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606" name="Google Shape;1606;p211"/>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10" name="Shape 1610"/>
        <p:cNvGrpSpPr/>
        <p:nvPr/>
      </p:nvGrpSpPr>
      <p:grpSpPr>
        <a:xfrm>
          <a:off x="0" y="0"/>
          <a:ext cx="0" cy="0"/>
          <a:chOff x="0" y="0"/>
          <a:chExt cx="0" cy="0"/>
        </a:xfrm>
      </p:grpSpPr>
      <p:sp>
        <p:nvSpPr>
          <p:cNvPr id="1611" name="Google Shape;1611;p212"/>
          <p:cNvSpPr txBox="1"/>
          <p:nvPr/>
        </p:nvSpPr>
        <p:spPr>
          <a:xfrm>
            <a:off x="720400" y="1829848"/>
            <a:ext cx="10594800" cy="373572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In your breakout groups, </a:t>
            </a:r>
            <a:r>
              <a:rPr lang="en-US" sz="2400">
                <a:solidFill>
                  <a:schemeClr val="dk1"/>
                </a:solidFill>
                <a:latin typeface="Calibri"/>
                <a:ea typeface="Calibri"/>
                <a:cs typeface="Calibri"/>
                <a:sym typeface="Calibri"/>
              </a:rPr>
              <a:t>d</a:t>
            </a:r>
            <a:r>
              <a:rPr lang="en-US" sz="2400">
                <a:solidFill>
                  <a:schemeClr val="dk1"/>
                </a:solidFill>
                <a:latin typeface="Calibri"/>
                <a:ea typeface="Calibri"/>
                <a:cs typeface="Calibri"/>
                <a:sym typeface="Calibri"/>
              </a:rPr>
              <a:t>iscuss and generate alternative choice points and possible solutions* from your own perspectives.</a:t>
            </a:r>
            <a:endParaRPr sz="24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sz="2400">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offerings do these presentations give us as we reflect on our own power within our organizations/agencies?</a:t>
            </a:r>
            <a:endParaRPr sz="2400">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How can choice points and possible choices/actions be applied to the case?  </a:t>
            </a:r>
            <a:endParaRPr sz="2400">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How can the examples GIA has shared provide possible strategies?  </a:t>
            </a:r>
            <a:endParaRPr sz="2400">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How can the experiences of my peers in this room provide possible strategies?   </a:t>
            </a:r>
            <a:endParaRPr sz="2400">
              <a:solidFill>
                <a:schemeClr val="dk1"/>
              </a:solidFill>
              <a:latin typeface="Calibri"/>
              <a:ea typeface="Calibri"/>
              <a:cs typeface="Calibri"/>
              <a:sym typeface="Calibri"/>
            </a:endParaRPr>
          </a:p>
          <a:p>
            <a:pPr indent="0" lvl="0" marL="0" marR="0" rtl="0" algn="l">
              <a:lnSpc>
                <a:spcPct val="115000"/>
              </a:lnSpc>
              <a:spcBef>
                <a:spcPts val="0"/>
              </a:spcBef>
              <a:spcAft>
                <a:spcPts val="0"/>
              </a:spcAft>
              <a:buNone/>
            </a:pPr>
            <a:r>
              <a:t/>
            </a:r>
            <a:endParaRPr sz="2400">
              <a:solidFill>
                <a:schemeClr val="accent1"/>
              </a:solidFill>
              <a:latin typeface="Calibri"/>
              <a:ea typeface="Calibri"/>
              <a:cs typeface="Calibri"/>
              <a:sym typeface="Calibri"/>
            </a:endParaRPr>
          </a:p>
          <a:p>
            <a:pPr indent="0" lvl="0" marL="0" marR="0" rtl="0" algn="l">
              <a:lnSpc>
                <a:spcPct val="115000"/>
              </a:lnSpc>
              <a:spcBef>
                <a:spcPts val="0"/>
              </a:spcBef>
              <a:spcAft>
                <a:spcPts val="0"/>
              </a:spcAft>
              <a:buNone/>
            </a:pPr>
            <a:r>
              <a:rPr lang="en-US" sz="2400">
                <a:solidFill>
                  <a:schemeClr val="accent1"/>
                </a:solidFill>
                <a:latin typeface="Calibri"/>
                <a:ea typeface="Calibri"/>
                <a:cs typeface="Calibri"/>
                <a:sym typeface="Calibri"/>
              </a:rPr>
              <a:t>*</a:t>
            </a:r>
            <a:r>
              <a:rPr lang="en-US" sz="2400">
                <a:solidFill>
                  <a:schemeClr val="accent1"/>
                </a:solidFill>
                <a:latin typeface="Calibri"/>
                <a:ea typeface="Calibri"/>
                <a:cs typeface="Calibri"/>
                <a:sym typeface="Calibri"/>
              </a:rPr>
              <a:t> </a:t>
            </a:r>
            <a:r>
              <a:rPr i="1" lang="en-US" sz="2400">
                <a:solidFill>
                  <a:schemeClr val="accent1"/>
                </a:solidFill>
                <a:latin typeface="Calibri"/>
                <a:ea typeface="Calibri"/>
                <a:cs typeface="Calibri"/>
                <a:sym typeface="Calibri"/>
              </a:rPr>
              <a:t>not fully baked ideas and thoughts in progress highly welcomed</a:t>
            </a:r>
            <a:endParaRPr sz="2400">
              <a:solidFill>
                <a:schemeClr val="accent1"/>
              </a:solidFill>
              <a:latin typeface="Calibri"/>
              <a:ea typeface="Calibri"/>
              <a:cs typeface="Calibri"/>
              <a:sym typeface="Calibri"/>
            </a:endParaRPr>
          </a:p>
          <a:p>
            <a:pPr indent="0" lvl="0" marL="457200" marR="0" rtl="0" algn="l">
              <a:lnSpc>
                <a:spcPct val="115000"/>
              </a:lnSpc>
              <a:spcBef>
                <a:spcPts val="0"/>
              </a:spcBef>
              <a:spcAft>
                <a:spcPts val="0"/>
              </a:spcAft>
              <a:buNone/>
            </a:pPr>
            <a:r>
              <a:rPr b="0" i="0" lang="en-US" sz="2800" u="none" cap="none" strike="noStrike">
                <a:solidFill>
                  <a:srgbClr val="000000"/>
                </a:solidFill>
                <a:latin typeface="Calibri"/>
                <a:ea typeface="Calibri"/>
                <a:cs typeface="Calibri"/>
                <a:sym typeface="Calibri"/>
              </a:rPr>
              <a:t> </a:t>
            </a:r>
            <a:endParaRPr b="0" i="0" sz="2900" u="none" cap="none" strike="noStrike">
              <a:solidFill>
                <a:srgbClr val="000000"/>
              </a:solidFill>
              <a:latin typeface="Source Code Pro"/>
              <a:ea typeface="Source Code Pro"/>
              <a:cs typeface="Source Code Pro"/>
              <a:sym typeface="Source Code Pro"/>
            </a:endParaRPr>
          </a:p>
        </p:txBody>
      </p:sp>
      <p:sp>
        <p:nvSpPr>
          <p:cNvPr id="1612" name="Google Shape;1612;p212"/>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Small Group Discussion</a:t>
            </a:r>
            <a:endParaRPr b="1" sz="4000">
              <a:solidFill>
                <a:schemeClr val="dk1"/>
              </a:solidFill>
              <a:latin typeface="Calibri"/>
              <a:ea typeface="Calibri"/>
              <a:cs typeface="Calibri"/>
              <a:sym typeface="Calibri"/>
            </a:endParaRPr>
          </a:p>
        </p:txBody>
      </p:sp>
      <p:sp>
        <p:nvSpPr>
          <p:cNvPr id="1613" name="Google Shape;1613;p212"/>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17" name="Shape 1617"/>
        <p:cNvGrpSpPr/>
        <p:nvPr/>
      </p:nvGrpSpPr>
      <p:grpSpPr>
        <a:xfrm>
          <a:off x="0" y="0"/>
          <a:ext cx="0" cy="0"/>
          <a:chOff x="0" y="0"/>
          <a:chExt cx="0" cy="0"/>
        </a:xfrm>
      </p:grpSpPr>
      <p:sp>
        <p:nvSpPr>
          <p:cNvPr id="1618" name="Google Shape;1618;p213"/>
          <p:cNvSpPr txBox="1"/>
          <p:nvPr/>
        </p:nvSpPr>
        <p:spPr>
          <a:xfrm>
            <a:off x="720400" y="1829848"/>
            <a:ext cx="10594800" cy="3735727"/>
          </a:xfrm>
          <a:prstGeom prst="rect">
            <a:avLst/>
          </a:prstGeom>
          <a:noFill/>
          <a:ln>
            <a:noFill/>
          </a:ln>
        </p:spPr>
        <p:txBody>
          <a:bodyPr anchorCtr="0" anchor="t" bIns="121900" lIns="121900" spcFirstLastPara="1" rIns="121900" wrap="square" tIns="121900">
            <a:noAutofit/>
          </a:bodyPr>
          <a:lstStyle/>
          <a:p>
            <a:pPr indent="-457200" lvl="0" marL="457200" marR="0" rtl="0" algn="l">
              <a:lnSpc>
                <a:spcPct val="100000"/>
              </a:lnSpc>
              <a:spcBef>
                <a:spcPts val="0"/>
              </a:spcBef>
              <a:spcAft>
                <a:spcPts val="0"/>
              </a:spcAft>
              <a:buClr>
                <a:srgbClr val="000000"/>
              </a:buClr>
              <a:buSzPts val="3600"/>
              <a:buFont typeface="Arial"/>
              <a:buChar char="•"/>
            </a:pPr>
            <a:r>
              <a:rPr b="0" i="0" lang="en-US" sz="3600" u="none" cap="none" strike="noStrike">
                <a:solidFill>
                  <a:schemeClr val="dk1"/>
                </a:solidFill>
                <a:latin typeface="Calibri"/>
                <a:ea typeface="Calibri"/>
                <a:cs typeface="Calibri"/>
                <a:sym typeface="Calibri"/>
              </a:rPr>
              <a:t>How did it feel to share out in your small groups?</a:t>
            </a:r>
            <a:br>
              <a:rPr b="0" i="0" lang="en-US" sz="3600" u="none" cap="none" strike="noStrike">
                <a:solidFill>
                  <a:schemeClr val="dk1"/>
                </a:solidFill>
                <a:latin typeface="Calibri"/>
                <a:ea typeface="Calibri"/>
                <a:cs typeface="Calibri"/>
                <a:sym typeface="Calibri"/>
              </a:rPr>
            </a:br>
            <a:endParaRPr b="0" i="0" sz="3600" u="none" cap="none" strike="noStrike">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600"/>
              <a:buFont typeface="Arial"/>
              <a:buChar char="•"/>
            </a:pPr>
            <a:r>
              <a:rPr b="0" i="0" lang="en-US" sz="3600" u="none" cap="none" strike="noStrike">
                <a:solidFill>
                  <a:srgbClr val="000000"/>
                </a:solidFill>
                <a:latin typeface="Calibri"/>
                <a:ea typeface="Calibri"/>
                <a:cs typeface="Calibri"/>
                <a:sym typeface="Calibri"/>
              </a:rPr>
              <a:t>What would you like to lift up from your experience in your small groups?</a:t>
            </a:r>
            <a:endParaRPr b="0" i="0" sz="3600" u="none" cap="none" strike="noStrike">
              <a:solidFill>
                <a:srgbClr val="000000"/>
              </a:solidFill>
              <a:latin typeface="Source Code Pro"/>
              <a:ea typeface="Source Code Pro"/>
              <a:cs typeface="Source Code Pro"/>
              <a:sym typeface="Source Code Pro"/>
            </a:endParaRPr>
          </a:p>
        </p:txBody>
      </p:sp>
      <p:sp>
        <p:nvSpPr>
          <p:cNvPr id="1619" name="Google Shape;1619;p213"/>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Full Group Discussion</a:t>
            </a:r>
            <a:endParaRPr b="1" sz="4000">
              <a:solidFill>
                <a:schemeClr val="dk1"/>
              </a:solidFill>
              <a:latin typeface="Calibri"/>
              <a:ea typeface="Calibri"/>
              <a:cs typeface="Calibri"/>
              <a:sym typeface="Calibri"/>
            </a:endParaRPr>
          </a:p>
        </p:txBody>
      </p:sp>
      <p:sp>
        <p:nvSpPr>
          <p:cNvPr id="1620" name="Google Shape;1620;p213"/>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24" name="Shape 1624"/>
        <p:cNvGrpSpPr/>
        <p:nvPr/>
      </p:nvGrpSpPr>
      <p:grpSpPr>
        <a:xfrm>
          <a:off x="0" y="0"/>
          <a:ext cx="0" cy="0"/>
          <a:chOff x="0" y="0"/>
          <a:chExt cx="0" cy="0"/>
        </a:xfrm>
      </p:grpSpPr>
      <p:sp>
        <p:nvSpPr>
          <p:cNvPr id="1625" name="Google Shape;1625;p214"/>
          <p:cNvSpPr txBox="1"/>
          <p:nvPr/>
        </p:nvSpPr>
        <p:spPr>
          <a:xfrm>
            <a:off x="720400" y="1829848"/>
            <a:ext cx="10594800" cy="373572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Come back to our final gathering with a specific opportunity or challenge to discuss and work on </a:t>
            </a:r>
            <a:endParaRPr b="0" i="0"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that might make your grantmaking anti-racist.</a:t>
            </a:r>
            <a:endParaRPr b="0" i="0" sz="3600" u="none" cap="none" strike="noStrike">
              <a:solidFill>
                <a:srgbClr val="000000"/>
              </a:solidFill>
              <a:latin typeface="Source Code Pro"/>
              <a:ea typeface="Source Code Pro"/>
              <a:cs typeface="Source Code Pro"/>
              <a:sym typeface="Source Code Pro"/>
            </a:endParaRPr>
          </a:p>
        </p:txBody>
      </p:sp>
      <p:sp>
        <p:nvSpPr>
          <p:cNvPr id="1626" name="Google Shape;1626;p214"/>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Assignments and Next Steps</a:t>
            </a:r>
            <a:endParaRPr b="1" sz="4000">
              <a:solidFill>
                <a:schemeClr val="dk1"/>
              </a:solidFill>
              <a:latin typeface="Calibri"/>
              <a:ea typeface="Calibri"/>
              <a:cs typeface="Calibri"/>
              <a:sym typeface="Calibri"/>
            </a:endParaRPr>
          </a:p>
        </p:txBody>
      </p:sp>
      <p:sp>
        <p:nvSpPr>
          <p:cNvPr id="1627" name="Google Shape;1627;p214"/>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FFFFF"/>
        </a:solidFill>
      </p:bgPr>
    </p:bg>
    <p:spTree>
      <p:nvGrpSpPr>
        <p:cNvPr id="1632" name="Shape 1632"/>
        <p:cNvGrpSpPr/>
        <p:nvPr/>
      </p:nvGrpSpPr>
      <p:grpSpPr>
        <a:xfrm>
          <a:off x="0" y="0"/>
          <a:ext cx="0" cy="0"/>
          <a:chOff x="0" y="0"/>
          <a:chExt cx="0" cy="0"/>
        </a:xfrm>
      </p:grpSpPr>
      <p:sp>
        <p:nvSpPr>
          <p:cNvPr id="1633" name="Google Shape;1633;p215"/>
          <p:cNvSpPr txBox="1"/>
          <p:nvPr>
            <p:ph idx="1" type="subTitle"/>
          </p:nvPr>
        </p:nvSpPr>
        <p:spPr>
          <a:xfrm>
            <a:off x="600364" y="2684555"/>
            <a:ext cx="10991272" cy="265896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Clr>
                <a:schemeClr val="dk1"/>
              </a:buClr>
              <a:buSzPts val="2400"/>
              <a:buNone/>
            </a:pPr>
            <a:r>
              <a:rPr b="1" lang="en-US" sz="6000">
                <a:solidFill>
                  <a:srgbClr val="000000"/>
                </a:solidFill>
                <a:latin typeface="Calibri"/>
                <a:ea typeface="Calibri"/>
                <a:cs typeface="Calibri"/>
                <a:sym typeface="Calibri"/>
              </a:rPr>
              <a:t>Racial Equity in </a:t>
            </a:r>
            <a:br>
              <a:rPr b="1" lang="en-US" sz="6000">
                <a:solidFill>
                  <a:srgbClr val="000000"/>
                </a:solidFill>
                <a:latin typeface="Calibri"/>
                <a:ea typeface="Calibri"/>
                <a:cs typeface="Calibri"/>
                <a:sym typeface="Calibri"/>
              </a:rPr>
            </a:br>
            <a:r>
              <a:rPr b="1" lang="en-US" sz="6000">
                <a:solidFill>
                  <a:srgbClr val="000000"/>
                </a:solidFill>
                <a:latin typeface="Calibri"/>
                <a:ea typeface="Calibri"/>
                <a:cs typeface="Calibri"/>
                <a:sym typeface="Calibri"/>
              </a:rPr>
              <a:t>Arts Funding Workshop</a:t>
            </a:r>
            <a:endParaRPr b="1" sz="6000">
              <a:solidFill>
                <a:srgbClr val="000000"/>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2400"/>
              <a:buNone/>
            </a:pPr>
            <a:br>
              <a:rPr lang="en-US" sz="3500">
                <a:solidFill>
                  <a:srgbClr val="000000"/>
                </a:solidFill>
                <a:latin typeface="Calibri"/>
                <a:ea typeface="Calibri"/>
                <a:cs typeface="Calibri"/>
                <a:sym typeface="Calibri"/>
              </a:rPr>
            </a:br>
            <a:r>
              <a:rPr lang="en-US" sz="3500">
                <a:solidFill>
                  <a:srgbClr val="000000"/>
                </a:solidFill>
                <a:latin typeface="Calibri"/>
                <a:ea typeface="Calibri"/>
                <a:cs typeface="Calibri"/>
                <a:sym typeface="Calibri"/>
              </a:rPr>
              <a:t>Online| 2</a:t>
            </a:r>
            <a:r>
              <a:rPr lang="en-US" sz="3500">
                <a:solidFill>
                  <a:srgbClr val="000000"/>
                </a:solidFill>
              </a:rPr>
              <a:t>7 March</a:t>
            </a:r>
            <a:r>
              <a:rPr lang="en-US" sz="3500">
                <a:solidFill>
                  <a:srgbClr val="000000"/>
                </a:solidFill>
                <a:latin typeface="Calibri"/>
                <a:ea typeface="Calibri"/>
                <a:cs typeface="Calibri"/>
                <a:sym typeface="Calibri"/>
              </a:rPr>
              <a:t> 202</a:t>
            </a:r>
            <a:r>
              <a:rPr lang="en-US" sz="3500">
                <a:solidFill>
                  <a:srgbClr val="000000"/>
                </a:solidFill>
              </a:rPr>
              <a:t>4</a:t>
            </a:r>
            <a:endParaRPr sz="3500">
              <a:solidFill>
                <a:srgbClr val="000000"/>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2400"/>
              <a:buNone/>
            </a:pPr>
            <a:r>
              <a:t/>
            </a:r>
            <a:endParaRPr>
              <a:latin typeface="Calibri"/>
              <a:ea typeface="Calibri"/>
              <a:cs typeface="Calibri"/>
              <a:sym typeface="Calibri"/>
            </a:endParaRPr>
          </a:p>
        </p:txBody>
      </p:sp>
      <p:pic>
        <p:nvPicPr>
          <p:cNvPr id="1634" name="Google Shape;1634;p215"/>
          <p:cNvPicPr preferRelativeResize="0"/>
          <p:nvPr/>
        </p:nvPicPr>
        <p:blipFill rotWithShape="1">
          <a:blip r:embed="rId3">
            <a:alphaModFix/>
          </a:blip>
          <a:srcRect b="0" l="0" r="0" t="0"/>
          <a:stretch/>
        </p:blipFill>
        <p:spPr>
          <a:xfrm>
            <a:off x="2526941" y="758637"/>
            <a:ext cx="7138118" cy="1308742"/>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9" name="Shape 1639"/>
        <p:cNvGrpSpPr/>
        <p:nvPr/>
      </p:nvGrpSpPr>
      <p:grpSpPr>
        <a:xfrm>
          <a:off x="0" y="0"/>
          <a:ext cx="0" cy="0"/>
          <a:chOff x="0" y="0"/>
          <a:chExt cx="0" cy="0"/>
        </a:xfrm>
      </p:grpSpPr>
      <p:sp>
        <p:nvSpPr>
          <p:cNvPr id="1640" name="Google Shape;1640;p216"/>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41" name="Google Shape;1641;p216"/>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Welcome!</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1642" name="Google Shape;1642;p216"/>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643" name="Google Shape;1643;p216"/>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65" name="Shape 565"/>
        <p:cNvGrpSpPr/>
        <p:nvPr/>
      </p:nvGrpSpPr>
      <p:grpSpPr>
        <a:xfrm>
          <a:off x="0" y="0"/>
          <a:ext cx="0" cy="0"/>
          <a:chOff x="0" y="0"/>
          <a:chExt cx="0" cy="0"/>
        </a:xfrm>
      </p:grpSpPr>
      <p:sp>
        <p:nvSpPr>
          <p:cNvPr id="566" name="Google Shape;566;p91"/>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67" name="Google Shape;567;p91"/>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Leading with Race</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568" name="Google Shape;568;p91"/>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569" name="Google Shape;569;p91"/>
          <p:cNvSpPr txBox="1"/>
          <p:nvPr/>
        </p:nvSpPr>
        <p:spPr>
          <a:xfrm>
            <a:off x="7066936" y="6415235"/>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8" name="Shape 1648"/>
        <p:cNvGrpSpPr/>
        <p:nvPr/>
      </p:nvGrpSpPr>
      <p:grpSpPr>
        <a:xfrm>
          <a:off x="0" y="0"/>
          <a:ext cx="0" cy="0"/>
          <a:chOff x="0" y="0"/>
          <a:chExt cx="0" cy="0"/>
        </a:xfrm>
      </p:grpSpPr>
      <p:sp>
        <p:nvSpPr>
          <p:cNvPr id="1649" name="Google Shape;1649;p217"/>
          <p:cNvSpPr txBox="1"/>
          <p:nvPr>
            <p:ph idx="1" type="body"/>
          </p:nvPr>
        </p:nvSpPr>
        <p:spPr>
          <a:xfrm>
            <a:off x="838200" y="1350827"/>
            <a:ext cx="10515600" cy="4528800"/>
          </a:xfrm>
          <a:prstGeom prst="rect">
            <a:avLst/>
          </a:prstGeom>
          <a:noFill/>
          <a:ln>
            <a:noFill/>
          </a:ln>
        </p:spPr>
        <p:txBody>
          <a:bodyPr anchorCtr="0" anchor="t" bIns="45700" lIns="91425" spcFirstLastPara="1" rIns="91425" wrap="square" tIns="45700">
            <a:noAutofit/>
          </a:bodyPr>
          <a:lstStyle/>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GIA is headquartered on the unceded land of the Lenape and Wappinger peoples. </a:t>
            </a:r>
            <a:endParaRPr>
              <a:latin typeface="Calibri"/>
              <a:ea typeface="Calibri"/>
              <a:cs typeface="Calibri"/>
              <a:sym typeface="Calibri"/>
            </a:endParaRPr>
          </a:p>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We ask you to join in acknowledging the Lenape and Wappinger communities, their elders both past and present, as well as future generations. </a:t>
            </a:r>
            <a:endParaRPr>
              <a:latin typeface="Calibri"/>
              <a:ea typeface="Calibri"/>
              <a:cs typeface="Calibri"/>
              <a:sym typeface="Calibri"/>
            </a:endParaRPr>
          </a:p>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This acknowledgement demonstrates a commitment to beginning the process of working to dismantle the ongoing legacies of settler colonialism.</a:t>
            </a:r>
            <a:endParaRPr>
              <a:latin typeface="Calibri"/>
              <a:ea typeface="Calibri"/>
              <a:cs typeface="Calibri"/>
              <a:sym typeface="Calibri"/>
            </a:endParaRPr>
          </a:p>
          <a:p>
            <a:pPr indent="-40639" lvl="0" marL="228600" rtl="0" algn="l">
              <a:lnSpc>
                <a:spcPct val="100000"/>
              </a:lnSpc>
              <a:spcBef>
                <a:spcPts val="1800"/>
              </a:spcBef>
              <a:spcAft>
                <a:spcPts val="0"/>
              </a:spcAft>
              <a:buClr>
                <a:schemeClr val="dk1"/>
              </a:buClr>
              <a:buSzPts val="2960"/>
              <a:buNone/>
            </a:pPr>
            <a:r>
              <a:t/>
            </a:r>
            <a:endParaRPr sz="2400"/>
          </a:p>
          <a:p>
            <a:pPr indent="-64135" lvl="0" marL="228600" rtl="0" algn="l">
              <a:lnSpc>
                <a:spcPct val="100000"/>
              </a:lnSpc>
              <a:spcBef>
                <a:spcPts val="1000"/>
              </a:spcBef>
              <a:spcAft>
                <a:spcPts val="0"/>
              </a:spcAft>
              <a:buClr>
                <a:schemeClr val="dk1"/>
              </a:buClr>
              <a:buSzPts val="2590"/>
              <a:buNone/>
            </a:pPr>
            <a:r>
              <a:t/>
            </a:r>
            <a:endParaRPr sz="2400"/>
          </a:p>
          <a:p>
            <a:pPr indent="0" lvl="0" marL="0" rtl="0" algn="l">
              <a:lnSpc>
                <a:spcPct val="100000"/>
              </a:lnSpc>
              <a:spcBef>
                <a:spcPts val="1000"/>
              </a:spcBef>
              <a:spcAft>
                <a:spcPts val="0"/>
              </a:spcAft>
              <a:buClr>
                <a:schemeClr val="dk1"/>
              </a:buClr>
              <a:buSzPts val="3700"/>
              <a:buNone/>
            </a:pPr>
            <a:r>
              <a:t/>
            </a:r>
            <a:endParaRPr sz="2400"/>
          </a:p>
        </p:txBody>
      </p:sp>
      <p:sp>
        <p:nvSpPr>
          <p:cNvPr id="1650" name="Google Shape;1650;p2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Land Acknowledgement</a:t>
            </a:r>
            <a:br>
              <a:rPr b="1" lang="en-US" sz="4000"/>
            </a:br>
            <a:endParaRPr sz="4000"/>
          </a:p>
        </p:txBody>
      </p:sp>
      <p:sp>
        <p:nvSpPr>
          <p:cNvPr id="1651" name="Google Shape;1651;p217"/>
          <p:cNvSpPr txBox="1"/>
          <p:nvPr>
            <p:ph idx="12" type="sldNum"/>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800">
                <a:solidFill>
                  <a:schemeClr val="accent1"/>
                </a:solidFill>
                <a:latin typeface="Calibri"/>
                <a:ea typeface="Calibri"/>
                <a:cs typeface="Calibri"/>
                <a:sym typeface="Calibri"/>
              </a:rPr>
              <a:t>‹#›</a:t>
            </a:fld>
            <a:endParaRPr sz="1800">
              <a:solidFill>
                <a:schemeClr val="accent1"/>
              </a:solidFill>
              <a:latin typeface="Calibri"/>
              <a:ea typeface="Calibri"/>
              <a:cs typeface="Calibri"/>
              <a:sym typeface="Calibri"/>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6" name="Shape 1656"/>
        <p:cNvGrpSpPr/>
        <p:nvPr/>
      </p:nvGrpSpPr>
      <p:grpSpPr>
        <a:xfrm>
          <a:off x="0" y="0"/>
          <a:ext cx="0" cy="0"/>
          <a:chOff x="0" y="0"/>
          <a:chExt cx="0" cy="0"/>
        </a:xfrm>
      </p:grpSpPr>
      <p:sp>
        <p:nvSpPr>
          <p:cNvPr id="1657" name="Google Shape;1657;p218"/>
          <p:cNvSpPr txBox="1"/>
          <p:nvPr>
            <p:ph idx="1" type="body"/>
          </p:nvPr>
        </p:nvSpPr>
        <p:spPr>
          <a:xfrm>
            <a:off x="838200" y="1350827"/>
            <a:ext cx="10515600" cy="4528800"/>
          </a:xfrm>
          <a:prstGeom prst="rect">
            <a:avLst/>
          </a:prstGeom>
          <a:noFill/>
          <a:ln>
            <a:noFill/>
          </a:ln>
        </p:spPr>
        <p:txBody>
          <a:bodyPr anchorCtr="0" anchor="t" bIns="45700" lIns="91425" spcFirstLastPara="1" rIns="91425" wrap="square" tIns="45700">
            <a:noAutofit/>
          </a:bodyPr>
          <a:lstStyle/>
          <a:p>
            <a:pPr indent="-205740" lvl="0" marL="228600" rtl="0" algn="l">
              <a:lnSpc>
                <a:spcPct val="100000"/>
              </a:lnSpc>
              <a:spcBef>
                <a:spcPts val="1000"/>
              </a:spcBef>
              <a:spcAft>
                <a:spcPts val="0"/>
              </a:spcAft>
              <a:buSzPts val="2600"/>
              <a:buChar char="•"/>
            </a:pPr>
            <a:r>
              <a:rPr b="1" lang="en-US" sz="2600"/>
              <a:t>Jonny Soto-Altrogge</a:t>
            </a:r>
            <a:r>
              <a:rPr lang="en-US" sz="2600"/>
              <a:t>, Facilitator, True North EDI</a:t>
            </a:r>
            <a:endParaRPr/>
          </a:p>
          <a:p>
            <a:pPr indent="-205740" lvl="0" marL="228600" rtl="0" algn="l">
              <a:lnSpc>
                <a:spcPct val="100000"/>
              </a:lnSpc>
              <a:spcBef>
                <a:spcPts val="1000"/>
              </a:spcBef>
              <a:spcAft>
                <a:spcPts val="0"/>
              </a:spcAft>
              <a:buSzPts val="2600"/>
              <a:buChar char="•"/>
            </a:pPr>
            <a:r>
              <a:rPr b="1" lang="en-US" sz="2600"/>
              <a:t>Nadia Elokdah</a:t>
            </a:r>
            <a:r>
              <a:rPr lang="en-US" sz="2600"/>
              <a:t>, VP &amp; Director of Programs, Grantmakers in the Arts </a:t>
            </a:r>
            <a:endParaRPr/>
          </a:p>
          <a:p>
            <a:pPr indent="-205740" lvl="0" marL="228600" rtl="0" algn="l">
              <a:lnSpc>
                <a:spcPct val="100000"/>
              </a:lnSpc>
              <a:spcBef>
                <a:spcPts val="1000"/>
              </a:spcBef>
              <a:spcAft>
                <a:spcPts val="0"/>
              </a:spcAft>
              <a:buSzPts val="2600"/>
              <a:buChar char="•"/>
            </a:pPr>
            <a:r>
              <a:rPr b="1" lang="en-US" sz="2600"/>
              <a:t>Sherylynn Sealy, </a:t>
            </a:r>
            <a:r>
              <a:rPr lang="en-US" sz="2600"/>
              <a:t>Senior</a:t>
            </a:r>
            <a:r>
              <a:rPr b="1" lang="en-US" sz="2600"/>
              <a:t> </a:t>
            </a:r>
            <a:r>
              <a:rPr lang="en-US" sz="2600"/>
              <a:t>Program Manager, Grantmakers in the Arts</a:t>
            </a:r>
            <a:endParaRPr/>
          </a:p>
          <a:p>
            <a:pPr indent="-205740" lvl="0" marL="228600" rtl="0" algn="l">
              <a:lnSpc>
                <a:spcPct val="100000"/>
              </a:lnSpc>
              <a:spcBef>
                <a:spcPts val="1000"/>
              </a:spcBef>
              <a:spcAft>
                <a:spcPts val="0"/>
              </a:spcAft>
              <a:buClr>
                <a:schemeClr val="dk1"/>
              </a:buClr>
              <a:buSzPts val="2600"/>
              <a:buChar char="•"/>
            </a:pPr>
            <a:r>
              <a:rPr b="1" lang="en-US" sz="2600"/>
              <a:t>Eddie Torres</a:t>
            </a:r>
            <a:r>
              <a:rPr lang="en-US" sz="2600"/>
              <a:t>, President &amp; CEO, Grantmakers in the Arts </a:t>
            </a:r>
            <a:endParaRPr/>
          </a:p>
          <a:p>
            <a:pPr indent="-40639" lvl="0" marL="228600" rtl="0" algn="l">
              <a:lnSpc>
                <a:spcPct val="100000"/>
              </a:lnSpc>
              <a:spcBef>
                <a:spcPts val="1000"/>
              </a:spcBef>
              <a:spcAft>
                <a:spcPts val="0"/>
              </a:spcAft>
              <a:buClr>
                <a:schemeClr val="dk1"/>
              </a:buClr>
              <a:buSzPts val="2960"/>
              <a:buNone/>
            </a:pPr>
            <a:r>
              <a:t/>
            </a:r>
            <a:endParaRPr sz="2400"/>
          </a:p>
          <a:p>
            <a:pPr indent="-64135" lvl="0" marL="228600" rtl="0" algn="l">
              <a:lnSpc>
                <a:spcPct val="100000"/>
              </a:lnSpc>
              <a:spcBef>
                <a:spcPts val="1000"/>
              </a:spcBef>
              <a:spcAft>
                <a:spcPts val="0"/>
              </a:spcAft>
              <a:buClr>
                <a:schemeClr val="dk1"/>
              </a:buClr>
              <a:buSzPts val="2590"/>
              <a:buNone/>
            </a:pPr>
            <a:r>
              <a:t/>
            </a:r>
            <a:endParaRPr sz="2400"/>
          </a:p>
          <a:p>
            <a:pPr indent="0" lvl="0" marL="0" rtl="0" algn="l">
              <a:lnSpc>
                <a:spcPct val="100000"/>
              </a:lnSpc>
              <a:spcBef>
                <a:spcPts val="1000"/>
              </a:spcBef>
              <a:spcAft>
                <a:spcPts val="0"/>
              </a:spcAft>
              <a:buClr>
                <a:schemeClr val="dk1"/>
              </a:buClr>
              <a:buSzPts val="3700"/>
              <a:buNone/>
            </a:pPr>
            <a:r>
              <a:t/>
            </a:r>
            <a:endParaRPr sz="2400"/>
          </a:p>
        </p:txBody>
      </p:sp>
      <p:sp>
        <p:nvSpPr>
          <p:cNvPr id="1658" name="Google Shape;1658;p218"/>
          <p:cNvSpPr txBox="1"/>
          <p:nvPr>
            <p:ph type="title"/>
          </p:nvPr>
        </p:nvSpPr>
        <p:spPr>
          <a:xfrm>
            <a:off x="838200" y="315523"/>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Presenters </a:t>
            </a:r>
            <a:br>
              <a:rPr b="1" lang="en-US" sz="4000"/>
            </a:br>
            <a:endParaRPr sz="4000"/>
          </a:p>
        </p:txBody>
      </p:sp>
      <p:sp>
        <p:nvSpPr>
          <p:cNvPr id="1659" name="Google Shape;1659;p218"/>
          <p:cNvSpPr txBox="1"/>
          <p:nvPr>
            <p:ph idx="12" type="sldNum"/>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800">
                <a:solidFill>
                  <a:schemeClr val="accent1"/>
                </a:solidFill>
                <a:latin typeface="Calibri"/>
                <a:ea typeface="Calibri"/>
                <a:cs typeface="Calibri"/>
                <a:sym typeface="Calibri"/>
              </a:rPr>
              <a:t>‹#›</a:t>
            </a:fld>
            <a:endParaRPr sz="1800">
              <a:solidFill>
                <a:schemeClr val="accent1"/>
              </a:solidFill>
              <a:latin typeface="Calibri"/>
              <a:ea typeface="Calibri"/>
              <a:cs typeface="Calibri"/>
              <a:sym typeface="Calibri"/>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4" name="Shape 1664"/>
        <p:cNvGrpSpPr/>
        <p:nvPr/>
      </p:nvGrpSpPr>
      <p:grpSpPr>
        <a:xfrm>
          <a:off x="0" y="0"/>
          <a:ext cx="0" cy="0"/>
          <a:chOff x="0" y="0"/>
          <a:chExt cx="0" cy="0"/>
        </a:xfrm>
      </p:grpSpPr>
      <p:sp>
        <p:nvSpPr>
          <p:cNvPr id="1665" name="Google Shape;1665;p219"/>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66" name="Google Shape;1666;p219"/>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Showing up today</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1667" name="Google Shape;1667;p219"/>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668" name="Google Shape;1668;p219"/>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3" name="Shape 1673"/>
        <p:cNvGrpSpPr/>
        <p:nvPr/>
      </p:nvGrpSpPr>
      <p:grpSpPr>
        <a:xfrm>
          <a:off x="0" y="0"/>
          <a:ext cx="0" cy="0"/>
          <a:chOff x="0" y="0"/>
          <a:chExt cx="0" cy="0"/>
        </a:xfrm>
      </p:grpSpPr>
      <p:sp>
        <p:nvSpPr>
          <p:cNvPr id="1674" name="Google Shape;1674;p220"/>
          <p:cNvSpPr/>
          <p:nvPr/>
        </p:nvSpPr>
        <p:spPr>
          <a:xfrm>
            <a:off x="6313714" y="1325700"/>
            <a:ext cx="5257800" cy="465055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75" name="Google Shape;1675;p220"/>
          <p:cNvSpPr/>
          <p:nvPr/>
        </p:nvSpPr>
        <p:spPr>
          <a:xfrm>
            <a:off x="838200" y="1334512"/>
            <a:ext cx="5040087" cy="464174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76" name="Google Shape;1676;p220"/>
          <p:cNvSpPr txBox="1"/>
          <p:nvPr>
            <p:ph idx="1" type="body"/>
          </p:nvPr>
        </p:nvSpPr>
        <p:spPr>
          <a:xfrm>
            <a:off x="838200" y="1334512"/>
            <a:ext cx="5040087" cy="4870979"/>
          </a:xfrm>
          <a:prstGeom prst="rect">
            <a:avLst/>
          </a:prstGeom>
          <a:noFill/>
          <a:ln>
            <a:noFill/>
          </a:ln>
        </p:spPr>
        <p:txBody>
          <a:bodyPr anchorCtr="0" anchor="t" bIns="45700" lIns="91425" spcFirstLastPara="1" rIns="91425" wrap="square" tIns="45700">
            <a:noAutofit/>
          </a:bodyPr>
          <a:lstStyle/>
          <a:p>
            <a:pPr indent="-203200" lvl="0" marL="228600" rtl="0" algn="l">
              <a:lnSpc>
                <a:spcPct val="100000"/>
              </a:lnSpc>
              <a:spcBef>
                <a:spcPts val="0"/>
              </a:spcBef>
              <a:spcAft>
                <a:spcPts val="0"/>
              </a:spcAft>
              <a:buSzPts val="2400"/>
              <a:buFont typeface="Calibri"/>
              <a:buChar char="•"/>
            </a:pPr>
            <a:r>
              <a:rPr lang="en-US" sz="2400"/>
              <a:t>Please feel free to eat, stretch, and move. </a:t>
            </a:r>
            <a:endParaRPr/>
          </a:p>
          <a:p>
            <a:pPr indent="-203200" lvl="0" marL="228600" rtl="0" algn="l">
              <a:lnSpc>
                <a:spcPct val="100000"/>
              </a:lnSpc>
              <a:spcBef>
                <a:spcPts val="0"/>
              </a:spcBef>
              <a:spcAft>
                <a:spcPts val="0"/>
              </a:spcAft>
              <a:buSzPts val="2400"/>
              <a:buFont typeface="Calibri"/>
              <a:buChar char="•"/>
            </a:pPr>
            <a:r>
              <a:rPr lang="en-US" sz="2400"/>
              <a:t>Your kids, creatures, and podmates </a:t>
            </a:r>
            <a:br>
              <a:rPr lang="en-US" sz="2400"/>
            </a:br>
            <a:r>
              <a:rPr lang="en-US" sz="2400"/>
              <a:t>are welcome!</a:t>
            </a:r>
            <a:endParaRPr/>
          </a:p>
          <a:p>
            <a:pPr indent="-203200" lvl="0" marL="228600" rtl="0" algn="l">
              <a:lnSpc>
                <a:spcPct val="100000"/>
              </a:lnSpc>
              <a:spcBef>
                <a:spcPts val="0"/>
              </a:spcBef>
              <a:spcAft>
                <a:spcPts val="0"/>
              </a:spcAft>
              <a:buSzPts val="2400"/>
              <a:buFont typeface="Calibri"/>
              <a:buChar char="•"/>
            </a:pPr>
            <a:r>
              <a:rPr lang="en-US" sz="2400"/>
              <a:t>We’d love to see you, but welcome you to turn off your camera if it is supportive for you.</a:t>
            </a:r>
            <a:endParaRPr/>
          </a:p>
          <a:p>
            <a:pPr indent="-203200" lvl="0" marL="228600" rtl="0" algn="l">
              <a:lnSpc>
                <a:spcPct val="100000"/>
              </a:lnSpc>
              <a:spcBef>
                <a:spcPts val="0"/>
              </a:spcBef>
              <a:spcAft>
                <a:spcPts val="0"/>
              </a:spcAft>
              <a:buSzPts val="2400"/>
              <a:buFont typeface="Calibri"/>
              <a:buChar char="•"/>
            </a:pPr>
            <a:r>
              <a:rPr lang="en-US" sz="2400"/>
              <a:t>Turn off your mic in the large group.</a:t>
            </a:r>
            <a:endParaRPr/>
          </a:p>
          <a:p>
            <a:pPr indent="-203200" lvl="0" marL="228600" rtl="0" algn="l">
              <a:lnSpc>
                <a:spcPct val="100000"/>
              </a:lnSpc>
              <a:spcBef>
                <a:spcPts val="0"/>
              </a:spcBef>
              <a:spcAft>
                <a:spcPts val="0"/>
              </a:spcAft>
              <a:buSzPts val="2400"/>
              <a:buFont typeface="Calibri"/>
              <a:buChar char="•"/>
            </a:pPr>
            <a:r>
              <a:rPr lang="en-US" sz="2400"/>
              <a:t>Please share your name when starting to speak so that everyone knows who is talking.</a:t>
            </a:r>
            <a:endParaRPr/>
          </a:p>
          <a:p>
            <a:pPr indent="-203200" lvl="0" marL="228600" rtl="0" algn="l">
              <a:lnSpc>
                <a:spcPct val="100000"/>
              </a:lnSpc>
              <a:spcBef>
                <a:spcPts val="0"/>
              </a:spcBef>
              <a:spcAft>
                <a:spcPts val="0"/>
              </a:spcAft>
              <a:buSzPts val="2400"/>
              <a:buFont typeface="Calibri"/>
              <a:buChar char="•"/>
            </a:pPr>
            <a:r>
              <a:rPr lang="en-US" sz="2400"/>
              <a:t>We may rename you, thanks!</a:t>
            </a:r>
            <a:endParaRPr/>
          </a:p>
          <a:p>
            <a:pPr indent="0" lvl="0" marL="0" rtl="0" algn="l">
              <a:lnSpc>
                <a:spcPct val="100000"/>
              </a:lnSpc>
              <a:spcBef>
                <a:spcPts val="1000"/>
              </a:spcBef>
              <a:spcAft>
                <a:spcPts val="0"/>
              </a:spcAft>
              <a:buClr>
                <a:schemeClr val="dk1"/>
              </a:buClr>
              <a:buSzPts val="4000"/>
              <a:buNone/>
            </a:pPr>
            <a:r>
              <a:t/>
            </a:r>
            <a:endParaRPr sz="2400"/>
          </a:p>
        </p:txBody>
      </p:sp>
      <p:sp>
        <p:nvSpPr>
          <p:cNvPr id="1677" name="Google Shape;1677;p220"/>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678" name="Google Shape;1678;p220"/>
          <p:cNvSpPr txBox="1"/>
          <p:nvPr>
            <p:ph type="title"/>
          </p:nvPr>
        </p:nvSpPr>
        <p:spPr>
          <a:xfrm>
            <a:off x="838201" y="365125"/>
            <a:ext cx="5040085"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3600"/>
              <a:buNone/>
            </a:pPr>
            <a:r>
              <a:rPr b="1" lang="en-US" u="sng"/>
              <a:t>Engagement Norms</a:t>
            </a:r>
            <a:br>
              <a:rPr b="1" lang="en-US" sz="4000"/>
            </a:br>
            <a:endParaRPr sz="4000"/>
          </a:p>
        </p:txBody>
      </p:sp>
      <p:sp>
        <p:nvSpPr>
          <p:cNvPr id="1679" name="Google Shape;1679;p220"/>
          <p:cNvSpPr txBox="1"/>
          <p:nvPr/>
        </p:nvSpPr>
        <p:spPr>
          <a:xfrm>
            <a:off x="6313714" y="1335524"/>
            <a:ext cx="5257800" cy="4870979"/>
          </a:xfrm>
          <a:prstGeom prst="rect">
            <a:avLst/>
          </a:prstGeom>
          <a:noFill/>
          <a:ln>
            <a:noFill/>
          </a:ln>
        </p:spPr>
        <p:txBody>
          <a:bodyPr anchorCtr="0" anchor="t" bIns="45700" lIns="91425" spcFirstLastPara="1" rIns="91425" wrap="square" tIns="45700">
            <a:noAutofit/>
          </a:bodyPr>
          <a:lstStyle/>
          <a:p>
            <a:pPr indent="0" lvl="0" marL="114300" marR="0" rtl="0" algn="l">
              <a:lnSpc>
                <a:spcPct val="90000"/>
              </a:lnSpc>
              <a:spcBef>
                <a:spcPts val="1000"/>
              </a:spcBef>
              <a:spcAft>
                <a:spcPts val="0"/>
              </a:spcAft>
              <a:buClr>
                <a:schemeClr val="dk1"/>
              </a:buClr>
              <a:buSzPts val="1800"/>
              <a:buFont typeface="Arial"/>
              <a:buNone/>
            </a:pPr>
            <a:r>
              <a:rPr b="0" i="0" lang="en-US" sz="2800" u="none" cap="none" strike="noStrike">
                <a:solidFill>
                  <a:schemeClr val="dk1"/>
                </a:solidFill>
                <a:latin typeface="Calibri"/>
                <a:ea typeface="Calibri"/>
                <a:cs typeface="Calibri"/>
                <a:sym typeface="Calibri"/>
              </a:rPr>
              <a:t>Here’s how we encourage you to use the chat:</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Respond to a prompt</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Type “stack” if you’d like to share something aloud or volunteer </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Share resources and tools</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Give each other affirmations ++</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Private chat Nadia if you need tech support</a:t>
            </a:r>
            <a:endParaRPr b="0" i="0" sz="1400" u="none" cap="none" strike="noStrike">
              <a:solidFill>
                <a:srgbClr val="000000"/>
              </a:solidFill>
              <a:latin typeface="Arial"/>
              <a:ea typeface="Arial"/>
              <a:cs typeface="Arial"/>
              <a:sym typeface="Arial"/>
            </a:endParaRPr>
          </a:p>
          <a:p>
            <a:pPr indent="-342900" lvl="0" marL="457200" marR="0" rtl="0" algn="l">
              <a:lnSpc>
                <a:spcPct val="90000"/>
              </a:lnSpc>
              <a:spcBef>
                <a:spcPts val="1000"/>
              </a:spcBef>
              <a:spcAft>
                <a:spcPts val="0"/>
              </a:spcAft>
              <a:buClr>
                <a:schemeClr val="dk1"/>
              </a:buClr>
              <a:buSzPts val="1800"/>
              <a:buFont typeface="Arial"/>
              <a:buChar char="•"/>
            </a:pPr>
            <a:r>
              <a:rPr b="0" i="0" lang="en-US" sz="2800" u="none" cap="none" strike="noStrike">
                <a:solidFill>
                  <a:schemeClr val="dk1"/>
                </a:solidFill>
                <a:latin typeface="Calibri"/>
                <a:ea typeface="Calibri"/>
                <a:cs typeface="Calibri"/>
                <a:sym typeface="Calibri"/>
              </a:rPr>
              <a:t>We may summarize ideas we see in the group chat aloud.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chemeClr val="dk1"/>
              </a:buClr>
              <a:buSzPts val="4000"/>
              <a:buFont typeface="Arial"/>
              <a:buNone/>
            </a:pPr>
            <a:r>
              <a:t/>
            </a:r>
            <a:endParaRPr b="0" i="0" sz="2400" u="none" cap="none" strike="noStrike">
              <a:solidFill>
                <a:schemeClr val="dk1"/>
              </a:solidFill>
              <a:latin typeface="Calibri"/>
              <a:ea typeface="Calibri"/>
              <a:cs typeface="Calibri"/>
              <a:sym typeface="Calibri"/>
            </a:endParaRPr>
          </a:p>
        </p:txBody>
      </p:sp>
      <p:sp>
        <p:nvSpPr>
          <p:cNvPr id="1680" name="Google Shape;1680;p220"/>
          <p:cNvSpPr txBox="1"/>
          <p:nvPr/>
        </p:nvSpPr>
        <p:spPr>
          <a:xfrm>
            <a:off x="6313715" y="366137"/>
            <a:ext cx="52578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Calibri"/>
              <a:buNone/>
            </a:pPr>
            <a:r>
              <a:rPr b="1" i="0" lang="en-US" sz="4400" u="sng" cap="none" strike="noStrike">
                <a:solidFill>
                  <a:schemeClr val="dk1"/>
                </a:solidFill>
                <a:latin typeface="Calibri"/>
                <a:ea typeface="Calibri"/>
                <a:cs typeface="Calibri"/>
                <a:sym typeface="Calibri"/>
              </a:rPr>
              <a:t>Chat Norms</a:t>
            </a:r>
            <a:br>
              <a:rPr b="1" i="0" lang="en-US" sz="4000" u="none" cap="none" strike="noStrike">
                <a:solidFill>
                  <a:schemeClr val="dk1"/>
                </a:solidFill>
                <a:latin typeface="Calibri"/>
                <a:ea typeface="Calibri"/>
                <a:cs typeface="Calibri"/>
                <a:sym typeface="Calibri"/>
              </a:rPr>
            </a:br>
            <a:endParaRPr b="0" i="0" sz="4000" u="none" cap="none" strike="noStrike">
              <a:solidFill>
                <a:schemeClr val="dk1"/>
              </a:solidFill>
              <a:latin typeface="Calibri"/>
              <a:ea typeface="Calibri"/>
              <a:cs typeface="Calibri"/>
              <a:sym typeface="Calibri"/>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85" name="Shape 1685"/>
        <p:cNvGrpSpPr/>
        <p:nvPr/>
      </p:nvGrpSpPr>
      <p:grpSpPr>
        <a:xfrm>
          <a:off x="0" y="0"/>
          <a:ext cx="0" cy="0"/>
          <a:chOff x="0" y="0"/>
          <a:chExt cx="0" cy="0"/>
        </a:xfrm>
      </p:grpSpPr>
      <p:sp>
        <p:nvSpPr>
          <p:cNvPr id="1686" name="Google Shape;1686;p221"/>
          <p:cNvSpPr txBox="1"/>
          <p:nvPr>
            <p:ph idx="1" type="body"/>
          </p:nvPr>
        </p:nvSpPr>
        <p:spPr>
          <a:xfrm>
            <a:off x="838200" y="1334500"/>
            <a:ext cx="7069500" cy="4871100"/>
          </a:xfrm>
          <a:prstGeom prst="rect">
            <a:avLst/>
          </a:prstGeom>
          <a:noFill/>
          <a:ln>
            <a:noFill/>
          </a:ln>
        </p:spPr>
        <p:txBody>
          <a:bodyPr anchorCtr="0" anchor="t" bIns="45700" lIns="91425" spcFirstLastPara="1" rIns="91425" wrap="square" tIns="45700">
            <a:noAutofit/>
          </a:bodyPr>
          <a:lstStyle/>
          <a:p>
            <a:pPr indent="-184150" lvl="0" marL="228600" rtl="0" algn="l">
              <a:lnSpc>
                <a:spcPct val="100000"/>
              </a:lnSpc>
              <a:spcBef>
                <a:spcPts val="0"/>
              </a:spcBef>
              <a:spcAft>
                <a:spcPts val="0"/>
              </a:spcAft>
              <a:buSzPts val="2100"/>
              <a:buFont typeface="Calibri"/>
              <a:buChar char="•"/>
            </a:pPr>
            <a:r>
              <a:rPr lang="en-US" sz="2500"/>
              <a:t>Occupy Brave Space</a:t>
            </a:r>
            <a:endParaRPr sz="2500"/>
          </a:p>
          <a:p>
            <a:pPr indent="-184150" lvl="0" marL="228600" rtl="0" algn="l">
              <a:lnSpc>
                <a:spcPct val="100000"/>
              </a:lnSpc>
              <a:spcBef>
                <a:spcPts val="0"/>
              </a:spcBef>
              <a:spcAft>
                <a:spcPts val="0"/>
              </a:spcAft>
              <a:buSzPts val="2100"/>
              <a:buFont typeface="Calibri"/>
              <a:buChar char="•"/>
            </a:pPr>
            <a:r>
              <a:rPr lang="en-US" sz="2500"/>
              <a:t>Commit to staying in your “Stretch Zone”</a:t>
            </a:r>
            <a:endParaRPr sz="2500"/>
          </a:p>
          <a:p>
            <a:pPr indent="-184150" lvl="0" marL="228600" rtl="0" algn="l">
              <a:lnSpc>
                <a:spcPct val="100000"/>
              </a:lnSpc>
              <a:spcBef>
                <a:spcPts val="0"/>
              </a:spcBef>
              <a:spcAft>
                <a:spcPts val="0"/>
              </a:spcAft>
              <a:buSzPts val="2100"/>
              <a:buFont typeface="Calibri"/>
              <a:buChar char="•"/>
            </a:pPr>
            <a:r>
              <a:rPr lang="en-US" sz="2500"/>
              <a:t>Honor selective vulnerability</a:t>
            </a:r>
            <a:endParaRPr sz="2500"/>
          </a:p>
          <a:p>
            <a:pPr indent="-184150" lvl="0" marL="228600" rtl="0" algn="l">
              <a:lnSpc>
                <a:spcPct val="100000"/>
              </a:lnSpc>
              <a:spcBef>
                <a:spcPts val="0"/>
              </a:spcBef>
              <a:spcAft>
                <a:spcPts val="0"/>
              </a:spcAft>
              <a:buSzPts val="2100"/>
              <a:buFont typeface="Calibri"/>
              <a:buChar char="•"/>
            </a:pPr>
            <a:r>
              <a:rPr lang="en-US" sz="2500"/>
              <a:t>Hold space for:</a:t>
            </a:r>
            <a:endParaRPr sz="2500"/>
          </a:p>
          <a:p>
            <a:pPr indent="-368300" lvl="1" marL="914400" rtl="0" algn="l">
              <a:lnSpc>
                <a:spcPct val="100000"/>
              </a:lnSpc>
              <a:spcBef>
                <a:spcPts val="0"/>
              </a:spcBef>
              <a:spcAft>
                <a:spcPts val="0"/>
              </a:spcAft>
              <a:buSzPts val="2200"/>
              <a:buFont typeface="Calibri"/>
              <a:buChar char="•"/>
            </a:pPr>
            <a:r>
              <a:rPr lang="en-US" sz="2200"/>
              <a:t>a spectrum of experience in navigating these circumstances</a:t>
            </a:r>
            <a:endParaRPr sz="2200"/>
          </a:p>
          <a:p>
            <a:pPr indent="-368300" lvl="1" marL="914400" rtl="0" algn="l">
              <a:lnSpc>
                <a:spcPct val="100000"/>
              </a:lnSpc>
              <a:spcBef>
                <a:spcPts val="0"/>
              </a:spcBef>
              <a:spcAft>
                <a:spcPts val="0"/>
              </a:spcAft>
              <a:buSzPts val="2200"/>
              <a:buFont typeface="Calibri"/>
              <a:buChar char="•"/>
            </a:pPr>
            <a:r>
              <a:rPr lang="en-US" sz="2200"/>
              <a:t>a spectrum of experience in relationship to the content </a:t>
            </a:r>
            <a:endParaRPr sz="2200"/>
          </a:p>
          <a:p>
            <a:pPr indent="-184150" lvl="0" marL="228600" rtl="0" algn="l">
              <a:lnSpc>
                <a:spcPct val="100000"/>
              </a:lnSpc>
              <a:spcBef>
                <a:spcPts val="0"/>
              </a:spcBef>
              <a:spcAft>
                <a:spcPts val="0"/>
              </a:spcAft>
              <a:buSzPts val="2100"/>
              <a:buFont typeface="Calibri"/>
              <a:buChar char="•"/>
            </a:pPr>
            <a:r>
              <a:rPr lang="en-US" sz="2500"/>
              <a:t>Acknowledge that everyone brings cultural knowledge to the discussion</a:t>
            </a:r>
            <a:endParaRPr sz="2500"/>
          </a:p>
          <a:p>
            <a:pPr indent="-184150" lvl="0" marL="228600" rtl="0" algn="l">
              <a:lnSpc>
                <a:spcPct val="100000"/>
              </a:lnSpc>
              <a:spcBef>
                <a:spcPts val="0"/>
              </a:spcBef>
              <a:spcAft>
                <a:spcPts val="0"/>
              </a:spcAft>
              <a:buSzPts val="2100"/>
              <a:buFont typeface="Calibri"/>
              <a:buChar char="•"/>
            </a:pPr>
            <a:r>
              <a:rPr lang="en-US" sz="2500"/>
              <a:t>Share the air / One mic</a:t>
            </a:r>
            <a:endParaRPr sz="2500"/>
          </a:p>
          <a:p>
            <a:pPr indent="-184150" lvl="0" marL="228600" rtl="0" algn="l">
              <a:lnSpc>
                <a:spcPct val="100000"/>
              </a:lnSpc>
              <a:spcBef>
                <a:spcPts val="0"/>
              </a:spcBef>
              <a:spcAft>
                <a:spcPts val="0"/>
              </a:spcAft>
              <a:buSzPts val="2100"/>
              <a:buFont typeface="Calibri"/>
              <a:buChar char="•"/>
            </a:pPr>
            <a:r>
              <a:rPr lang="en-US" sz="2500"/>
              <a:t>What is said stays, what is learned is leaves</a:t>
            </a:r>
            <a:endParaRPr sz="2500"/>
          </a:p>
          <a:p>
            <a:pPr indent="-184150" lvl="0" marL="228600" rtl="0" algn="l">
              <a:lnSpc>
                <a:spcPct val="100000"/>
              </a:lnSpc>
              <a:spcBef>
                <a:spcPts val="0"/>
              </a:spcBef>
              <a:spcAft>
                <a:spcPts val="0"/>
              </a:spcAft>
              <a:buSzPts val="2100"/>
              <a:buFont typeface="Calibri"/>
              <a:buChar char="•"/>
            </a:pPr>
            <a:r>
              <a:rPr lang="en-US" sz="2500"/>
              <a:t>Accept and expect a lack of closure</a:t>
            </a:r>
            <a:endParaRPr sz="2300"/>
          </a:p>
        </p:txBody>
      </p:sp>
      <p:sp>
        <p:nvSpPr>
          <p:cNvPr id="1687" name="Google Shape;1687;p221"/>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688" name="Google Shape;1688;p22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Group Agreements:</a:t>
            </a:r>
            <a:br>
              <a:rPr b="1" lang="en-US" sz="4000"/>
            </a:br>
            <a:endParaRPr sz="4000"/>
          </a:p>
        </p:txBody>
      </p:sp>
      <p:grpSp>
        <p:nvGrpSpPr>
          <p:cNvPr id="1689" name="Google Shape;1689;p221"/>
          <p:cNvGrpSpPr/>
          <p:nvPr/>
        </p:nvGrpSpPr>
        <p:grpSpPr>
          <a:xfrm>
            <a:off x="8284987" y="1334511"/>
            <a:ext cx="3068814" cy="4542505"/>
            <a:chOff x="8284987" y="1334511"/>
            <a:chExt cx="3068814" cy="4542505"/>
          </a:xfrm>
        </p:grpSpPr>
        <p:pic>
          <p:nvPicPr>
            <p:cNvPr id="1690" name="Google Shape;1690;p221"/>
            <p:cNvPicPr preferRelativeResize="0"/>
            <p:nvPr/>
          </p:nvPicPr>
          <p:blipFill rotWithShape="1">
            <a:blip r:embed="rId3">
              <a:alphaModFix/>
            </a:blip>
            <a:srcRect b="0" l="0" r="0" t="0"/>
            <a:stretch/>
          </p:blipFill>
          <p:spPr>
            <a:xfrm>
              <a:off x="8284987" y="1334511"/>
              <a:ext cx="3068814" cy="4542505"/>
            </a:xfrm>
            <a:prstGeom prst="rect">
              <a:avLst/>
            </a:prstGeom>
            <a:noFill/>
            <a:ln>
              <a:noFill/>
            </a:ln>
          </p:spPr>
        </p:pic>
        <p:sp>
          <p:nvSpPr>
            <p:cNvPr id="1691" name="Google Shape;1691;p221"/>
            <p:cNvSpPr txBox="1"/>
            <p:nvPr/>
          </p:nvSpPr>
          <p:spPr>
            <a:xfrm>
              <a:off x="8469297" y="5384573"/>
              <a:ext cx="2157300" cy="47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5B9BD5"/>
                  </a:solidFill>
                  <a:latin typeface="Calibri"/>
                  <a:ea typeface="Calibri"/>
                  <a:cs typeface="Calibri"/>
                  <a:sym typeface="Calibri"/>
                </a:rPr>
                <a:t>Source: YES! Jam Facilitator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6" name="Shape 1696"/>
        <p:cNvGrpSpPr/>
        <p:nvPr/>
      </p:nvGrpSpPr>
      <p:grpSpPr>
        <a:xfrm>
          <a:off x="0" y="0"/>
          <a:ext cx="0" cy="0"/>
          <a:chOff x="0" y="0"/>
          <a:chExt cx="0" cy="0"/>
        </a:xfrm>
      </p:grpSpPr>
      <p:sp>
        <p:nvSpPr>
          <p:cNvPr id="1697" name="Google Shape;1697;p222"/>
          <p:cNvSpPr/>
          <p:nvPr/>
        </p:nvSpPr>
        <p:spPr>
          <a:xfrm>
            <a:off x="6351814" y="3643746"/>
            <a:ext cx="5132614" cy="2173990"/>
          </a:xfrm>
          <a:prstGeom prst="rect">
            <a:avLst/>
          </a:prstGeom>
          <a:solidFill>
            <a:srgbClr val="D8E2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98" name="Google Shape;1698;p222"/>
          <p:cNvSpPr/>
          <p:nvPr/>
        </p:nvSpPr>
        <p:spPr>
          <a:xfrm>
            <a:off x="6335489" y="1466397"/>
            <a:ext cx="5132614" cy="1747857"/>
          </a:xfrm>
          <a:prstGeom prst="rect">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99" name="Google Shape;1699;p222"/>
          <p:cNvSpPr/>
          <p:nvPr/>
        </p:nvSpPr>
        <p:spPr>
          <a:xfrm>
            <a:off x="838200" y="1466397"/>
            <a:ext cx="5001986" cy="435133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00" name="Google Shape;1700;p2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Overview of the Day</a:t>
            </a:r>
            <a:br>
              <a:rPr b="1" lang="en-US" sz="4000"/>
            </a:br>
            <a:endParaRPr sz="4000"/>
          </a:p>
        </p:txBody>
      </p:sp>
      <p:sp>
        <p:nvSpPr>
          <p:cNvPr id="1701" name="Google Shape;1701;p222"/>
          <p:cNvSpPr txBox="1"/>
          <p:nvPr>
            <p:ph idx="1" type="body"/>
          </p:nvPr>
        </p:nvSpPr>
        <p:spPr>
          <a:xfrm>
            <a:off x="838200" y="1466397"/>
            <a:ext cx="5001986" cy="4351338"/>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b="1" lang="en-US" sz="2400" u="sng"/>
              <a:t>Will Do</a:t>
            </a:r>
            <a:endParaRPr/>
          </a:p>
          <a:p>
            <a:pPr indent="-374650" lvl="0" marL="457200" rtl="0" algn="l">
              <a:lnSpc>
                <a:spcPct val="90000"/>
              </a:lnSpc>
              <a:spcBef>
                <a:spcPts val="1000"/>
              </a:spcBef>
              <a:spcAft>
                <a:spcPts val="0"/>
              </a:spcAft>
              <a:buClr>
                <a:schemeClr val="dk1"/>
              </a:buClr>
              <a:buSzPts val="2300"/>
              <a:buChar char="•"/>
            </a:pPr>
            <a:r>
              <a:rPr lang="en-US" sz="2300"/>
              <a:t>Reflect upon our learning over </a:t>
            </a:r>
            <a:br>
              <a:rPr lang="en-US" sz="2300"/>
            </a:br>
            <a:r>
              <a:rPr lang="en-US" sz="2300"/>
              <a:t>the course of these past three workshop modules</a:t>
            </a:r>
            <a:endParaRPr sz="2300"/>
          </a:p>
          <a:p>
            <a:pPr indent="-374650" lvl="0" marL="457200" rtl="0" algn="l">
              <a:lnSpc>
                <a:spcPct val="90000"/>
              </a:lnSpc>
              <a:spcBef>
                <a:spcPts val="1000"/>
              </a:spcBef>
              <a:spcAft>
                <a:spcPts val="0"/>
              </a:spcAft>
              <a:buClr>
                <a:schemeClr val="dk1"/>
              </a:buClr>
              <a:buSzPts val="2300"/>
              <a:buChar char="•"/>
            </a:pPr>
            <a:r>
              <a:rPr lang="en-US" sz="2300"/>
              <a:t>Reflect upon how peer- practitioners commit to and practice anti-racist grantmaking</a:t>
            </a:r>
            <a:endParaRPr sz="2300"/>
          </a:p>
          <a:p>
            <a:pPr indent="-374650" lvl="0" marL="457200" rtl="0" algn="l">
              <a:lnSpc>
                <a:spcPct val="90000"/>
              </a:lnSpc>
              <a:spcBef>
                <a:spcPts val="1000"/>
              </a:spcBef>
              <a:spcAft>
                <a:spcPts val="0"/>
              </a:spcAft>
              <a:buSzPts val="2300"/>
              <a:buChar char="•"/>
            </a:pPr>
            <a:r>
              <a:rPr lang="en-US" sz="2300"/>
              <a:t>Discuss opportunities for anti-racism in our grantmaking</a:t>
            </a:r>
            <a:endParaRPr sz="2300"/>
          </a:p>
        </p:txBody>
      </p:sp>
      <p:sp>
        <p:nvSpPr>
          <p:cNvPr id="1702" name="Google Shape;1702;p222"/>
          <p:cNvSpPr txBox="1"/>
          <p:nvPr>
            <p:ph idx="2" type="body"/>
          </p:nvPr>
        </p:nvSpPr>
        <p:spPr>
          <a:xfrm>
            <a:off x="6351814" y="1466397"/>
            <a:ext cx="5001986" cy="4351338"/>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b="1" lang="en-US" sz="2400" u="sng"/>
              <a:t>Might Do</a:t>
            </a:r>
            <a:endParaRPr/>
          </a:p>
          <a:p>
            <a:pPr indent="-374650" lvl="0" marL="457200" rtl="0" algn="l">
              <a:lnSpc>
                <a:spcPct val="90000"/>
              </a:lnSpc>
              <a:spcBef>
                <a:spcPts val="1000"/>
              </a:spcBef>
              <a:spcAft>
                <a:spcPts val="0"/>
              </a:spcAft>
              <a:buClr>
                <a:schemeClr val="dk1"/>
              </a:buClr>
              <a:buSzPts val="2300"/>
              <a:buChar char="•"/>
            </a:pPr>
            <a:r>
              <a:rPr lang="en-US" sz="2300"/>
              <a:t>Understand how each of us </a:t>
            </a:r>
            <a:br>
              <a:rPr lang="en-US" sz="2300"/>
            </a:br>
            <a:r>
              <a:rPr lang="en-US" sz="2300"/>
              <a:t>is prepared to participate in anti-racist work</a:t>
            </a:r>
            <a:endParaRPr sz="2300"/>
          </a:p>
          <a:p>
            <a:pPr indent="-228600" lvl="0" marL="457200" rtl="0" algn="l">
              <a:lnSpc>
                <a:spcPct val="90000"/>
              </a:lnSpc>
              <a:spcBef>
                <a:spcPts val="1000"/>
              </a:spcBef>
              <a:spcAft>
                <a:spcPts val="0"/>
              </a:spcAft>
              <a:buClr>
                <a:schemeClr val="dk1"/>
              </a:buClr>
              <a:buSzPts val="1800"/>
              <a:buNone/>
            </a:pPr>
            <a:r>
              <a:t/>
            </a:r>
            <a:endParaRPr sz="3800"/>
          </a:p>
          <a:p>
            <a:pPr indent="0" lvl="0" marL="114300" rtl="0" algn="l">
              <a:lnSpc>
                <a:spcPct val="90000"/>
              </a:lnSpc>
              <a:spcBef>
                <a:spcPts val="1000"/>
              </a:spcBef>
              <a:spcAft>
                <a:spcPts val="0"/>
              </a:spcAft>
              <a:buSzPts val="1800"/>
              <a:buNone/>
            </a:pPr>
            <a:r>
              <a:rPr b="1" lang="en-US" sz="2400" u="sng"/>
              <a:t>Won’t Do</a:t>
            </a:r>
            <a:endParaRPr/>
          </a:p>
          <a:p>
            <a:pPr indent="-374650" lvl="0" marL="457200" rtl="0" algn="l">
              <a:lnSpc>
                <a:spcPct val="90000"/>
              </a:lnSpc>
              <a:spcBef>
                <a:spcPts val="1000"/>
              </a:spcBef>
              <a:spcAft>
                <a:spcPts val="0"/>
              </a:spcAft>
              <a:buClr>
                <a:schemeClr val="dk1"/>
              </a:buClr>
              <a:buSzPts val="2300"/>
              <a:buChar char="•"/>
            </a:pPr>
            <a:r>
              <a:rPr lang="en-US" sz="2300"/>
              <a:t>Leave today with resolution</a:t>
            </a:r>
            <a:endParaRPr sz="2300"/>
          </a:p>
          <a:p>
            <a:pPr indent="-374650" lvl="0" marL="457200" rtl="0" algn="l">
              <a:lnSpc>
                <a:spcPct val="90000"/>
              </a:lnSpc>
              <a:spcBef>
                <a:spcPts val="1000"/>
              </a:spcBef>
              <a:spcAft>
                <a:spcPts val="0"/>
              </a:spcAft>
              <a:buClr>
                <a:schemeClr val="dk1"/>
              </a:buClr>
              <a:buSzPts val="2300"/>
              <a:buChar char="•"/>
            </a:pPr>
            <a:r>
              <a:rPr lang="en-US" sz="2300"/>
              <a:t>Generate perfect answers for how to dismantle structural racism within arts funding</a:t>
            </a:r>
            <a:endParaRPr sz="2300"/>
          </a:p>
          <a:p>
            <a:pPr indent="0" lvl="0" marL="114300" rtl="0" algn="l">
              <a:lnSpc>
                <a:spcPct val="90000"/>
              </a:lnSpc>
              <a:spcBef>
                <a:spcPts val="1000"/>
              </a:spcBef>
              <a:spcAft>
                <a:spcPts val="0"/>
              </a:spcAft>
              <a:buSzPts val="1800"/>
              <a:buNone/>
            </a:pPr>
            <a:r>
              <a:t/>
            </a:r>
            <a:endParaRPr/>
          </a:p>
        </p:txBody>
      </p:sp>
      <p:sp>
        <p:nvSpPr>
          <p:cNvPr id="1703" name="Google Shape;1703;p222"/>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07" name="Shape 1707"/>
        <p:cNvGrpSpPr/>
        <p:nvPr/>
      </p:nvGrpSpPr>
      <p:grpSpPr>
        <a:xfrm>
          <a:off x="0" y="0"/>
          <a:ext cx="0" cy="0"/>
          <a:chOff x="0" y="0"/>
          <a:chExt cx="0" cy="0"/>
        </a:xfrm>
      </p:grpSpPr>
      <p:sp>
        <p:nvSpPr>
          <p:cNvPr id="1708" name="Google Shape;1708;p223"/>
          <p:cNvSpPr txBox="1"/>
          <p:nvPr/>
        </p:nvSpPr>
        <p:spPr>
          <a:xfrm>
            <a:off x="650525" y="2155010"/>
            <a:ext cx="10594800" cy="37356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0"/>
              </a:spcBef>
              <a:spcAft>
                <a:spcPts val="0"/>
              </a:spcAft>
              <a:buNone/>
            </a:pPr>
            <a:r>
              <a:rPr lang="en-US" sz="2700">
                <a:solidFill>
                  <a:schemeClr val="dk1"/>
                </a:solidFill>
                <a:latin typeface="Calibri"/>
                <a:ea typeface="Calibri"/>
                <a:cs typeface="Calibri"/>
                <a:sym typeface="Calibri"/>
              </a:rPr>
              <a:t>In your breakout groups, each person takes a turn p</a:t>
            </a:r>
            <a:r>
              <a:rPr lang="en-US" sz="2700">
                <a:solidFill>
                  <a:schemeClr val="dk1"/>
                </a:solidFill>
                <a:latin typeface="Calibri"/>
                <a:ea typeface="Calibri"/>
                <a:cs typeface="Calibri"/>
                <a:sym typeface="Calibri"/>
              </a:rPr>
              <a:t>resenting an opportunity/challenge they are currently facing and work in groups to consider how you could apply a racial equity lens in analysis and anti-racist strategies for facing it.</a:t>
            </a:r>
            <a:endParaRPr sz="2700">
              <a:solidFill>
                <a:schemeClr val="dk1"/>
              </a:solidFill>
              <a:latin typeface="Calibri"/>
              <a:ea typeface="Calibri"/>
              <a:cs typeface="Calibri"/>
              <a:sym typeface="Calibri"/>
            </a:endParaRPr>
          </a:p>
          <a:p>
            <a:pPr indent="0" lvl="0" marL="0" rtl="0" algn="l">
              <a:spcBef>
                <a:spcPts val="0"/>
              </a:spcBef>
              <a:spcAft>
                <a:spcPts val="0"/>
              </a:spcAft>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1709" name="Google Shape;1709;p223"/>
          <p:cNvSpPr txBox="1"/>
          <p:nvPr>
            <p:ph type="title"/>
          </p:nvPr>
        </p:nvSpPr>
        <p:spPr>
          <a:xfrm>
            <a:off x="720400" y="409550"/>
            <a:ext cx="95397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Using a Racial Equity Lens in Your Work: Small Group Discussion</a:t>
            </a:r>
            <a:endParaRPr b="1" sz="4000">
              <a:solidFill>
                <a:schemeClr val="dk1"/>
              </a:solidFill>
              <a:latin typeface="Calibri"/>
              <a:ea typeface="Calibri"/>
              <a:cs typeface="Calibri"/>
              <a:sym typeface="Calibri"/>
            </a:endParaRPr>
          </a:p>
        </p:txBody>
      </p:sp>
      <p:sp>
        <p:nvSpPr>
          <p:cNvPr id="1710" name="Google Shape;1710;p223"/>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14" name="Shape 1714"/>
        <p:cNvGrpSpPr/>
        <p:nvPr/>
      </p:nvGrpSpPr>
      <p:grpSpPr>
        <a:xfrm>
          <a:off x="0" y="0"/>
          <a:ext cx="0" cy="0"/>
          <a:chOff x="0" y="0"/>
          <a:chExt cx="0" cy="0"/>
        </a:xfrm>
      </p:grpSpPr>
      <p:sp>
        <p:nvSpPr>
          <p:cNvPr id="1715" name="Google Shape;1715;p224"/>
          <p:cNvSpPr txBox="1"/>
          <p:nvPr/>
        </p:nvSpPr>
        <p:spPr>
          <a:xfrm>
            <a:off x="720400" y="1829848"/>
            <a:ext cx="10594800" cy="3735727"/>
          </a:xfrm>
          <a:prstGeom prst="rect">
            <a:avLst/>
          </a:prstGeom>
          <a:noFill/>
          <a:ln>
            <a:noFill/>
          </a:ln>
        </p:spPr>
        <p:txBody>
          <a:bodyPr anchorCtr="0" anchor="t" bIns="121900" lIns="121900" spcFirstLastPara="1" rIns="121900" wrap="square" tIns="121900">
            <a:noAutofit/>
          </a:bodyPr>
          <a:lstStyle/>
          <a:p>
            <a:pPr indent="-400050" lvl="0" marL="457200" rtl="0" algn="l">
              <a:spcBef>
                <a:spcPts val="0"/>
              </a:spcBef>
              <a:spcAft>
                <a:spcPts val="0"/>
              </a:spcAft>
              <a:buClr>
                <a:schemeClr val="dk1"/>
              </a:buClr>
              <a:buSzPts val="2700"/>
              <a:buChar char="•"/>
            </a:pPr>
            <a:r>
              <a:rPr lang="en-US" sz="2700">
                <a:solidFill>
                  <a:schemeClr val="dk1"/>
                </a:solidFill>
                <a:latin typeface="Calibri"/>
                <a:ea typeface="Calibri"/>
                <a:cs typeface="Calibri"/>
                <a:sym typeface="Calibri"/>
              </a:rPr>
              <a:t> Have the person who started be the person who ends</a:t>
            </a:r>
            <a:endParaRPr sz="1300">
              <a:solidFill>
                <a:schemeClr val="dk1"/>
              </a:solidFill>
            </a:endParaRPr>
          </a:p>
          <a:p>
            <a:pPr indent="-279400" lvl="0" marL="457200" rtl="0" algn="l">
              <a:spcBef>
                <a:spcPts val="0"/>
              </a:spcBef>
              <a:spcAft>
                <a:spcPts val="0"/>
              </a:spcAft>
              <a:buNone/>
            </a:pPr>
            <a:r>
              <a:t/>
            </a:r>
            <a:endParaRPr sz="2700">
              <a:solidFill>
                <a:schemeClr val="dk1"/>
              </a:solidFill>
              <a:latin typeface="Calibri"/>
              <a:ea typeface="Calibri"/>
              <a:cs typeface="Calibri"/>
              <a:sym typeface="Calibri"/>
            </a:endParaRPr>
          </a:p>
          <a:p>
            <a:pPr indent="-400050" lvl="0" marL="457200" rtl="0" algn="l">
              <a:spcBef>
                <a:spcPts val="0"/>
              </a:spcBef>
              <a:spcAft>
                <a:spcPts val="0"/>
              </a:spcAft>
              <a:buClr>
                <a:schemeClr val="dk1"/>
              </a:buClr>
              <a:buSzPts val="2700"/>
              <a:buChar char="•"/>
            </a:pPr>
            <a:r>
              <a:rPr lang="en-US" sz="2700">
                <a:solidFill>
                  <a:schemeClr val="dk1"/>
                </a:solidFill>
                <a:latin typeface="Calibri"/>
                <a:ea typeface="Calibri"/>
                <a:cs typeface="Calibri"/>
                <a:sym typeface="Calibri"/>
              </a:rPr>
              <a:t>Resist need to “fix” the problem, rather focus on strategies that focus on a racial equity lens</a:t>
            </a:r>
            <a:endParaRPr sz="1300">
              <a:solidFill>
                <a:schemeClr val="dk1"/>
              </a:solidFill>
            </a:endParaRPr>
          </a:p>
          <a:p>
            <a:pPr indent="-279400" lvl="0" marL="457200" rtl="0" algn="l">
              <a:spcBef>
                <a:spcPts val="0"/>
              </a:spcBef>
              <a:spcAft>
                <a:spcPts val="0"/>
              </a:spcAft>
              <a:buNone/>
            </a:pPr>
            <a:r>
              <a:t/>
            </a:r>
            <a:endParaRPr sz="2700">
              <a:solidFill>
                <a:schemeClr val="dk1"/>
              </a:solidFill>
              <a:latin typeface="Calibri"/>
              <a:ea typeface="Calibri"/>
              <a:cs typeface="Calibri"/>
              <a:sym typeface="Calibri"/>
            </a:endParaRPr>
          </a:p>
          <a:p>
            <a:pPr indent="-400050" lvl="0" marL="457200" rtl="0" algn="l">
              <a:spcBef>
                <a:spcPts val="0"/>
              </a:spcBef>
              <a:spcAft>
                <a:spcPts val="0"/>
              </a:spcAft>
              <a:buClr>
                <a:schemeClr val="dk1"/>
              </a:buClr>
              <a:buSzPts val="2700"/>
              <a:buChar char="•"/>
            </a:pPr>
            <a:r>
              <a:rPr lang="en-US" sz="2700">
                <a:solidFill>
                  <a:schemeClr val="dk1"/>
                </a:solidFill>
                <a:latin typeface="Calibri"/>
                <a:ea typeface="Calibri"/>
                <a:cs typeface="Calibri"/>
                <a:sym typeface="Calibri"/>
              </a:rPr>
              <a:t>Mainly about what you observe and asking questions to guide the presenter’s thinking </a:t>
            </a:r>
            <a:endParaRPr sz="2800">
              <a:latin typeface="Calibri"/>
              <a:ea typeface="Calibri"/>
              <a:cs typeface="Calibri"/>
              <a:sym typeface="Calibri"/>
            </a:endParaRPr>
          </a:p>
        </p:txBody>
      </p:sp>
      <p:sp>
        <p:nvSpPr>
          <p:cNvPr id="1716" name="Google Shape;1716;p224"/>
          <p:cNvSpPr txBox="1"/>
          <p:nvPr>
            <p:ph type="title"/>
          </p:nvPr>
        </p:nvSpPr>
        <p:spPr>
          <a:xfrm>
            <a:off x="720400" y="409550"/>
            <a:ext cx="10947600" cy="9780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SzPts val="1900"/>
              <a:buNone/>
            </a:pPr>
            <a:r>
              <a:rPr b="1" lang="en-US" sz="4000">
                <a:solidFill>
                  <a:schemeClr val="dk1"/>
                </a:solidFill>
                <a:latin typeface="Calibri"/>
                <a:ea typeface="Calibri"/>
                <a:cs typeface="Calibri"/>
                <a:sym typeface="Calibri"/>
              </a:rPr>
              <a:t>Using a Racial Equity Lens in Your Work: </a:t>
            </a:r>
            <a:endParaRPr b="1" sz="40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900"/>
              <a:buFont typeface="Arial"/>
              <a:buNone/>
            </a:pPr>
            <a:r>
              <a:rPr b="1" lang="en-US" sz="4000">
                <a:solidFill>
                  <a:schemeClr val="dk1"/>
                </a:solidFill>
                <a:latin typeface="Calibri"/>
                <a:ea typeface="Calibri"/>
                <a:cs typeface="Calibri"/>
                <a:sym typeface="Calibri"/>
              </a:rPr>
              <a:t>Small Group Discussion</a:t>
            </a:r>
            <a:endParaRPr b="1" sz="4000">
              <a:solidFill>
                <a:schemeClr val="dk1"/>
              </a:solidFill>
              <a:latin typeface="Calibri"/>
              <a:ea typeface="Calibri"/>
              <a:cs typeface="Calibri"/>
              <a:sym typeface="Calibri"/>
            </a:endParaRPr>
          </a:p>
        </p:txBody>
      </p:sp>
      <p:sp>
        <p:nvSpPr>
          <p:cNvPr id="1717" name="Google Shape;1717;p224"/>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2" name="Shape 1722"/>
        <p:cNvGrpSpPr/>
        <p:nvPr/>
      </p:nvGrpSpPr>
      <p:grpSpPr>
        <a:xfrm>
          <a:off x="0" y="0"/>
          <a:ext cx="0" cy="0"/>
          <a:chOff x="0" y="0"/>
          <a:chExt cx="0" cy="0"/>
        </a:xfrm>
      </p:grpSpPr>
      <p:sp>
        <p:nvSpPr>
          <p:cNvPr id="1723" name="Google Shape;1723;p225"/>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24" name="Google Shape;1724;p225"/>
          <p:cNvSpPr/>
          <p:nvPr/>
        </p:nvSpPr>
        <p:spPr>
          <a:xfrm>
            <a:off x="189600" y="2184725"/>
            <a:ext cx="115473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P</a:t>
            </a:r>
            <a:r>
              <a:rPr b="1" lang="en-US" sz="6600">
                <a:solidFill>
                  <a:schemeClr val="lt1"/>
                </a:solidFill>
                <a:latin typeface="Corbel"/>
                <a:ea typeface="Corbel"/>
                <a:cs typeface="Corbel"/>
                <a:sym typeface="Corbel"/>
              </a:rPr>
              <a:t>adlet Reflection + Connection</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1725" name="Google Shape;1725;p225"/>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726" name="Google Shape;1726;p225"/>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30" name="Shape 1730"/>
        <p:cNvGrpSpPr/>
        <p:nvPr/>
      </p:nvGrpSpPr>
      <p:grpSpPr>
        <a:xfrm>
          <a:off x="0" y="0"/>
          <a:ext cx="0" cy="0"/>
          <a:chOff x="0" y="0"/>
          <a:chExt cx="0" cy="0"/>
        </a:xfrm>
      </p:grpSpPr>
      <p:sp>
        <p:nvSpPr>
          <p:cNvPr id="1731" name="Google Shape;1731;p226"/>
          <p:cNvSpPr txBox="1"/>
          <p:nvPr/>
        </p:nvSpPr>
        <p:spPr>
          <a:xfrm>
            <a:off x="732525" y="2208574"/>
            <a:ext cx="10594800" cy="2509500"/>
          </a:xfrm>
          <a:prstGeom prst="rect">
            <a:avLst/>
          </a:prstGeom>
          <a:noFill/>
          <a:ln>
            <a:noFill/>
          </a:ln>
        </p:spPr>
        <p:txBody>
          <a:bodyPr anchorCtr="0" anchor="t" bIns="121900" lIns="121900" spcFirstLastPara="1" rIns="121900" wrap="square" tIns="121900">
            <a:noAutofit/>
          </a:bodyPr>
          <a:lstStyle/>
          <a:p>
            <a:pPr indent="0" lvl="0" marL="0" rtl="0" algn="ctr">
              <a:spcBef>
                <a:spcPts val="0"/>
              </a:spcBef>
              <a:spcAft>
                <a:spcPts val="0"/>
              </a:spcAft>
              <a:buNone/>
            </a:pPr>
            <a:r>
              <a:rPr lang="en-US" sz="3600">
                <a:solidFill>
                  <a:schemeClr val="dk1"/>
                </a:solidFill>
                <a:latin typeface="Calibri"/>
                <a:ea typeface="Calibri"/>
                <a:cs typeface="Calibri"/>
                <a:sym typeface="Calibri"/>
              </a:rPr>
              <a:t>What </a:t>
            </a:r>
            <a:r>
              <a:rPr lang="en-US" sz="3600" u="sng">
                <a:solidFill>
                  <a:schemeClr val="dk1"/>
                </a:solidFill>
                <a:latin typeface="Calibri"/>
                <a:ea typeface="Calibri"/>
                <a:cs typeface="Calibri"/>
                <a:sym typeface="Calibri"/>
              </a:rPr>
              <a:t>racial equity</a:t>
            </a:r>
            <a:r>
              <a:rPr lang="en-US" sz="3600">
                <a:solidFill>
                  <a:schemeClr val="dk1"/>
                </a:solidFill>
                <a:latin typeface="Calibri"/>
                <a:ea typeface="Calibri"/>
                <a:cs typeface="Calibri"/>
                <a:sym typeface="Calibri"/>
              </a:rPr>
              <a:t> or </a:t>
            </a:r>
            <a:r>
              <a:rPr lang="en-US" sz="3600" u="sng">
                <a:solidFill>
                  <a:schemeClr val="dk1"/>
                </a:solidFill>
                <a:latin typeface="Calibri"/>
                <a:ea typeface="Calibri"/>
                <a:cs typeface="Calibri"/>
                <a:sym typeface="Calibri"/>
              </a:rPr>
              <a:t>anti-racist</a:t>
            </a:r>
            <a:r>
              <a:rPr lang="en-US" sz="3600">
                <a:solidFill>
                  <a:schemeClr val="dk1"/>
                </a:solidFill>
                <a:latin typeface="Calibri"/>
                <a:ea typeface="Calibri"/>
                <a:cs typeface="Calibri"/>
                <a:sym typeface="Calibri"/>
              </a:rPr>
              <a:t> strategies</a:t>
            </a:r>
            <a:endParaRPr sz="3600">
              <a:solidFill>
                <a:schemeClr val="dk1"/>
              </a:solidFill>
              <a:latin typeface="Calibri"/>
              <a:ea typeface="Calibri"/>
              <a:cs typeface="Calibri"/>
              <a:sym typeface="Calibri"/>
            </a:endParaRPr>
          </a:p>
          <a:p>
            <a:pPr indent="0" lvl="0" marL="0" rtl="0" algn="ctr">
              <a:spcBef>
                <a:spcPts val="0"/>
              </a:spcBef>
              <a:spcAft>
                <a:spcPts val="0"/>
              </a:spcAft>
              <a:buNone/>
            </a:pPr>
            <a:r>
              <a:rPr lang="en-US" sz="3600">
                <a:solidFill>
                  <a:schemeClr val="dk1"/>
                </a:solidFill>
                <a:latin typeface="Calibri"/>
                <a:ea typeface="Calibri"/>
                <a:cs typeface="Calibri"/>
                <a:sym typeface="Calibri"/>
              </a:rPr>
              <a:t>were lifted up when you discussed the challenges/opportunities you are facing? </a:t>
            </a:r>
            <a:endParaRPr sz="3600">
              <a:latin typeface="Calibri"/>
              <a:ea typeface="Calibri"/>
              <a:cs typeface="Calibri"/>
              <a:sym typeface="Calibri"/>
            </a:endParaRPr>
          </a:p>
        </p:txBody>
      </p:sp>
      <p:sp>
        <p:nvSpPr>
          <p:cNvPr id="1732" name="Google Shape;1732;p226"/>
          <p:cNvSpPr txBox="1"/>
          <p:nvPr>
            <p:ph type="title"/>
          </p:nvPr>
        </p:nvSpPr>
        <p:spPr>
          <a:xfrm>
            <a:off x="2836050" y="1101750"/>
            <a:ext cx="6519900" cy="9780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900"/>
              <a:buNone/>
            </a:pPr>
            <a:r>
              <a:rPr b="1" lang="en-US" sz="4000">
                <a:solidFill>
                  <a:schemeClr val="dk1"/>
                </a:solidFill>
                <a:latin typeface="Calibri"/>
                <a:ea typeface="Calibri"/>
                <a:cs typeface="Calibri"/>
                <a:sym typeface="Calibri"/>
              </a:rPr>
              <a:t>Debrief</a:t>
            </a:r>
            <a:endParaRPr b="1" sz="4000">
              <a:solidFill>
                <a:schemeClr val="dk1"/>
              </a:solidFill>
              <a:latin typeface="Calibri"/>
              <a:ea typeface="Calibri"/>
              <a:cs typeface="Calibri"/>
              <a:sym typeface="Calibri"/>
            </a:endParaRPr>
          </a:p>
        </p:txBody>
      </p:sp>
      <p:sp>
        <p:nvSpPr>
          <p:cNvPr id="1733" name="Google Shape;1733;p226"/>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74" name="Shape 574"/>
        <p:cNvGrpSpPr/>
        <p:nvPr/>
      </p:nvGrpSpPr>
      <p:grpSpPr>
        <a:xfrm>
          <a:off x="0" y="0"/>
          <a:ext cx="0" cy="0"/>
          <a:chOff x="0" y="0"/>
          <a:chExt cx="0" cy="0"/>
        </a:xfrm>
      </p:grpSpPr>
      <p:sp>
        <p:nvSpPr>
          <p:cNvPr id="575" name="Google Shape;575;p92"/>
          <p:cNvSpPr txBox="1"/>
          <p:nvPr/>
        </p:nvSpPr>
        <p:spPr>
          <a:xfrm>
            <a:off x="766800" y="533400"/>
            <a:ext cx="10658400" cy="58863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chemeClr val="accent1"/>
              </a:buClr>
              <a:buSzPts val="4000"/>
              <a:buFont typeface="Arial"/>
              <a:buNone/>
            </a:pPr>
            <a:r>
              <a:rPr b="1" i="0" lang="en-US" sz="4000" u="none" cap="none" strike="noStrike">
                <a:solidFill>
                  <a:srgbClr val="000000"/>
                </a:solidFill>
                <a:latin typeface="Calibri"/>
                <a:ea typeface="Calibri"/>
                <a:cs typeface="Calibri"/>
                <a:sym typeface="Calibri"/>
              </a:rPr>
              <a:t>Four Key Facts</a:t>
            </a:r>
            <a:endParaRPr b="1" i="0" sz="4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accent1"/>
              </a:buClr>
              <a:buSzPts val="1000"/>
              <a:buFont typeface="Arial"/>
              <a:buNone/>
            </a:pPr>
            <a:r>
              <a:t/>
            </a:r>
            <a:endParaRPr b="1" i="0" sz="1000" u="none" cap="none" strike="noStrike">
              <a:solidFill>
                <a:srgbClr val="28B0DB"/>
              </a:solidFill>
              <a:latin typeface="Calibri"/>
              <a:ea typeface="Calibri"/>
              <a:cs typeface="Calibri"/>
              <a:sym typeface="Calibri"/>
            </a:endParaRPr>
          </a:p>
          <a:p>
            <a:pPr indent="0" lvl="0" marL="0" marR="0" rtl="0" algn="l">
              <a:lnSpc>
                <a:spcPct val="100000"/>
              </a:lnSpc>
              <a:spcBef>
                <a:spcPts val="1200"/>
              </a:spcBef>
              <a:spcAft>
                <a:spcPts val="0"/>
              </a:spcAft>
              <a:buClr>
                <a:srgbClr val="28B0DB"/>
              </a:buClr>
              <a:buSzPts val="2800"/>
              <a:buFont typeface="Arial"/>
              <a:buNone/>
            </a:pPr>
            <a:r>
              <a:rPr b="0" i="0" lang="en-US" sz="2800" u="none" cap="none" strike="noStrike">
                <a:solidFill>
                  <a:schemeClr val="dk1"/>
                </a:solidFill>
                <a:latin typeface="Calibri"/>
                <a:ea typeface="Calibri"/>
                <a:cs typeface="Calibri"/>
                <a:sym typeface="Calibri"/>
              </a:rPr>
              <a:t>1) </a:t>
            </a:r>
            <a:r>
              <a:rPr b="1" i="0" lang="en-US" sz="2800" u="sng" cap="none" strike="noStrike">
                <a:solidFill>
                  <a:srgbClr val="000000"/>
                </a:solidFill>
                <a:latin typeface="Calibri"/>
                <a:ea typeface="Calibri"/>
                <a:cs typeface="Calibri"/>
                <a:sym typeface="Calibri"/>
              </a:rPr>
              <a:t>Race is a construct</a:t>
            </a:r>
            <a:r>
              <a:rPr b="1" i="0" lang="en-US" sz="2800" u="none" cap="none" strike="noStrike">
                <a:solidFill>
                  <a:srgbClr val="000000"/>
                </a:solidFill>
                <a:latin typeface="Calibri"/>
                <a:ea typeface="Calibri"/>
                <a:cs typeface="Calibri"/>
                <a:sym typeface="Calibri"/>
              </a:rPr>
              <a:t> </a:t>
            </a:r>
            <a:r>
              <a:rPr b="0" i="0" lang="en-US" sz="2800" u="none" cap="none" strike="noStrike">
                <a:solidFill>
                  <a:srgbClr val="000000"/>
                </a:solidFill>
                <a:latin typeface="Calibri"/>
                <a:ea typeface="Calibri"/>
                <a:cs typeface="Calibri"/>
                <a:sym typeface="Calibri"/>
              </a:rPr>
              <a:t>and is not biologically determined. Race is a modern idea.</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28B0DB"/>
              </a:buClr>
              <a:buSzPts val="2800"/>
              <a:buFont typeface="Arial"/>
              <a:buNone/>
            </a:pPr>
            <a:r>
              <a:t/>
            </a:r>
            <a:endParaRPr b="1" i="0" sz="2800" u="sng"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28B0DB"/>
              </a:buClr>
              <a:buSzPts val="2800"/>
              <a:buFont typeface="Arial"/>
              <a:buNone/>
            </a:pPr>
            <a:r>
              <a:rPr b="0" i="0" lang="en-US" sz="2800" u="none" cap="none" strike="noStrike">
                <a:solidFill>
                  <a:srgbClr val="000000"/>
                </a:solidFill>
                <a:latin typeface="Calibri"/>
                <a:ea typeface="Calibri"/>
                <a:cs typeface="Calibri"/>
                <a:sym typeface="Calibri"/>
              </a:rPr>
              <a:t>2) </a:t>
            </a:r>
            <a:r>
              <a:rPr b="1" i="0" lang="en-US" sz="2800" u="sng" cap="none" strike="noStrike">
                <a:solidFill>
                  <a:srgbClr val="000000"/>
                </a:solidFill>
                <a:latin typeface="Calibri"/>
                <a:ea typeface="Calibri"/>
                <a:cs typeface="Calibri"/>
                <a:sym typeface="Calibri"/>
              </a:rPr>
              <a:t>Policy drives the social construction of race</a:t>
            </a:r>
            <a:r>
              <a:rPr b="1" i="0" lang="en-US" sz="2800" u="none" cap="none" strike="noStrike">
                <a:solidFill>
                  <a:srgbClr val="000000"/>
                </a:solidFill>
                <a:latin typeface="Calibri"/>
                <a:ea typeface="Calibri"/>
                <a:cs typeface="Calibri"/>
                <a:sym typeface="Calibri"/>
              </a:rPr>
              <a:t> </a:t>
            </a:r>
            <a:r>
              <a:rPr b="0" i="0" lang="en-US" sz="2800" u="none" cap="none" strike="noStrike">
                <a:solidFill>
                  <a:srgbClr val="000000"/>
                </a:solidFill>
                <a:latin typeface="Calibri"/>
                <a:ea typeface="Calibri"/>
                <a:cs typeface="Calibri"/>
                <a:sym typeface="Calibri"/>
              </a:rPr>
              <a:t>and has contributed to changing ideas and definitions of race over time.</a:t>
            </a:r>
            <a:br>
              <a:rPr b="0" i="0" lang="en-US" sz="2800" u="none" cap="none" strike="noStrike">
                <a:solidFill>
                  <a:srgbClr val="000000"/>
                </a:solidFill>
                <a:latin typeface="Calibri"/>
                <a:ea typeface="Calibri"/>
                <a:cs typeface="Calibri"/>
                <a:sym typeface="Calibri"/>
              </a:rPr>
            </a:b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28B0DB"/>
              </a:buClr>
              <a:buSzPts val="2800"/>
              <a:buFont typeface="Arial"/>
              <a:buNone/>
            </a:pPr>
            <a:r>
              <a:rPr b="0" i="0" lang="en-US" sz="2800" u="none" cap="none" strike="noStrike">
                <a:solidFill>
                  <a:srgbClr val="000000"/>
                </a:solidFill>
                <a:latin typeface="Calibri"/>
                <a:ea typeface="Calibri"/>
                <a:cs typeface="Calibri"/>
                <a:sym typeface="Calibri"/>
              </a:rPr>
              <a:t>3) </a:t>
            </a:r>
            <a:r>
              <a:rPr b="1" i="0" lang="en-US" sz="2800" u="sng" cap="none" strike="noStrike">
                <a:solidFill>
                  <a:srgbClr val="000000"/>
                </a:solidFill>
                <a:latin typeface="Calibri"/>
                <a:ea typeface="Calibri"/>
                <a:cs typeface="Calibri"/>
                <a:sym typeface="Calibri"/>
              </a:rPr>
              <a:t>We did not choose this system</a:t>
            </a:r>
            <a:r>
              <a:rPr b="1" i="0" lang="en-US" sz="2800" u="none" cap="none" strike="noStrike">
                <a:solidFill>
                  <a:srgbClr val="000000"/>
                </a:solidFill>
                <a:latin typeface="Calibri"/>
                <a:ea typeface="Calibri"/>
                <a:cs typeface="Calibri"/>
                <a:sym typeface="Calibri"/>
              </a:rPr>
              <a:t>, </a:t>
            </a:r>
            <a:r>
              <a:rPr b="0" i="0" lang="en-US" sz="2800" u="none" cap="none" strike="noStrike">
                <a:solidFill>
                  <a:srgbClr val="000000"/>
                </a:solidFill>
                <a:latin typeface="Calibri"/>
                <a:ea typeface="Calibri"/>
                <a:cs typeface="Calibri"/>
                <a:sym typeface="Calibri"/>
              </a:rPr>
              <a:t>but we have a responsibility to address it.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28B0DB"/>
              </a:buClr>
              <a:buSzPts val="2800"/>
              <a:buFont typeface="Arial"/>
              <a:buNone/>
            </a:pPr>
            <a:r>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28B0DB"/>
              </a:buClr>
              <a:buSzPts val="2800"/>
              <a:buFont typeface="Arial"/>
              <a:buNone/>
            </a:pPr>
            <a:r>
              <a:rPr b="0" i="0" lang="en-US" sz="2800" u="none" cap="none" strike="noStrike">
                <a:solidFill>
                  <a:srgbClr val="000000"/>
                </a:solidFill>
                <a:latin typeface="Calibri"/>
                <a:ea typeface="Calibri"/>
                <a:cs typeface="Calibri"/>
                <a:sym typeface="Calibri"/>
              </a:rPr>
              <a:t>4) </a:t>
            </a:r>
            <a:r>
              <a:rPr b="1" i="0" lang="en-US" sz="2800" u="sng" cap="none" strike="noStrike">
                <a:solidFill>
                  <a:srgbClr val="000000"/>
                </a:solidFill>
                <a:latin typeface="Calibri"/>
                <a:ea typeface="Calibri"/>
                <a:cs typeface="Calibri"/>
                <a:sym typeface="Calibri"/>
              </a:rPr>
              <a:t>Our goal is racial equity as a means toward </a:t>
            </a:r>
            <a:r>
              <a:rPr b="0" i="0" lang="en-US" sz="2800" u="none" cap="none" strike="noStrike">
                <a:solidFill>
                  <a:srgbClr val="000000"/>
                </a:solidFill>
                <a:latin typeface="Calibri"/>
                <a:ea typeface="Calibri"/>
                <a:cs typeface="Calibri"/>
                <a:sym typeface="Calibri"/>
              </a:rPr>
              <a:t>racial justice and liberation </a:t>
            </a:r>
            <a:endParaRPr b="0" i="0" sz="2800" u="none" cap="none" strike="noStrike">
              <a:solidFill>
                <a:srgbClr val="000000"/>
              </a:solidFill>
              <a:latin typeface="Calibri"/>
              <a:ea typeface="Calibri"/>
              <a:cs typeface="Calibri"/>
              <a:sym typeface="Calibri"/>
            </a:endParaRPr>
          </a:p>
          <a:p>
            <a:pPr indent="15240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279400" lvl="1" marL="914400" marR="0" rtl="0" algn="l">
              <a:lnSpc>
                <a:spcPct val="100000"/>
              </a:lnSpc>
              <a:spcBef>
                <a:spcPts val="0"/>
              </a:spcBef>
              <a:spcAft>
                <a:spcPts val="0"/>
              </a:spcAft>
              <a:buClr>
                <a:schemeClr val="dk1"/>
              </a:buClr>
              <a:buSzPts val="2800"/>
              <a:buFont typeface="Noto Sans Symbols"/>
              <a:buNone/>
            </a:pPr>
            <a:r>
              <a:t/>
            </a:r>
            <a:endParaRPr b="0" i="0" sz="2800" u="none" cap="none" strike="noStrike">
              <a:solidFill>
                <a:schemeClr val="dk1"/>
              </a:solidFill>
              <a:latin typeface="Calibri"/>
              <a:ea typeface="Calibri"/>
              <a:cs typeface="Calibri"/>
              <a:sym typeface="Calibri"/>
            </a:endParaRPr>
          </a:p>
          <a:p>
            <a:pPr indent="-279400" lvl="1" marL="914400" marR="0" rtl="0" algn="l">
              <a:lnSpc>
                <a:spcPct val="100000"/>
              </a:lnSpc>
              <a:spcBef>
                <a:spcPts val="0"/>
              </a:spcBef>
              <a:spcAft>
                <a:spcPts val="0"/>
              </a:spcAft>
              <a:buClr>
                <a:schemeClr val="dk1"/>
              </a:buClr>
              <a:buSzPts val="2800"/>
              <a:buFont typeface="Noto Sans Symbols"/>
              <a:buNone/>
            </a:pPr>
            <a:r>
              <a:t/>
            </a:r>
            <a:endParaRPr b="0" i="0" sz="2800" u="none" cap="none" strike="noStrike">
              <a:solidFill>
                <a:schemeClr val="dk1"/>
              </a:solidFill>
              <a:latin typeface="Calibri"/>
              <a:ea typeface="Calibri"/>
              <a:cs typeface="Calibri"/>
              <a:sym typeface="Calibri"/>
            </a:endParaRPr>
          </a:p>
        </p:txBody>
      </p:sp>
      <p:sp>
        <p:nvSpPr>
          <p:cNvPr id="576" name="Google Shape;576;p92"/>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37" name="Shape 1737"/>
        <p:cNvGrpSpPr/>
        <p:nvPr/>
      </p:nvGrpSpPr>
      <p:grpSpPr>
        <a:xfrm>
          <a:off x="0" y="0"/>
          <a:ext cx="0" cy="0"/>
          <a:chOff x="0" y="0"/>
          <a:chExt cx="0" cy="0"/>
        </a:xfrm>
      </p:grpSpPr>
      <p:sp>
        <p:nvSpPr>
          <p:cNvPr id="1738" name="Google Shape;1738;p227"/>
          <p:cNvSpPr txBox="1"/>
          <p:nvPr/>
        </p:nvSpPr>
        <p:spPr>
          <a:xfrm>
            <a:off x="720400" y="1829850"/>
            <a:ext cx="5413800" cy="4374000"/>
          </a:xfrm>
          <a:prstGeom prst="rect">
            <a:avLst/>
          </a:prstGeom>
          <a:noFill/>
          <a:ln>
            <a:noFill/>
          </a:ln>
        </p:spPr>
        <p:txBody>
          <a:bodyPr anchorCtr="0" anchor="t" bIns="121900" lIns="121900" spcFirstLastPara="1" rIns="121900" wrap="square" tIns="121900">
            <a:noAutofit/>
          </a:bodyPr>
          <a:lstStyle/>
          <a:p>
            <a:pPr indent="-4064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Why lead with race</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a:p>
            <a:pPr indent="-4064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Race Talk Protocols </a:t>
            </a:r>
            <a:endParaRPr b="0" i="0" sz="2800" u="none" cap="none" strike="noStrike">
              <a:solidFill>
                <a:srgbClr val="000000"/>
              </a:solidFill>
              <a:latin typeface="Calibri"/>
              <a:ea typeface="Calibri"/>
              <a:cs typeface="Calibri"/>
              <a:sym typeface="Calibri"/>
            </a:endParaRPr>
          </a:p>
          <a:p>
            <a:pPr indent="-406400" lvl="0" marL="9144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Politeness</a:t>
            </a:r>
            <a:endParaRPr b="0" i="0" sz="2800" u="none" cap="none" strike="noStrike">
              <a:solidFill>
                <a:srgbClr val="000000"/>
              </a:solidFill>
              <a:latin typeface="Calibri"/>
              <a:ea typeface="Calibri"/>
              <a:cs typeface="Calibri"/>
              <a:sym typeface="Calibri"/>
            </a:endParaRPr>
          </a:p>
          <a:p>
            <a:pPr indent="-406400" lvl="0" marL="9144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Academic</a:t>
            </a:r>
            <a:endParaRPr b="0" i="0" sz="2800" u="none" cap="none" strike="noStrike">
              <a:solidFill>
                <a:srgbClr val="000000"/>
              </a:solidFill>
              <a:latin typeface="Calibri"/>
              <a:ea typeface="Calibri"/>
              <a:cs typeface="Calibri"/>
              <a:sym typeface="Calibri"/>
            </a:endParaRPr>
          </a:p>
          <a:p>
            <a:pPr indent="-406400" lvl="0" marL="9144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Color-blind</a:t>
            </a:r>
            <a:br>
              <a:rPr b="0" i="0" lang="en-US" sz="2800" u="none" cap="none" strike="noStrike">
                <a:solidFill>
                  <a:srgbClr val="000000"/>
                </a:solidFill>
                <a:latin typeface="Calibri"/>
                <a:ea typeface="Calibri"/>
                <a:cs typeface="Calibri"/>
                <a:sym typeface="Calibri"/>
              </a:rPr>
            </a:br>
            <a:r>
              <a:rPr b="0" i="0" lang="en-US" sz="2800" u="none" cap="none" strike="noStrike">
                <a:solidFill>
                  <a:srgbClr val="000000"/>
                </a:solidFill>
                <a:latin typeface="Calibri"/>
                <a:ea typeface="Calibri"/>
                <a:cs typeface="Calibri"/>
                <a:sym typeface="Calibri"/>
              </a:rPr>
              <a:t>as barriers to real talk</a:t>
            </a:r>
            <a:endParaRPr b="0" i="0" sz="2800" u="none" cap="none" strike="noStrike">
              <a:solidFill>
                <a:srgbClr val="000000"/>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3600"/>
              <a:buFont typeface="Arial"/>
              <a:buNone/>
            </a:pPr>
            <a:r>
              <a:t/>
            </a:r>
            <a:endParaRPr b="0" i="0" sz="2800" u="none" cap="none" strike="noStrike">
              <a:solidFill>
                <a:srgbClr val="000000"/>
              </a:solidFill>
              <a:latin typeface="Calibri"/>
              <a:ea typeface="Calibri"/>
              <a:cs typeface="Calibri"/>
              <a:sym typeface="Calibri"/>
            </a:endParaRPr>
          </a:p>
          <a:p>
            <a:pPr indent="-406400" lvl="0" marL="457200" marR="0" rtl="0" algn="l">
              <a:lnSpc>
                <a:spcPct val="100000"/>
              </a:lnSpc>
              <a:spcBef>
                <a:spcPts val="0"/>
              </a:spcBef>
              <a:spcAft>
                <a:spcPts val="0"/>
              </a:spcAft>
              <a:buClr>
                <a:srgbClr val="000000"/>
              </a:buClr>
              <a:buSzPts val="2800"/>
              <a:buFont typeface="Calibri"/>
              <a:buChar char="•"/>
            </a:pPr>
            <a:r>
              <a:rPr lang="en-US" sz="2800">
                <a:latin typeface="Calibri"/>
                <a:ea typeface="Calibri"/>
                <a:cs typeface="Calibri"/>
                <a:sym typeface="Calibri"/>
              </a:rPr>
              <a:t>Four layers of racism</a:t>
            </a:r>
            <a:endParaRPr b="0" i="0" sz="2800" u="none" cap="none" strike="noStrike">
              <a:solidFill>
                <a:srgbClr val="000000"/>
              </a:solidFill>
              <a:latin typeface="Calibri"/>
              <a:ea typeface="Calibri"/>
              <a:cs typeface="Calibri"/>
              <a:sym typeface="Calibri"/>
            </a:endParaRPr>
          </a:p>
        </p:txBody>
      </p:sp>
      <p:sp>
        <p:nvSpPr>
          <p:cNvPr id="1739" name="Google Shape;1739;p227"/>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Review: Module 1</a:t>
            </a:r>
            <a:endParaRPr b="1" sz="4000">
              <a:solidFill>
                <a:schemeClr val="dk1"/>
              </a:solidFill>
              <a:latin typeface="Calibri"/>
              <a:ea typeface="Calibri"/>
              <a:cs typeface="Calibri"/>
              <a:sym typeface="Calibri"/>
            </a:endParaRPr>
          </a:p>
        </p:txBody>
      </p:sp>
      <p:sp>
        <p:nvSpPr>
          <p:cNvPr id="1740" name="Google Shape;1740;p227"/>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1741" name="Google Shape;1741;p227"/>
          <p:cNvPicPr preferRelativeResize="0"/>
          <p:nvPr/>
        </p:nvPicPr>
        <p:blipFill rotWithShape="1">
          <a:blip r:embed="rId3">
            <a:alphaModFix/>
          </a:blip>
          <a:srcRect b="0" l="0" r="0" t="0"/>
          <a:stretch/>
        </p:blipFill>
        <p:spPr>
          <a:xfrm>
            <a:off x="5117800" y="1978474"/>
            <a:ext cx="6229150" cy="3503875"/>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45" name="Shape 1745"/>
        <p:cNvGrpSpPr/>
        <p:nvPr/>
      </p:nvGrpSpPr>
      <p:grpSpPr>
        <a:xfrm>
          <a:off x="0" y="0"/>
          <a:ext cx="0" cy="0"/>
          <a:chOff x="0" y="0"/>
          <a:chExt cx="0" cy="0"/>
        </a:xfrm>
      </p:grpSpPr>
      <p:sp>
        <p:nvSpPr>
          <p:cNvPr id="1746" name="Google Shape;1746;p228"/>
          <p:cNvSpPr txBox="1"/>
          <p:nvPr/>
        </p:nvSpPr>
        <p:spPr>
          <a:xfrm>
            <a:off x="720400" y="1829850"/>
            <a:ext cx="3638100" cy="3735600"/>
          </a:xfrm>
          <a:prstGeom prst="rect">
            <a:avLst/>
          </a:prstGeom>
          <a:noFill/>
          <a:ln>
            <a:noFill/>
          </a:ln>
        </p:spPr>
        <p:txBody>
          <a:bodyPr anchorCtr="0" anchor="t" bIns="121900" lIns="121900" spcFirstLastPara="1" rIns="121900" wrap="square" tIns="121900">
            <a:noAutofit/>
          </a:bodyPr>
          <a:lstStyle/>
          <a:p>
            <a:pPr indent="-4445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What is culture and how does it operate consciously and unconsciously?</a:t>
            </a:r>
            <a:endParaRPr b="0" i="0" sz="2800" u="none" cap="none" strike="noStrike">
              <a:solidFill>
                <a:srgbClr val="000000"/>
              </a:solidFill>
              <a:latin typeface="Calibri"/>
              <a:ea typeface="Calibri"/>
              <a:cs typeface="Calibri"/>
              <a:sym typeface="Calibri"/>
            </a:endParaRPr>
          </a:p>
          <a:p>
            <a:pPr indent="-266700" lvl="0" marL="457200" marR="0" rtl="0" algn="l">
              <a:lnSpc>
                <a:spcPct val="100000"/>
              </a:lnSpc>
              <a:spcBef>
                <a:spcPts val="0"/>
              </a:spcBef>
              <a:spcAft>
                <a:spcPts val="0"/>
              </a:spcAft>
              <a:buClr>
                <a:srgbClr val="000000"/>
              </a:buClr>
              <a:buSzPts val="3000"/>
              <a:buFont typeface="Arial"/>
              <a:buNone/>
            </a:pPr>
            <a:r>
              <a:t/>
            </a:r>
            <a:endParaRPr b="0" i="0" sz="2800" u="none" cap="none" strike="noStrike">
              <a:solidFill>
                <a:srgbClr val="000000"/>
              </a:solidFill>
              <a:latin typeface="Calibri"/>
              <a:ea typeface="Calibri"/>
              <a:cs typeface="Calibri"/>
              <a:sym typeface="Calibri"/>
            </a:endParaRPr>
          </a:p>
          <a:p>
            <a:pPr indent="-4445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How dominant culture manifests </a:t>
            </a:r>
            <a:br>
              <a:rPr b="0" i="0" lang="en-US" sz="2800" u="none" cap="none" strike="noStrike">
                <a:solidFill>
                  <a:srgbClr val="000000"/>
                </a:solidFill>
                <a:latin typeface="Calibri"/>
                <a:ea typeface="Calibri"/>
                <a:cs typeface="Calibri"/>
                <a:sym typeface="Calibri"/>
              </a:rPr>
            </a:br>
            <a:r>
              <a:rPr b="0" i="0" lang="en-US" sz="2800" u="none" cap="none" strike="noStrike">
                <a:solidFill>
                  <a:srgbClr val="000000"/>
                </a:solidFill>
                <a:latin typeface="Calibri"/>
                <a:ea typeface="Calibri"/>
                <a:cs typeface="Calibri"/>
                <a:sym typeface="Calibri"/>
              </a:rPr>
              <a:t>in our lives to</a:t>
            </a:r>
            <a:br>
              <a:rPr lang="en-US" sz="2800">
                <a:latin typeface="Calibri"/>
                <a:ea typeface="Calibri"/>
                <a:cs typeface="Calibri"/>
                <a:sym typeface="Calibri"/>
              </a:rPr>
            </a:br>
            <a:r>
              <a:rPr b="0" i="0" lang="en-US" sz="2800" u="none" cap="none" strike="noStrike">
                <a:solidFill>
                  <a:srgbClr val="000000"/>
                </a:solidFill>
                <a:latin typeface="Calibri"/>
                <a:ea typeface="Calibri"/>
                <a:cs typeface="Calibri"/>
                <a:sym typeface="Calibri"/>
              </a:rPr>
              <a:t>create bias</a:t>
            </a:r>
            <a:endParaRPr b="0" i="0" sz="2800" u="none" cap="none" strike="noStrike">
              <a:solidFill>
                <a:srgbClr val="000000"/>
              </a:solidFill>
              <a:latin typeface="Calibri"/>
              <a:ea typeface="Calibri"/>
              <a:cs typeface="Calibri"/>
              <a:sym typeface="Calibri"/>
            </a:endParaRPr>
          </a:p>
        </p:txBody>
      </p:sp>
      <p:sp>
        <p:nvSpPr>
          <p:cNvPr id="1747" name="Google Shape;1747;p228"/>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Review: Module 2</a:t>
            </a:r>
            <a:endParaRPr b="1" sz="4000">
              <a:solidFill>
                <a:schemeClr val="dk1"/>
              </a:solidFill>
              <a:latin typeface="Calibri"/>
              <a:ea typeface="Calibri"/>
              <a:cs typeface="Calibri"/>
              <a:sym typeface="Calibri"/>
            </a:endParaRPr>
          </a:p>
        </p:txBody>
      </p:sp>
      <p:sp>
        <p:nvSpPr>
          <p:cNvPr id="1748" name="Google Shape;1748;p228"/>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descr="post - Rye Country Day School" id="1749" name="Google Shape;1749;p228"/>
          <p:cNvPicPr preferRelativeResize="0"/>
          <p:nvPr/>
        </p:nvPicPr>
        <p:blipFill rotWithShape="1">
          <a:blip r:embed="rId3">
            <a:alphaModFix/>
          </a:blip>
          <a:srcRect b="0" l="0" r="0" t="0"/>
          <a:stretch/>
        </p:blipFill>
        <p:spPr>
          <a:xfrm>
            <a:off x="4358500" y="1634089"/>
            <a:ext cx="7129349" cy="4127125"/>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53" name="Shape 1753"/>
        <p:cNvGrpSpPr/>
        <p:nvPr/>
      </p:nvGrpSpPr>
      <p:grpSpPr>
        <a:xfrm>
          <a:off x="0" y="0"/>
          <a:ext cx="0" cy="0"/>
          <a:chOff x="0" y="0"/>
          <a:chExt cx="0" cy="0"/>
        </a:xfrm>
      </p:grpSpPr>
      <p:sp>
        <p:nvSpPr>
          <p:cNvPr id="1754" name="Google Shape;1754;p229"/>
          <p:cNvSpPr txBox="1"/>
          <p:nvPr/>
        </p:nvSpPr>
        <p:spPr>
          <a:xfrm>
            <a:off x="720400" y="1829850"/>
            <a:ext cx="3844500" cy="3735600"/>
          </a:xfrm>
          <a:prstGeom prst="rect">
            <a:avLst/>
          </a:prstGeom>
          <a:noFill/>
          <a:ln>
            <a:noFill/>
          </a:ln>
        </p:spPr>
        <p:txBody>
          <a:bodyPr anchorCtr="0" anchor="t" bIns="121900" lIns="121900" spcFirstLastPara="1" rIns="121900" wrap="square" tIns="121900">
            <a:noAutofit/>
          </a:bodyPr>
          <a:lstStyle/>
          <a:p>
            <a:pPr indent="-4445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Policies precede beliefs and shapes racial out</a:t>
            </a:r>
            <a:r>
              <a:rPr lang="en-US" sz="2800">
                <a:latin typeface="Calibri"/>
                <a:ea typeface="Calibri"/>
                <a:cs typeface="Calibri"/>
                <a:sym typeface="Calibri"/>
              </a:rPr>
              <a:t>comes</a:t>
            </a:r>
            <a:br>
              <a:rPr b="0" i="0" lang="en-US" sz="2800" u="none" cap="none" strike="noStrike">
                <a:solidFill>
                  <a:srgbClr val="000000"/>
                </a:solidFill>
                <a:latin typeface="Calibri"/>
                <a:ea typeface="Calibri"/>
                <a:cs typeface="Calibri"/>
                <a:sym typeface="Calibri"/>
              </a:rPr>
            </a:br>
            <a:endParaRPr b="0" i="0" sz="2800" u="none" cap="none" strike="noStrike">
              <a:solidFill>
                <a:srgbClr val="000000"/>
              </a:solidFill>
              <a:latin typeface="Calibri"/>
              <a:ea typeface="Calibri"/>
              <a:cs typeface="Calibri"/>
              <a:sym typeface="Calibri"/>
            </a:endParaRPr>
          </a:p>
          <a:p>
            <a:pPr indent="-444500" lvl="0" marL="457200" marR="0" rtl="0" algn="l">
              <a:lnSpc>
                <a:spcPct val="100000"/>
              </a:lnSpc>
              <a:spcBef>
                <a:spcPts val="0"/>
              </a:spcBef>
              <a:spcAft>
                <a:spcPts val="0"/>
              </a:spcAft>
              <a:buClr>
                <a:srgbClr val="000000"/>
              </a:buClr>
              <a:buSzPts val="2800"/>
              <a:buFont typeface="Calibri"/>
              <a:buChar char="•"/>
            </a:pPr>
            <a:r>
              <a:rPr lang="en-US" sz="2800">
                <a:latin typeface="Calibri"/>
                <a:ea typeface="Calibri"/>
                <a:cs typeface="Calibri"/>
                <a:sym typeface="Calibri"/>
              </a:rPr>
              <a:t>Understanding r</a:t>
            </a:r>
            <a:r>
              <a:rPr b="0" i="0" lang="en-US" sz="2800" u="none" cap="none" strike="noStrike">
                <a:solidFill>
                  <a:srgbClr val="000000"/>
                </a:solidFill>
                <a:latin typeface="Calibri"/>
                <a:ea typeface="Calibri"/>
                <a:cs typeface="Calibri"/>
                <a:sym typeface="Calibri"/>
              </a:rPr>
              <a:t>acial equity in funding</a:t>
            </a:r>
            <a:endParaRPr b="0" i="0" sz="2800" u="none" cap="none" strike="noStrike">
              <a:solidFill>
                <a:srgbClr val="000000"/>
              </a:solidFill>
              <a:latin typeface="Calibri"/>
              <a:ea typeface="Calibri"/>
              <a:cs typeface="Calibri"/>
              <a:sym typeface="Calibri"/>
            </a:endParaRPr>
          </a:p>
        </p:txBody>
      </p:sp>
      <p:sp>
        <p:nvSpPr>
          <p:cNvPr id="1755" name="Google Shape;1755;p229"/>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Review: Module 2</a:t>
            </a:r>
            <a:endParaRPr b="1" sz="4000">
              <a:solidFill>
                <a:schemeClr val="dk1"/>
              </a:solidFill>
              <a:latin typeface="Calibri"/>
              <a:ea typeface="Calibri"/>
              <a:cs typeface="Calibri"/>
              <a:sym typeface="Calibri"/>
            </a:endParaRPr>
          </a:p>
        </p:txBody>
      </p:sp>
      <p:sp>
        <p:nvSpPr>
          <p:cNvPr id="1756" name="Google Shape;1756;p229"/>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grpSp>
        <p:nvGrpSpPr>
          <p:cNvPr id="1757" name="Google Shape;1757;p229"/>
          <p:cNvGrpSpPr/>
          <p:nvPr/>
        </p:nvGrpSpPr>
        <p:grpSpPr>
          <a:xfrm>
            <a:off x="4631659" y="1829841"/>
            <a:ext cx="7097683" cy="2763857"/>
            <a:chOff x="2032712" y="1752230"/>
            <a:chExt cx="8077481" cy="3485758"/>
          </a:xfrm>
        </p:grpSpPr>
        <p:grpSp>
          <p:nvGrpSpPr>
            <p:cNvPr id="1758" name="Google Shape;1758;p229"/>
            <p:cNvGrpSpPr/>
            <p:nvPr/>
          </p:nvGrpSpPr>
          <p:grpSpPr>
            <a:xfrm>
              <a:off x="7517893" y="1752230"/>
              <a:ext cx="2592300" cy="3069522"/>
              <a:chOff x="7517893" y="1752230"/>
              <a:chExt cx="2592300" cy="3069522"/>
            </a:xfrm>
          </p:grpSpPr>
          <p:sp>
            <p:nvSpPr>
              <p:cNvPr id="1759" name="Google Shape;1759;p229"/>
              <p:cNvSpPr txBox="1"/>
              <p:nvPr/>
            </p:nvSpPr>
            <p:spPr>
              <a:xfrm>
                <a:off x="7517893" y="1752230"/>
                <a:ext cx="25923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Expansion Arts</a:t>
                </a:r>
                <a:endParaRPr b="0" i="0" sz="1400" u="none" cap="none" strike="noStrike">
                  <a:solidFill>
                    <a:srgbClr val="000000"/>
                  </a:solidFill>
                  <a:latin typeface="Arial"/>
                  <a:ea typeface="Arial"/>
                  <a:cs typeface="Arial"/>
                  <a:sym typeface="Arial"/>
                </a:endParaRPr>
              </a:p>
            </p:txBody>
          </p:sp>
          <p:pic>
            <p:nvPicPr>
              <p:cNvPr id="1760" name="Google Shape;1760;p229"/>
              <p:cNvPicPr preferRelativeResize="0"/>
              <p:nvPr/>
            </p:nvPicPr>
            <p:blipFill rotWithShape="1">
              <a:blip r:embed="rId3">
                <a:alphaModFix/>
              </a:blip>
              <a:srcRect b="0" l="0" r="0" t="0"/>
              <a:stretch/>
            </p:blipFill>
            <p:spPr>
              <a:xfrm>
                <a:off x="7835374" y="2213882"/>
                <a:ext cx="1957480" cy="2607870"/>
              </a:xfrm>
              <a:prstGeom prst="rect">
                <a:avLst/>
              </a:prstGeom>
              <a:noFill/>
              <a:ln>
                <a:noFill/>
              </a:ln>
            </p:spPr>
          </p:pic>
        </p:grpSp>
        <p:grpSp>
          <p:nvGrpSpPr>
            <p:cNvPr id="1761" name="Google Shape;1761;p229"/>
            <p:cNvGrpSpPr/>
            <p:nvPr/>
          </p:nvGrpSpPr>
          <p:grpSpPr>
            <a:xfrm>
              <a:off x="4711561" y="1752230"/>
              <a:ext cx="2719925" cy="2736824"/>
              <a:chOff x="4711561" y="1752230"/>
              <a:chExt cx="2719925" cy="2736824"/>
            </a:xfrm>
          </p:grpSpPr>
          <p:sp>
            <p:nvSpPr>
              <p:cNvPr id="1762" name="Google Shape;1762;p229"/>
              <p:cNvSpPr txBox="1"/>
              <p:nvPr/>
            </p:nvSpPr>
            <p:spPr>
              <a:xfrm>
                <a:off x="4775302" y="1752230"/>
                <a:ext cx="25923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National Endowment for the Arts</a:t>
                </a:r>
                <a:endParaRPr b="0" i="0" sz="1400" u="none" cap="none" strike="noStrike">
                  <a:solidFill>
                    <a:srgbClr val="000000"/>
                  </a:solidFill>
                  <a:latin typeface="Arial"/>
                  <a:ea typeface="Arial"/>
                  <a:cs typeface="Arial"/>
                  <a:sym typeface="Arial"/>
                </a:endParaRPr>
              </a:p>
            </p:txBody>
          </p:sp>
          <p:pic>
            <p:nvPicPr>
              <p:cNvPr id="1763" name="Google Shape;1763;p229"/>
              <p:cNvPicPr preferRelativeResize="0"/>
              <p:nvPr/>
            </p:nvPicPr>
            <p:blipFill rotWithShape="1">
              <a:blip r:embed="rId4">
                <a:alphaModFix/>
              </a:blip>
              <a:srcRect b="0" l="0" r="0" t="0"/>
              <a:stretch/>
            </p:blipFill>
            <p:spPr>
              <a:xfrm>
                <a:off x="4711561" y="2546576"/>
                <a:ext cx="2719925" cy="1942478"/>
              </a:xfrm>
              <a:prstGeom prst="rect">
                <a:avLst/>
              </a:prstGeom>
              <a:noFill/>
              <a:ln>
                <a:noFill/>
              </a:ln>
            </p:spPr>
          </p:pic>
        </p:grpSp>
        <p:grpSp>
          <p:nvGrpSpPr>
            <p:cNvPr id="1764" name="Google Shape;1764;p229"/>
            <p:cNvGrpSpPr/>
            <p:nvPr/>
          </p:nvGrpSpPr>
          <p:grpSpPr>
            <a:xfrm>
              <a:off x="2032712" y="1752230"/>
              <a:ext cx="2592300" cy="3485758"/>
              <a:chOff x="2032712" y="1752230"/>
              <a:chExt cx="2592300" cy="3485758"/>
            </a:xfrm>
          </p:grpSpPr>
          <p:sp>
            <p:nvSpPr>
              <p:cNvPr id="1765" name="Google Shape;1765;p229"/>
              <p:cNvSpPr txBox="1"/>
              <p:nvPr/>
            </p:nvSpPr>
            <p:spPr>
              <a:xfrm>
                <a:off x="2032712" y="1752230"/>
                <a:ext cx="25923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Ford Foundation</a:t>
                </a:r>
                <a:endParaRPr b="0" i="0" sz="1400" u="none" cap="none" strike="noStrike">
                  <a:solidFill>
                    <a:srgbClr val="000000"/>
                  </a:solidFill>
                  <a:latin typeface="Arial"/>
                  <a:ea typeface="Arial"/>
                  <a:cs typeface="Arial"/>
                  <a:sym typeface="Arial"/>
                </a:endParaRPr>
              </a:p>
            </p:txBody>
          </p:sp>
          <p:pic>
            <p:nvPicPr>
              <p:cNvPr id="1766" name="Google Shape;1766;p229"/>
              <p:cNvPicPr preferRelativeResize="0"/>
              <p:nvPr/>
            </p:nvPicPr>
            <p:blipFill rotWithShape="1">
              <a:blip r:embed="rId5">
                <a:alphaModFix/>
              </a:blip>
              <a:srcRect b="0" l="0" r="0" t="0"/>
              <a:stretch/>
            </p:blipFill>
            <p:spPr>
              <a:xfrm>
                <a:off x="2154382" y="2213882"/>
                <a:ext cx="2346516" cy="3024106"/>
              </a:xfrm>
              <a:prstGeom prst="rect">
                <a:avLst/>
              </a:prstGeom>
              <a:noFill/>
              <a:ln>
                <a:noFill/>
              </a:ln>
            </p:spPr>
          </p:pic>
        </p:grpSp>
      </p:gr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70" name="Shape 1770"/>
        <p:cNvGrpSpPr/>
        <p:nvPr/>
      </p:nvGrpSpPr>
      <p:grpSpPr>
        <a:xfrm>
          <a:off x="0" y="0"/>
          <a:ext cx="0" cy="0"/>
          <a:chOff x="0" y="0"/>
          <a:chExt cx="0" cy="0"/>
        </a:xfrm>
      </p:grpSpPr>
      <p:grpSp>
        <p:nvGrpSpPr>
          <p:cNvPr id="1771" name="Google Shape;1771;p230"/>
          <p:cNvGrpSpPr/>
          <p:nvPr/>
        </p:nvGrpSpPr>
        <p:grpSpPr>
          <a:xfrm>
            <a:off x="6476328" y="1387541"/>
            <a:ext cx="4817127" cy="4887846"/>
            <a:chOff x="6779903" y="1178454"/>
            <a:chExt cx="4817127" cy="4887846"/>
          </a:xfrm>
        </p:grpSpPr>
        <p:pic>
          <p:nvPicPr>
            <p:cNvPr id="1772" name="Google Shape;1772;p230"/>
            <p:cNvPicPr preferRelativeResize="0"/>
            <p:nvPr/>
          </p:nvPicPr>
          <p:blipFill rotWithShape="1">
            <a:blip r:embed="rId3">
              <a:alphaModFix/>
            </a:blip>
            <a:srcRect b="0" l="0" r="0" t="0"/>
            <a:stretch/>
          </p:blipFill>
          <p:spPr>
            <a:xfrm>
              <a:off x="6779903" y="1178454"/>
              <a:ext cx="4817127" cy="2398075"/>
            </a:xfrm>
            <a:prstGeom prst="rect">
              <a:avLst/>
            </a:prstGeom>
            <a:noFill/>
            <a:ln>
              <a:noFill/>
            </a:ln>
          </p:spPr>
        </p:pic>
        <p:pic>
          <p:nvPicPr>
            <p:cNvPr id="1773" name="Google Shape;1773;p230"/>
            <p:cNvPicPr preferRelativeResize="0"/>
            <p:nvPr/>
          </p:nvPicPr>
          <p:blipFill>
            <a:blip r:embed="rId4">
              <a:alphaModFix/>
            </a:blip>
            <a:stretch>
              <a:fillRect/>
            </a:stretch>
          </p:blipFill>
          <p:spPr>
            <a:xfrm>
              <a:off x="9192126" y="3668225"/>
              <a:ext cx="2404899" cy="2398075"/>
            </a:xfrm>
            <a:prstGeom prst="rect">
              <a:avLst/>
            </a:prstGeom>
            <a:noFill/>
            <a:ln>
              <a:noFill/>
            </a:ln>
          </p:spPr>
        </p:pic>
      </p:grpSp>
      <p:sp>
        <p:nvSpPr>
          <p:cNvPr id="1774" name="Google Shape;1774;p230"/>
          <p:cNvSpPr txBox="1"/>
          <p:nvPr/>
        </p:nvSpPr>
        <p:spPr>
          <a:xfrm>
            <a:off x="720400" y="1829850"/>
            <a:ext cx="5168100" cy="3735600"/>
          </a:xfrm>
          <a:prstGeom prst="rect">
            <a:avLst/>
          </a:prstGeom>
          <a:noFill/>
          <a:ln>
            <a:noFill/>
          </a:ln>
        </p:spPr>
        <p:txBody>
          <a:bodyPr anchorCtr="0" anchor="t" bIns="121900" lIns="121900" spcFirstLastPara="1" rIns="121900" wrap="square" tIns="121900">
            <a:noAutofit/>
          </a:bodyPr>
          <a:lstStyle/>
          <a:p>
            <a:pPr indent="-4572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Strategies/effective practices GIA has identified in our colleagues’ practices to center racial equity in funding</a:t>
            </a:r>
            <a:br>
              <a:rPr b="0" i="0" lang="en-US" sz="2800" u="none" cap="none" strike="noStrike">
                <a:solidFill>
                  <a:srgbClr val="000000"/>
                </a:solidFill>
                <a:latin typeface="Calibri"/>
                <a:ea typeface="Calibri"/>
                <a:cs typeface="Calibri"/>
                <a:sym typeface="Calibri"/>
              </a:rPr>
            </a:br>
            <a:endParaRPr b="0" i="0" sz="28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2800"/>
              <a:buFont typeface="Calibri"/>
              <a:buChar char="•"/>
            </a:pPr>
            <a:r>
              <a:rPr lang="en-US" sz="2800">
                <a:latin typeface="Calibri"/>
                <a:ea typeface="Calibri"/>
                <a:cs typeface="Calibri"/>
                <a:sym typeface="Calibri"/>
              </a:rPr>
              <a:t>Leeway Foundation</a:t>
            </a:r>
            <a:br>
              <a:rPr b="0" i="0" lang="en-US" sz="2800" u="none" cap="none" strike="noStrike">
                <a:solidFill>
                  <a:srgbClr val="000000"/>
                </a:solidFill>
                <a:latin typeface="Calibri"/>
                <a:ea typeface="Calibri"/>
                <a:cs typeface="Calibri"/>
                <a:sym typeface="Calibri"/>
              </a:rPr>
            </a:br>
            <a:endParaRPr b="0" i="0" sz="28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2800"/>
              <a:buFont typeface="Calibri"/>
              <a:buChar char="•"/>
            </a:pPr>
            <a:r>
              <a:rPr lang="en-US" sz="2800">
                <a:latin typeface="Calibri"/>
                <a:ea typeface="Calibri"/>
                <a:cs typeface="Calibri"/>
                <a:sym typeface="Calibri"/>
              </a:rPr>
              <a:t>Denver Arts and Venues</a:t>
            </a:r>
            <a:endParaRPr b="0" i="0" sz="2800" u="none" cap="none" strike="noStrike">
              <a:solidFill>
                <a:srgbClr val="000000"/>
              </a:solidFill>
              <a:latin typeface="Calibri"/>
              <a:ea typeface="Calibri"/>
              <a:cs typeface="Calibri"/>
              <a:sym typeface="Calibri"/>
            </a:endParaRPr>
          </a:p>
        </p:txBody>
      </p:sp>
      <p:sp>
        <p:nvSpPr>
          <p:cNvPr id="1775" name="Google Shape;1775;p230"/>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Review: Module 3</a:t>
            </a:r>
            <a:endParaRPr b="1" sz="4000">
              <a:solidFill>
                <a:schemeClr val="dk1"/>
              </a:solidFill>
              <a:latin typeface="Calibri"/>
              <a:ea typeface="Calibri"/>
              <a:cs typeface="Calibri"/>
              <a:sym typeface="Calibri"/>
            </a:endParaRPr>
          </a:p>
        </p:txBody>
      </p:sp>
      <p:sp>
        <p:nvSpPr>
          <p:cNvPr id="1776" name="Google Shape;1776;p230"/>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1777" name="Google Shape;1777;p230"/>
          <p:cNvPicPr preferRelativeResize="0"/>
          <p:nvPr/>
        </p:nvPicPr>
        <p:blipFill>
          <a:blip r:embed="rId5">
            <a:alphaModFix/>
          </a:blip>
          <a:stretch>
            <a:fillRect/>
          </a:stretch>
        </p:blipFill>
        <p:spPr>
          <a:xfrm>
            <a:off x="5728175" y="4105350"/>
            <a:ext cx="3824365" cy="987750"/>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81" name="Shape 1781"/>
        <p:cNvGrpSpPr/>
        <p:nvPr/>
      </p:nvGrpSpPr>
      <p:grpSpPr>
        <a:xfrm>
          <a:off x="0" y="0"/>
          <a:ext cx="0" cy="0"/>
          <a:chOff x="0" y="0"/>
          <a:chExt cx="0" cy="0"/>
        </a:xfrm>
      </p:grpSpPr>
      <p:sp>
        <p:nvSpPr>
          <p:cNvPr id="1782" name="Google Shape;1782;p231"/>
          <p:cNvSpPr txBox="1"/>
          <p:nvPr>
            <p:ph type="title"/>
          </p:nvPr>
        </p:nvSpPr>
        <p:spPr>
          <a:xfrm>
            <a:off x="720400" y="409550"/>
            <a:ext cx="92283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Overview of the Case Studies</a:t>
            </a:r>
            <a:endParaRPr b="1" sz="4000">
              <a:solidFill>
                <a:schemeClr val="dk1"/>
              </a:solidFill>
              <a:latin typeface="Calibri"/>
              <a:ea typeface="Calibri"/>
              <a:cs typeface="Calibri"/>
              <a:sym typeface="Calibri"/>
            </a:endParaRPr>
          </a:p>
        </p:txBody>
      </p:sp>
      <p:sp>
        <p:nvSpPr>
          <p:cNvPr id="1783" name="Google Shape;1783;p231"/>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784" name="Google Shape;1784;p231"/>
          <p:cNvSpPr txBox="1"/>
          <p:nvPr/>
        </p:nvSpPr>
        <p:spPr>
          <a:xfrm>
            <a:off x="841985" y="1538514"/>
            <a:ext cx="10508100" cy="4512000"/>
          </a:xfrm>
          <a:prstGeom prst="rect">
            <a:avLst/>
          </a:prstGeom>
          <a:noFill/>
          <a:ln>
            <a:noFill/>
          </a:ln>
        </p:spPr>
        <p:txBody>
          <a:bodyPr anchorCtr="0" anchor="t" bIns="121900" lIns="121900" spcFirstLastPara="1" rIns="121900" wrap="square" tIns="121900">
            <a:noAutofit/>
          </a:bodyPr>
          <a:lstStyle/>
          <a:p>
            <a:pPr indent="-304800" lvl="0" marL="342900" marR="0" rtl="0" algn="l">
              <a:lnSpc>
                <a:spcPct val="107000"/>
              </a:lnSpc>
              <a:spcBef>
                <a:spcPts val="0"/>
              </a:spcBef>
              <a:spcAft>
                <a:spcPts val="0"/>
              </a:spcAft>
              <a:buClr>
                <a:srgbClr val="000000"/>
              </a:buClr>
              <a:buSzPts val="3000"/>
              <a:buFont typeface="Courier New"/>
              <a:buChar char="●"/>
            </a:pPr>
            <a:r>
              <a:rPr lang="en-US" sz="3000">
                <a:latin typeface="Calibri"/>
                <a:ea typeface="Calibri"/>
                <a:cs typeface="Calibri"/>
                <a:sym typeface="Calibri"/>
              </a:rPr>
              <a:t>3 take-aways:</a:t>
            </a:r>
            <a:endParaRPr sz="3000">
              <a:latin typeface="Calibri"/>
              <a:ea typeface="Calibri"/>
              <a:cs typeface="Calibri"/>
              <a:sym typeface="Calibri"/>
            </a:endParaRPr>
          </a:p>
          <a:p>
            <a:pPr indent="-419100" lvl="0" marL="914400" rtl="0" algn="l">
              <a:spcBef>
                <a:spcPts val="0"/>
              </a:spcBef>
              <a:spcAft>
                <a:spcPts val="0"/>
              </a:spcAft>
              <a:buSzPts val="3000"/>
              <a:buFont typeface="Calibri"/>
              <a:buAutoNum type="arabicPeriod"/>
            </a:pPr>
            <a:r>
              <a:rPr lang="en-US" sz="3000">
                <a:solidFill>
                  <a:schemeClr val="dk1"/>
                </a:solidFill>
                <a:latin typeface="Calibri"/>
                <a:ea typeface="Calibri"/>
                <a:cs typeface="Calibri"/>
                <a:sym typeface="Calibri"/>
              </a:rPr>
              <a:t>Secure Buy-in from Leadership</a:t>
            </a:r>
            <a:endParaRPr sz="3000">
              <a:solidFill>
                <a:schemeClr val="dk1"/>
              </a:solidFill>
              <a:latin typeface="Calibri"/>
              <a:ea typeface="Calibri"/>
              <a:cs typeface="Calibri"/>
              <a:sym typeface="Calibri"/>
            </a:endParaRPr>
          </a:p>
          <a:p>
            <a:pPr indent="-419100" lvl="0" marL="914400" rtl="0" algn="l">
              <a:spcBef>
                <a:spcPts val="1200"/>
              </a:spcBef>
              <a:spcAft>
                <a:spcPts val="0"/>
              </a:spcAft>
              <a:buSzPts val="3000"/>
              <a:buFont typeface="Calibri"/>
              <a:buAutoNum type="arabicPeriod"/>
            </a:pPr>
            <a:r>
              <a:rPr lang="en-US" sz="3000">
                <a:solidFill>
                  <a:schemeClr val="dk1"/>
                </a:solidFill>
                <a:latin typeface="Calibri"/>
                <a:ea typeface="Calibri"/>
                <a:cs typeface="Calibri"/>
                <a:sym typeface="Calibri"/>
              </a:rPr>
              <a:t>Change Your Processes for Those that Work Differently</a:t>
            </a:r>
            <a:endParaRPr sz="3000">
              <a:solidFill>
                <a:schemeClr val="dk1"/>
              </a:solidFill>
              <a:latin typeface="Calibri"/>
              <a:ea typeface="Calibri"/>
              <a:cs typeface="Calibri"/>
              <a:sym typeface="Calibri"/>
            </a:endParaRPr>
          </a:p>
          <a:p>
            <a:pPr indent="-419100" lvl="0" marL="914400" rtl="0" algn="l">
              <a:spcBef>
                <a:spcPts val="1200"/>
              </a:spcBef>
              <a:spcAft>
                <a:spcPts val="0"/>
              </a:spcAft>
              <a:buSzPts val="3000"/>
              <a:buFont typeface="Calibri"/>
              <a:buAutoNum type="arabicPeriod"/>
            </a:pPr>
            <a:r>
              <a:rPr lang="en-US" sz="3000">
                <a:solidFill>
                  <a:schemeClr val="dk1"/>
                </a:solidFill>
                <a:latin typeface="Calibri"/>
                <a:ea typeface="Calibri"/>
                <a:cs typeface="Calibri"/>
                <a:sym typeface="Calibri"/>
              </a:rPr>
              <a:t>Address Historic Disinvestment Over the Long Term</a:t>
            </a:r>
            <a:endParaRPr sz="3000">
              <a:latin typeface="Calibri"/>
              <a:ea typeface="Calibri"/>
              <a:cs typeface="Calibri"/>
              <a:sym typeface="Calibri"/>
            </a:endParaRPr>
          </a:p>
          <a:p>
            <a:pPr indent="0" lvl="0" marL="0" marR="0" rtl="0" algn="l">
              <a:lnSpc>
                <a:spcPct val="100000"/>
              </a:lnSpc>
              <a:spcBef>
                <a:spcPts val="1200"/>
              </a:spcBef>
              <a:spcAft>
                <a:spcPts val="0"/>
              </a:spcAft>
              <a:buClr>
                <a:srgbClr val="000000"/>
              </a:buClr>
              <a:buSzPts val="3600"/>
              <a:buFont typeface="Arial"/>
              <a:buNone/>
            </a:pPr>
            <a:r>
              <a:rPr b="0" i="0" lang="en-US" sz="3600" u="none" cap="none" strike="noStrike">
                <a:solidFill>
                  <a:srgbClr val="000000"/>
                </a:solidFill>
                <a:latin typeface="Calibri"/>
                <a:ea typeface="Calibri"/>
                <a:cs typeface="Calibri"/>
                <a:sym typeface="Calibri"/>
              </a:rPr>
              <a:t>  </a:t>
            </a:r>
            <a:endParaRPr b="0" i="0"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1"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9" name="Shape 1789"/>
        <p:cNvGrpSpPr/>
        <p:nvPr/>
      </p:nvGrpSpPr>
      <p:grpSpPr>
        <a:xfrm>
          <a:off x="0" y="0"/>
          <a:ext cx="0" cy="0"/>
          <a:chOff x="0" y="0"/>
          <a:chExt cx="0" cy="0"/>
        </a:xfrm>
      </p:grpSpPr>
      <p:sp>
        <p:nvSpPr>
          <p:cNvPr id="1790" name="Google Shape;1790;p232"/>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91" name="Google Shape;1791;p232"/>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Processing &amp; Meditation</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1792" name="Google Shape;1792;p232"/>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793" name="Google Shape;1793;p232"/>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797" name="Shape 1797"/>
        <p:cNvGrpSpPr/>
        <p:nvPr/>
      </p:nvGrpSpPr>
      <p:grpSpPr>
        <a:xfrm>
          <a:off x="0" y="0"/>
          <a:ext cx="0" cy="0"/>
          <a:chOff x="0" y="0"/>
          <a:chExt cx="0" cy="0"/>
        </a:xfrm>
      </p:grpSpPr>
      <p:sp>
        <p:nvSpPr>
          <p:cNvPr id="1798" name="Google Shape;1798;p233"/>
          <p:cNvSpPr txBox="1"/>
          <p:nvPr>
            <p:ph type="title"/>
          </p:nvPr>
        </p:nvSpPr>
        <p:spPr>
          <a:xfrm>
            <a:off x="660300" y="46600"/>
            <a:ext cx="10947600" cy="9780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900"/>
              <a:buFont typeface="Arial"/>
              <a:buNone/>
            </a:pPr>
            <a:r>
              <a:rPr b="1" lang="en-US" sz="4000">
                <a:solidFill>
                  <a:schemeClr val="dk1"/>
                </a:solidFill>
                <a:latin typeface="Calibri"/>
                <a:ea typeface="Calibri"/>
                <a:cs typeface="Calibri"/>
                <a:sym typeface="Calibri"/>
              </a:rPr>
              <a:t>Organizational Structure and Culture</a:t>
            </a:r>
            <a:endParaRPr b="1" sz="4000">
              <a:solidFill>
                <a:schemeClr val="dk1"/>
              </a:solidFill>
              <a:latin typeface="Calibri"/>
              <a:ea typeface="Calibri"/>
              <a:cs typeface="Calibri"/>
              <a:sym typeface="Calibri"/>
            </a:endParaRPr>
          </a:p>
        </p:txBody>
      </p:sp>
      <p:sp>
        <p:nvSpPr>
          <p:cNvPr id="1799" name="Google Shape;1799;p233"/>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graphicFrame>
        <p:nvGraphicFramePr>
          <p:cNvPr id="1800" name="Google Shape;1800;p233"/>
          <p:cNvGraphicFramePr/>
          <p:nvPr/>
        </p:nvGraphicFramePr>
        <p:xfrm>
          <a:off x="1606163" y="1024600"/>
          <a:ext cx="3000000" cy="3000000"/>
        </p:xfrm>
        <a:graphic>
          <a:graphicData uri="http://schemas.openxmlformats.org/drawingml/2006/table">
            <a:tbl>
              <a:tblPr>
                <a:noFill/>
                <a:tableStyleId>{E78F629D-4FE8-4B34-BC97-78F3B0A2A090}</a:tableStyleId>
              </a:tblPr>
              <a:tblGrid>
                <a:gridCol w="1721725"/>
                <a:gridCol w="3868300"/>
                <a:gridCol w="1196250"/>
                <a:gridCol w="1084475"/>
                <a:gridCol w="1185100"/>
              </a:tblGrid>
              <a:tr h="393850">
                <a:tc>
                  <a:txBody>
                    <a:bodyPr/>
                    <a:lstStyle/>
                    <a:p>
                      <a:pPr indent="0" lvl="0" marL="0" rtl="0" algn="l">
                        <a:spcBef>
                          <a:spcPts val="0"/>
                        </a:spcBef>
                        <a:spcAft>
                          <a:spcPts val="0"/>
                        </a:spcAft>
                        <a:buNone/>
                      </a:pPr>
                      <a:r>
                        <a:rPr b="1" lang="en-US" sz="1500"/>
                        <a:t>Structure</a:t>
                      </a:r>
                      <a:endParaRPr b="1" sz="1500"/>
                    </a:p>
                  </a:txBody>
                  <a:tcPr marT="63500" marB="63500" marR="63500" marL="63500">
                    <a:solidFill>
                      <a:srgbClr val="00FFFF"/>
                    </a:solidFill>
                  </a:tcPr>
                </a:tc>
                <a:tc gridSpan="4">
                  <a:txBody>
                    <a:bodyPr/>
                    <a:lstStyle/>
                    <a:p>
                      <a:pPr indent="0" lvl="0" marL="0" rtl="0" algn="l">
                        <a:spcBef>
                          <a:spcPts val="0"/>
                        </a:spcBef>
                        <a:spcAft>
                          <a:spcPts val="0"/>
                        </a:spcAft>
                        <a:buNone/>
                      </a:pPr>
                      <a:r>
                        <a:rPr b="1" lang="en-US" sz="1500"/>
                        <a:t>The rules, roles, and responsibilities that coordinate people</a:t>
                      </a:r>
                      <a:endParaRPr b="1" sz="1500"/>
                    </a:p>
                  </a:txBody>
                  <a:tcPr marT="63500" marB="63500" marR="63500" marL="63500">
                    <a:solidFill>
                      <a:srgbClr val="00FFFF"/>
                    </a:solidFill>
                  </a:tcPr>
                </a:tc>
                <a:tc hMerge="1"/>
                <a:tc hMerge="1"/>
                <a:tc hMerge="1"/>
              </a:tr>
              <a:tr h="561050">
                <a:tc>
                  <a:txBody>
                    <a:bodyPr/>
                    <a:lstStyle/>
                    <a:p>
                      <a:pPr indent="0" lvl="0" marL="0" rtl="0" algn="l">
                        <a:spcBef>
                          <a:spcPts val="0"/>
                        </a:spcBef>
                        <a:spcAft>
                          <a:spcPts val="0"/>
                        </a:spcAft>
                        <a:buNone/>
                      </a:pPr>
                      <a:r>
                        <a:rPr lang="en-US" sz="1500"/>
                        <a:t>C</a:t>
                      </a:r>
                      <a:r>
                        <a:rPr lang="en-US" sz="1500"/>
                        <a:t>entralization</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decisions are made from the top down</a:t>
                      </a:r>
                      <a:endParaRPr sz="1500"/>
                    </a:p>
                  </a:txBody>
                  <a:tcPr marT="63500" marB="63500" marR="63500" marL="63500"/>
                </a:tc>
                <a:tc hMerge="1"/>
                <a:tc hMerge="1"/>
                <a:tc hMerge="1"/>
              </a:tr>
              <a:tr h="647075">
                <a:tc>
                  <a:txBody>
                    <a:bodyPr/>
                    <a:lstStyle/>
                    <a:p>
                      <a:pPr indent="0" lvl="0" marL="0" rtl="0" algn="l">
                        <a:spcBef>
                          <a:spcPts val="0"/>
                        </a:spcBef>
                        <a:spcAft>
                          <a:spcPts val="0"/>
                        </a:spcAft>
                        <a:buNone/>
                      </a:pPr>
                      <a:r>
                        <a:rPr lang="en-US" sz="1500"/>
                        <a:t>Fromalization</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organizations function is documented and follow strict rules</a:t>
                      </a:r>
                      <a:endParaRPr sz="1500"/>
                    </a:p>
                  </a:txBody>
                  <a:tcPr marT="63500" marB="63500" marR="63500" marL="63500"/>
                </a:tc>
                <a:tc hMerge="1"/>
                <a:tc hMerge="1"/>
                <a:tc hMerge="1"/>
              </a:tr>
              <a:tr h="647075">
                <a:tc>
                  <a:txBody>
                    <a:bodyPr/>
                    <a:lstStyle/>
                    <a:p>
                      <a:pPr indent="0" lvl="0" marL="0" rtl="0" algn="l">
                        <a:spcBef>
                          <a:spcPts val="0"/>
                        </a:spcBef>
                        <a:spcAft>
                          <a:spcPts val="0"/>
                        </a:spcAft>
                        <a:buNone/>
                      </a:pPr>
                      <a:r>
                        <a:rPr lang="en-US" sz="1500"/>
                        <a:t>Complexity</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organizations divide work across jobs, divisions, and locations</a:t>
                      </a:r>
                      <a:endParaRPr sz="1500"/>
                    </a:p>
                  </a:txBody>
                  <a:tcPr marT="63500" marB="63500" marR="63500" marL="63500"/>
                </a:tc>
                <a:tc hMerge="1"/>
                <a:tc hMerge="1"/>
                <a:tc hMerge="1"/>
              </a:tr>
              <a:tr h="393850">
                <a:tc>
                  <a:txBody>
                    <a:bodyPr/>
                    <a:lstStyle/>
                    <a:p>
                      <a:pPr indent="0" lvl="0" marL="0" rtl="0" algn="l">
                        <a:spcBef>
                          <a:spcPts val="0"/>
                        </a:spcBef>
                        <a:spcAft>
                          <a:spcPts val="0"/>
                        </a:spcAft>
                        <a:buNone/>
                      </a:pPr>
                      <a:r>
                        <a:rPr b="1" lang="en-US" sz="1500"/>
                        <a:t>Culture</a:t>
                      </a:r>
                      <a:endParaRPr b="1" sz="1500"/>
                    </a:p>
                  </a:txBody>
                  <a:tcPr marT="63500" marB="63500" marR="63500" marL="63500">
                    <a:solidFill>
                      <a:srgbClr val="00FFFF"/>
                    </a:solidFill>
                  </a:tcPr>
                </a:tc>
                <a:tc gridSpan="4">
                  <a:txBody>
                    <a:bodyPr/>
                    <a:lstStyle/>
                    <a:p>
                      <a:pPr indent="0" lvl="0" marL="0" rtl="0" algn="l">
                        <a:spcBef>
                          <a:spcPts val="0"/>
                        </a:spcBef>
                        <a:spcAft>
                          <a:spcPts val="0"/>
                        </a:spcAft>
                        <a:buNone/>
                      </a:pPr>
                      <a:r>
                        <a:rPr b="1" lang="en-US" sz="1500"/>
                        <a:t>Share assumptions and expectations for behavior in an environment</a:t>
                      </a:r>
                      <a:endParaRPr b="1" sz="1500"/>
                    </a:p>
                  </a:txBody>
                  <a:tcPr marT="63500" marB="63500" marR="63500" marL="63500">
                    <a:solidFill>
                      <a:srgbClr val="00FFFF"/>
                    </a:solidFill>
                  </a:tcPr>
                </a:tc>
                <a:tc hMerge="1"/>
                <a:tc hMerge="1"/>
                <a:tc hMerge="1"/>
              </a:tr>
              <a:tr h="561050">
                <a:tc>
                  <a:txBody>
                    <a:bodyPr/>
                    <a:lstStyle/>
                    <a:p>
                      <a:pPr indent="0" lvl="0" marL="0" rtl="0" algn="l">
                        <a:spcBef>
                          <a:spcPts val="0"/>
                        </a:spcBef>
                        <a:spcAft>
                          <a:spcPts val="0"/>
                        </a:spcAft>
                        <a:buNone/>
                      </a:pPr>
                      <a:r>
                        <a:rPr lang="en-US" sz="1500"/>
                        <a:t>Power Distance</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power differences are normalized and accepted</a:t>
                      </a:r>
                      <a:endParaRPr sz="1500"/>
                    </a:p>
                  </a:txBody>
                  <a:tcPr marT="63500" marB="63500" marR="63500" marL="63500"/>
                </a:tc>
                <a:tc hMerge="1"/>
                <a:tc hMerge="1"/>
                <a:tc hMerge="1"/>
              </a:tr>
              <a:tr h="561050">
                <a:tc>
                  <a:txBody>
                    <a:bodyPr/>
                    <a:lstStyle/>
                    <a:p>
                      <a:pPr indent="0" lvl="0" marL="0" rtl="0" algn="l">
                        <a:spcBef>
                          <a:spcPts val="0"/>
                        </a:spcBef>
                        <a:spcAft>
                          <a:spcPts val="0"/>
                        </a:spcAft>
                        <a:buNone/>
                      </a:pPr>
                      <a:r>
                        <a:rPr lang="en-US" sz="1500"/>
                        <a:t>Interdependence</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people see themselves as connected to a broader group</a:t>
                      </a:r>
                      <a:endParaRPr sz="1500"/>
                    </a:p>
                  </a:txBody>
                  <a:tcPr marT="63500" marB="63500" marR="63500" marL="63500"/>
                </a:tc>
                <a:tc hMerge="1"/>
                <a:tc hMerge="1"/>
                <a:tc hMerge="1"/>
              </a:tr>
              <a:tr h="647075">
                <a:tc>
                  <a:txBody>
                    <a:bodyPr/>
                    <a:lstStyle/>
                    <a:p>
                      <a:pPr indent="0" lvl="0" marL="0" rtl="0" algn="l">
                        <a:spcBef>
                          <a:spcPts val="0"/>
                        </a:spcBef>
                        <a:spcAft>
                          <a:spcPts val="0"/>
                        </a:spcAft>
                        <a:buNone/>
                      </a:pPr>
                      <a:r>
                        <a:rPr lang="en-US" sz="1500"/>
                        <a:t>Uncertainty Avoidance</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uncertainty or ambiguity is avoided or devalued</a:t>
                      </a:r>
                      <a:endParaRPr sz="1500"/>
                    </a:p>
                  </a:txBody>
                  <a:tcPr marT="63500" marB="63500" marR="63500" marL="63500"/>
                </a:tc>
                <a:tc hMerge="1"/>
                <a:tc hMerge="1"/>
                <a:tc hMerge="1"/>
              </a:tr>
              <a:tr h="647075">
                <a:tc>
                  <a:txBody>
                    <a:bodyPr/>
                    <a:lstStyle/>
                    <a:p>
                      <a:pPr indent="0" lvl="0" marL="0" rtl="0" algn="l">
                        <a:spcBef>
                          <a:spcPts val="0"/>
                        </a:spcBef>
                        <a:spcAft>
                          <a:spcPts val="0"/>
                        </a:spcAft>
                        <a:buNone/>
                      </a:pPr>
                      <a:r>
                        <a:rPr lang="en-US" sz="1500"/>
                        <a:t>Failure avoidance</a:t>
                      </a:r>
                      <a:endParaRPr sz="1500"/>
                    </a:p>
                  </a:txBody>
                  <a:tcPr marT="63500" marB="63500" marR="63500" marL="63500"/>
                </a:tc>
                <a:tc gridSpan="4">
                  <a:txBody>
                    <a:bodyPr/>
                    <a:lstStyle/>
                    <a:p>
                      <a:pPr indent="0" lvl="0" marL="0" rtl="0" algn="l">
                        <a:spcBef>
                          <a:spcPts val="0"/>
                        </a:spcBef>
                        <a:spcAft>
                          <a:spcPts val="0"/>
                        </a:spcAft>
                        <a:buNone/>
                      </a:pPr>
                      <a:r>
                        <a:rPr lang="en-US" sz="1500"/>
                        <a:t>The degree to which failure or imperfection is avoided or devalued</a:t>
                      </a:r>
                      <a:endParaRPr sz="1500"/>
                    </a:p>
                  </a:txBody>
                  <a:tcPr marT="63500" marB="63500" marR="63500" marL="63500"/>
                </a:tc>
                <a:tc hMerge="1"/>
                <a:tc hMerge="1"/>
                <a:tc hMerge="1"/>
              </a:tr>
            </a:tbl>
          </a:graphicData>
        </a:graphic>
      </p:graphicFrame>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04" name="Shape 1804"/>
        <p:cNvGrpSpPr/>
        <p:nvPr/>
      </p:nvGrpSpPr>
      <p:grpSpPr>
        <a:xfrm>
          <a:off x="0" y="0"/>
          <a:ext cx="0" cy="0"/>
          <a:chOff x="0" y="0"/>
          <a:chExt cx="0" cy="0"/>
        </a:xfrm>
      </p:grpSpPr>
      <p:sp>
        <p:nvSpPr>
          <p:cNvPr id="1805" name="Google Shape;1805;p234"/>
          <p:cNvSpPr txBox="1"/>
          <p:nvPr>
            <p:ph type="title"/>
          </p:nvPr>
        </p:nvSpPr>
        <p:spPr>
          <a:xfrm>
            <a:off x="2836050" y="223000"/>
            <a:ext cx="6519900" cy="9780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900"/>
              <a:buNone/>
            </a:pPr>
            <a:r>
              <a:rPr b="1" lang="en-US" sz="4000">
                <a:solidFill>
                  <a:schemeClr val="dk1"/>
                </a:solidFill>
                <a:latin typeface="Calibri"/>
                <a:ea typeface="Calibri"/>
                <a:cs typeface="Calibri"/>
                <a:sym typeface="Calibri"/>
              </a:rPr>
              <a:t>Types of Power</a:t>
            </a:r>
            <a:endParaRPr b="1" sz="4000">
              <a:solidFill>
                <a:schemeClr val="dk1"/>
              </a:solidFill>
              <a:latin typeface="Calibri"/>
              <a:ea typeface="Calibri"/>
              <a:cs typeface="Calibri"/>
              <a:sym typeface="Calibri"/>
            </a:endParaRPr>
          </a:p>
        </p:txBody>
      </p:sp>
      <p:sp>
        <p:nvSpPr>
          <p:cNvPr id="1806" name="Google Shape;1806;p234"/>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graphicFrame>
        <p:nvGraphicFramePr>
          <p:cNvPr id="1807" name="Google Shape;1807;p234"/>
          <p:cNvGraphicFramePr/>
          <p:nvPr/>
        </p:nvGraphicFramePr>
        <p:xfrm>
          <a:off x="1076600" y="1728400"/>
          <a:ext cx="3000000" cy="3000000"/>
        </p:xfrm>
        <a:graphic>
          <a:graphicData uri="http://schemas.openxmlformats.org/drawingml/2006/table">
            <a:tbl>
              <a:tblPr>
                <a:noFill/>
                <a:tableStyleId>{E78F629D-4FE8-4B34-BC97-78F3B0A2A090}</a:tableStyleId>
              </a:tblPr>
              <a:tblGrid>
                <a:gridCol w="1662575"/>
                <a:gridCol w="8352925"/>
              </a:tblGrid>
              <a:tr h="1463300">
                <a:tc>
                  <a:txBody>
                    <a:bodyPr/>
                    <a:lstStyle/>
                    <a:p>
                      <a:pPr indent="0" lvl="0" marL="0" rtl="0" algn="l">
                        <a:spcBef>
                          <a:spcPts val="0"/>
                        </a:spcBef>
                        <a:spcAft>
                          <a:spcPts val="0"/>
                        </a:spcAft>
                        <a:buNone/>
                      </a:pPr>
                      <a:r>
                        <a:rPr b="1" lang="en-US" sz="1600">
                          <a:latin typeface="Garamond"/>
                          <a:ea typeface="Garamond"/>
                          <a:cs typeface="Garamond"/>
                          <a:sym typeface="Garamond"/>
                        </a:rPr>
                        <a:t>Reward Power</a:t>
                      </a:r>
                      <a:endParaRPr b="1" sz="1600">
                        <a:latin typeface="Garamond"/>
                        <a:ea typeface="Garamond"/>
                        <a:cs typeface="Garamond"/>
                        <a:sym typeface="Garamond"/>
                      </a:endParaRPr>
                    </a:p>
                    <a:p>
                      <a:pPr indent="0" lvl="0" marL="0" rtl="0" algn="l">
                        <a:spcBef>
                          <a:spcPts val="0"/>
                        </a:spcBef>
                        <a:spcAft>
                          <a:spcPts val="0"/>
                        </a:spcAft>
                        <a:buNone/>
                      </a:pPr>
                      <a:r>
                        <a:t/>
                      </a:r>
                      <a:endParaRPr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ability to give rewards and positive consequences if people do what is asked of them</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p>
                      <a:pPr indent="0" lvl="0" marL="0" rtl="0" algn="l">
                        <a:spcBef>
                          <a:spcPts val="0"/>
                        </a:spcBef>
                        <a:spcAft>
                          <a:spcPts val="0"/>
                        </a:spcAft>
                        <a:buNone/>
                      </a:pPr>
                      <a:r>
                        <a:t/>
                      </a:r>
                      <a:endParaRPr sz="1600">
                        <a:latin typeface="Garamond"/>
                        <a:ea typeface="Garamond"/>
                        <a:cs typeface="Garamond"/>
                        <a:sym typeface="Garamond"/>
                      </a:endParaRPr>
                    </a:p>
                  </a:txBody>
                  <a:tcPr marT="63500" marB="63500" marR="63500" marL="63500"/>
                </a:tc>
              </a:tr>
              <a:tr h="1139050">
                <a:tc>
                  <a:txBody>
                    <a:bodyPr/>
                    <a:lstStyle/>
                    <a:p>
                      <a:pPr indent="0" lvl="0" marL="0" rtl="0" algn="l">
                        <a:spcBef>
                          <a:spcPts val="0"/>
                        </a:spcBef>
                        <a:spcAft>
                          <a:spcPts val="0"/>
                        </a:spcAft>
                        <a:buNone/>
                      </a:pPr>
                      <a:r>
                        <a:rPr b="1" lang="en-US" sz="1600">
                          <a:latin typeface="Garamond"/>
                          <a:ea typeface="Garamond"/>
                          <a:cs typeface="Garamond"/>
                          <a:sym typeface="Garamond"/>
                        </a:rPr>
                        <a:t>Referent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likeability. People often are willing to do what you ask because they like and respect you</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r h="1139050">
                <a:tc>
                  <a:txBody>
                    <a:bodyPr/>
                    <a:lstStyle/>
                    <a:p>
                      <a:pPr indent="0" lvl="0" marL="0" rtl="0" algn="l">
                        <a:spcBef>
                          <a:spcPts val="0"/>
                        </a:spcBef>
                        <a:spcAft>
                          <a:spcPts val="0"/>
                        </a:spcAft>
                        <a:buNone/>
                      </a:pPr>
                      <a:r>
                        <a:rPr b="1" lang="en-US" sz="1600">
                          <a:latin typeface="Garamond"/>
                          <a:ea typeface="Garamond"/>
                          <a:cs typeface="Garamond"/>
                          <a:sym typeface="Garamond"/>
                        </a:rPr>
                        <a:t>Legitimate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position/job/role. People see that position as holding power, so the individual holds power too</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bl>
          </a:graphicData>
        </a:graphic>
      </p:graphicFrame>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11" name="Shape 1811"/>
        <p:cNvGrpSpPr/>
        <p:nvPr/>
      </p:nvGrpSpPr>
      <p:grpSpPr>
        <a:xfrm>
          <a:off x="0" y="0"/>
          <a:ext cx="0" cy="0"/>
          <a:chOff x="0" y="0"/>
          <a:chExt cx="0" cy="0"/>
        </a:xfrm>
      </p:grpSpPr>
      <p:sp>
        <p:nvSpPr>
          <p:cNvPr id="1812" name="Google Shape;1812;p235"/>
          <p:cNvSpPr txBox="1"/>
          <p:nvPr>
            <p:ph type="title"/>
          </p:nvPr>
        </p:nvSpPr>
        <p:spPr>
          <a:xfrm>
            <a:off x="2836050" y="223000"/>
            <a:ext cx="6519900" cy="9780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900"/>
              <a:buNone/>
            </a:pPr>
            <a:r>
              <a:rPr b="1" lang="en-US" sz="4000">
                <a:solidFill>
                  <a:schemeClr val="dk1"/>
                </a:solidFill>
                <a:latin typeface="Calibri"/>
                <a:ea typeface="Calibri"/>
                <a:cs typeface="Calibri"/>
                <a:sym typeface="Calibri"/>
              </a:rPr>
              <a:t>Types of Power</a:t>
            </a:r>
            <a:endParaRPr b="1" sz="4000">
              <a:solidFill>
                <a:schemeClr val="dk1"/>
              </a:solidFill>
              <a:latin typeface="Calibri"/>
              <a:ea typeface="Calibri"/>
              <a:cs typeface="Calibri"/>
              <a:sym typeface="Calibri"/>
            </a:endParaRPr>
          </a:p>
        </p:txBody>
      </p:sp>
      <p:sp>
        <p:nvSpPr>
          <p:cNvPr id="1813" name="Google Shape;1813;p235"/>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graphicFrame>
        <p:nvGraphicFramePr>
          <p:cNvPr id="1814" name="Google Shape;1814;p235"/>
          <p:cNvGraphicFramePr/>
          <p:nvPr/>
        </p:nvGraphicFramePr>
        <p:xfrm>
          <a:off x="945150" y="1519300"/>
          <a:ext cx="3000000" cy="3000000"/>
        </p:xfrm>
        <a:graphic>
          <a:graphicData uri="http://schemas.openxmlformats.org/drawingml/2006/table">
            <a:tbl>
              <a:tblPr>
                <a:noFill/>
                <a:tableStyleId>{E78F629D-4FE8-4B34-BC97-78F3B0A2A090}</a:tableStyleId>
              </a:tblPr>
              <a:tblGrid>
                <a:gridCol w="1795950"/>
                <a:gridCol w="8370075"/>
              </a:tblGrid>
              <a:tr h="802550">
                <a:tc>
                  <a:txBody>
                    <a:bodyPr/>
                    <a:lstStyle/>
                    <a:p>
                      <a:pPr indent="0" lvl="0" marL="0" rtl="0" algn="l">
                        <a:spcBef>
                          <a:spcPts val="0"/>
                        </a:spcBef>
                        <a:spcAft>
                          <a:spcPts val="0"/>
                        </a:spcAft>
                        <a:buNone/>
                      </a:pPr>
                      <a:r>
                        <a:rPr b="1" lang="en-US" sz="1600">
                          <a:latin typeface="Garamond"/>
                          <a:ea typeface="Garamond"/>
                          <a:cs typeface="Garamond"/>
                          <a:sym typeface="Garamond"/>
                        </a:rPr>
                        <a:t>Informative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control of or access to information that is perceived as valuable</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r h="802550">
                <a:tc>
                  <a:txBody>
                    <a:bodyPr/>
                    <a:lstStyle/>
                    <a:p>
                      <a:pPr indent="0" lvl="0" marL="0" rtl="0" algn="l">
                        <a:spcBef>
                          <a:spcPts val="0"/>
                        </a:spcBef>
                        <a:spcAft>
                          <a:spcPts val="0"/>
                        </a:spcAft>
                        <a:buNone/>
                      </a:pPr>
                      <a:r>
                        <a:rPr b="1" lang="en-US" sz="1600">
                          <a:latin typeface="Garamond"/>
                          <a:ea typeface="Garamond"/>
                          <a:cs typeface="Garamond"/>
                          <a:sym typeface="Garamond"/>
                        </a:rPr>
                        <a:t>Expert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the individual's expertise, skill, and knowledge. People respect the individual's expertise and are influenced by it</a:t>
                      </a:r>
                      <a:endParaRPr sz="1600">
                        <a:latin typeface="Garamond"/>
                        <a:ea typeface="Garamond"/>
                        <a:cs typeface="Garamond"/>
                        <a:sym typeface="Garamond"/>
                      </a:endParaRPr>
                    </a:p>
                  </a:txBody>
                  <a:tcPr marT="63500" marB="63500" marR="63500" marL="63500"/>
                </a:tc>
              </a:tr>
              <a:tr h="1107150">
                <a:tc>
                  <a:txBody>
                    <a:bodyPr/>
                    <a:lstStyle/>
                    <a:p>
                      <a:pPr indent="0" lvl="0" marL="0" rtl="0" algn="l">
                        <a:spcBef>
                          <a:spcPts val="0"/>
                        </a:spcBef>
                        <a:spcAft>
                          <a:spcPts val="0"/>
                        </a:spcAft>
                        <a:buNone/>
                      </a:pPr>
                      <a:r>
                        <a:rPr b="1" lang="en-US" sz="1600">
                          <a:latin typeface="Garamond"/>
                          <a:ea typeface="Garamond"/>
                          <a:cs typeface="Garamond"/>
                          <a:sym typeface="Garamond"/>
                        </a:rPr>
                        <a:t>Coercive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an individual’s ability to invoke fear in people. The individual has the ability to take away privileges or punish those who do not cooperate</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r h="1107150">
                <a:tc>
                  <a:txBody>
                    <a:bodyPr/>
                    <a:lstStyle/>
                    <a:p>
                      <a:pPr indent="0" lvl="0" marL="0" rtl="0" algn="l">
                        <a:spcBef>
                          <a:spcPts val="0"/>
                        </a:spcBef>
                        <a:spcAft>
                          <a:spcPts val="0"/>
                        </a:spcAft>
                        <a:buNone/>
                      </a:pPr>
                      <a:r>
                        <a:rPr b="1" lang="en-US" sz="1600">
                          <a:latin typeface="Garamond"/>
                          <a:ea typeface="Garamond"/>
                          <a:cs typeface="Garamond"/>
                          <a:sym typeface="Garamond"/>
                        </a:rPr>
                        <a:t>Connection Power</a:t>
                      </a:r>
                      <a:endParaRPr b="1" sz="1600">
                        <a:latin typeface="Garamond"/>
                        <a:ea typeface="Garamond"/>
                        <a:cs typeface="Garamond"/>
                        <a:sym typeface="Garamond"/>
                      </a:endParaRPr>
                    </a:p>
                  </a:txBody>
                  <a:tcPr marT="63500" marB="63500" marR="63500" marL="63500">
                    <a:solidFill>
                      <a:schemeClr val="lt2"/>
                    </a:solidFill>
                  </a:tcPr>
                </a:tc>
                <a:tc>
                  <a:txBody>
                    <a:bodyPr/>
                    <a:lstStyle/>
                    <a:p>
                      <a:pPr indent="0" lvl="0" marL="0" rtl="0" algn="l">
                        <a:spcBef>
                          <a:spcPts val="0"/>
                        </a:spcBef>
                        <a:spcAft>
                          <a:spcPts val="0"/>
                        </a:spcAft>
                        <a:buNone/>
                      </a:pPr>
                      <a:r>
                        <a:rPr lang="en-US" sz="1600">
                          <a:latin typeface="Garamond"/>
                          <a:ea typeface="Garamond"/>
                          <a:cs typeface="Garamond"/>
                          <a:sym typeface="Garamond"/>
                        </a:rPr>
                        <a:t>Is based on who the individual knows. People see the individual as having power because of their connections to or relationships with influential or important people</a:t>
                      </a:r>
                      <a:endParaRPr sz="1600">
                        <a:latin typeface="Garamond"/>
                        <a:ea typeface="Garamond"/>
                        <a:cs typeface="Garamond"/>
                        <a:sym typeface="Garamond"/>
                      </a:endParaRPr>
                    </a:p>
                    <a:p>
                      <a:pPr indent="0" lvl="0" marL="457200" rtl="0" algn="l">
                        <a:spcBef>
                          <a:spcPts val="0"/>
                        </a:spcBef>
                        <a:spcAft>
                          <a:spcPts val="0"/>
                        </a:spcAft>
                        <a:buNone/>
                      </a:pPr>
                      <a:r>
                        <a:t/>
                      </a:r>
                      <a:endParaRPr sz="1600">
                        <a:latin typeface="Garamond"/>
                        <a:ea typeface="Garamond"/>
                        <a:cs typeface="Garamond"/>
                        <a:sym typeface="Garamond"/>
                      </a:endParaRPr>
                    </a:p>
                  </a:txBody>
                  <a:tcPr marT="63500" marB="63500" marR="63500" marL="63500"/>
                </a:tc>
              </a:tr>
            </a:tbl>
          </a:graphicData>
        </a:graphic>
      </p:graphicFrame>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18" name="Shape 1818"/>
        <p:cNvGrpSpPr/>
        <p:nvPr/>
      </p:nvGrpSpPr>
      <p:grpSpPr>
        <a:xfrm>
          <a:off x="0" y="0"/>
          <a:ext cx="0" cy="0"/>
          <a:chOff x="0" y="0"/>
          <a:chExt cx="0" cy="0"/>
        </a:xfrm>
      </p:grpSpPr>
      <p:sp>
        <p:nvSpPr>
          <p:cNvPr id="1819" name="Google Shape;1819;p236"/>
          <p:cNvSpPr txBox="1"/>
          <p:nvPr>
            <p:ph type="title"/>
          </p:nvPr>
        </p:nvSpPr>
        <p:spPr>
          <a:xfrm>
            <a:off x="2874150" y="-205075"/>
            <a:ext cx="6519900" cy="978000"/>
          </a:xfrm>
          <a:prstGeom prst="rect">
            <a:avLst/>
          </a:prstGeom>
          <a:noFill/>
          <a:ln>
            <a:noFill/>
          </a:ln>
        </p:spPr>
        <p:txBody>
          <a:bodyPr anchorCtr="0" anchor="ctr" bIns="121900" lIns="121900" spcFirstLastPara="1" rIns="121900" wrap="square" tIns="121900">
            <a:noAutofit/>
          </a:bodyPr>
          <a:lstStyle/>
          <a:p>
            <a:pPr indent="0" lvl="0" marL="0" rtl="0" algn="ctr">
              <a:lnSpc>
                <a:spcPct val="100000"/>
              </a:lnSpc>
              <a:spcBef>
                <a:spcPts val="0"/>
              </a:spcBef>
              <a:spcAft>
                <a:spcPts val="0"/>
              </a:spcAft>
              <a:buSzPts val="1900"/>
              <a:buNone/>
            </a:pPr>
            <a:r>
              <a:rPr b="1" lang="en-US" sz="4000">
                <a:solidFill>
                  <a:schemeClr val="dk1"/>
                </a:solidFill>
                <a:latin typeface="Calibri"/>
                <a:ea typeface="Calibri"/>
                <a:cs typeface="Calibri"/>
                <a:sym typeface="Calibri"/>
              </a:rPr>
              <a:t>How do they all interact?</a:t>
            </a:r>
            <a:endParaRPr b="1" sz="4000">
              <a:solidFill>
                <a:schemeClr val="dk1"/>
              </a:solidFill>
              <a:latin typeface="Calibri"/>
              <a:ea typeface="Calibri"/>
              <a:cs typeface="Calibri"/>
              <a:sym typeface="Calibri"/>
            </a:endParaRPr>
          </a:p>
        </p:txBody>
      </p:sp>
      <p:sp>
        <p:nvSpPr>
          <p:cNvPr id="1820" name="Google Shape;1820;p236"/>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821" name="Google Shape;1821;p236"/>
          <p:cNvSpPr txBox="1"/>
          <p:nvPr/>
        </p:nvSpPr>
        <p:spPr>
          <a:xfrm>
            <a:off x="934075" y="772925"/>
            <a:ext cx="10458900" cy="2793000"/>
          </a:xfrm>
          <a:prstGeom prst="rect">
            <a:avLst/>
          </a:prstGeom>
          <a:noFill/>
          <a:ln>
            <a:noFill/>
          </a:ln>
        </p:spPr>
        <p:txBody>
          <a:bodyPr anchorCtr="0" anchor="t" bIns="91425" lIns="91425" spcFirstLastPara="1" rIns="91425" wrap="square" tIns="91425">
            <a:noAutofit/>
          </a:bodyPr>
          <a:lstStyle/>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Power is not only held by people but embedded into systems</a:t>
            </a:r>
            <a:endParaRPr sz="2300">
              <a:latin typeface="Calibri"/>
              <a:ea typeface="Calibri"/>
              <a:cs typeface="Calibri"/>
              <a:sym typeface="Calibri"/>
            </a:endParaRPr>
          </a:p>
          <a:p>
            <a:pPr indent="0" lvl="0" marL="457200" rtl="0" algn="l">
              <a:spcBef>
                <a:spcPts val="0"/>
              </a:spcBef>
              <a:spcAft>
                <a:spcPts val="0"/>
              </a:spcAft>
              <a:buNone/>
            </a:pPr>
            <a:r>
              <a:t/>
            </a:r>
            <a:endParaRPr sz="2300">
              <a:latin typeface="Calibri"/>
              <a:ea typeface="Calibri"/>
              <a:cs typeface="Calibri"/>
              <a:sym typeface="Calibri"/>
            </a:endParaRPr>
          </a:p>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Power comes in many forms</a:t>
            </a:r>
            <a:endParaRPr sz="2300">
              <a:latin typeface="Calibri"/>
              <a:ea typeface="Calibri"/>
              <a:cs typeface="Calibri"/>
              <a:sym typeface="Calibri"/>
            </a:endParaRPr>
          </a:p>
          <a:p>
            <a:pPr indent="0" lvl="0" marL="457200" rtl="0" algn="l">
              <a:spcBef>
                <a:spcPts val="0"/>
              </a:spcBef>
              <a:spcAft>
                <a:spcPts val="0"/>
              </a:spcAft>
              <a:buNone/>
            </a:pPr>
            <a:r>
              <a:t/>
            </a:r>
            <a:endParaRPr sz="2300">
              <a:latin typeface="Calibri"/>
              <a:ea typeface="Calibri"/>
              <a:cs typeface="Calibri"/>
              <a:sym typeface="Calibri"/>
            </a:endParaRPr>
          </a:p>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An organization’s </a:t>
            </a:r>
            <a:r>
              <a:rPr i="1" lang="en-US" sz="2300">
                <a:latin typeface="Calibri"/>
                <a:ea typeface="Calibri"/>
                <a:cs typeface="Calibri"/>
                <a:sym typeface="Calibri"/>
              </a:rPr>
              <a:t>structure</a:t>
            </a:r>
            <a:r>
              <a:rPr lang="en-US" sz="2300">
                <a:latin typeface="Calibri"/>
                <a:ea typeface="Calibri"/>
                <a:cs typeface="Calibri"/>
                <a:sym typeface="Calibri"/>
              </a:rPr>
              <a:t> describes the rules, roles, and responsibilities that coordinate the behavior of those in it</a:t>
            </a:r>
            <a:endParaRPr sz="2300">
              <a:latin typeface="Calibri"/>
              <a:ea typeface="Calibri"/>
              <a:cs typeface="Calibri"/>
              <a:sym typeface="Calibri"/>
            </a:endParaRPr>
          </a:p>
          <a:p>
            <a:pPr indent="0" lvl="0" marL="457200" rtl="0" algn="l">
              <a:spcBef>
                <a:spcPts val="0"/>
              </a:spcBef>
              <a:spcAft>
                <a:spcPts val="0"/>
              </a:spcAft>
              <a:buNone/>
            </a:pPr>
            <a:r>
              <a:t/>
            </a:r>
            <a:endParaRPr sz="2300">
              <a:latin typeface="Calibri"/>
              <a:ea typeface="Calibri"/>
              <a:cs typeface="Calibri"/>
              <a:sym typeface="Calibri"/>
            </a:endParaRPr>
          </a:p>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An organization’s </a:t>
            </a:r>
            <a:r>
              <a:rPr i="1" lang="en-US" sz="2300">
                <a:latin typeface="Calibri"/>
                <a:ea typeface="Calibri"/>
                <a:cs typeface="Calibri"/>
                <a:sym typeface="Calibri"/>
              </a:rPr>
              <a:t>culture</a:t>
            </a:r>
            <a:r>
              <a:rPr lang="en-US" sz="2300">
                <a:latin typeface="Calibri"/>
                <a:ea typeface="Calibri"/>
                <a:cs typeface="Calibri"/>
                <a:sym typeface="Calibri"/>
              </a:rPr>
              <a:t> describes its members’ shared understanding of its assumptions and expectations for behavior</a:t>
            </a:r>
            <a:endParaRPr sz="2300">
              <a:latin typeface="Calibri"/>
              <a:ea typeface="Calibri"/>
              <a:cs typeface="Calibri"/>
              <a:sym typeface="Calibri"/>
            </a:endParaRPr>
          </a:p>
          <a:p>
            <a:pPr indent="0" lvl="0" marL="457200" rtl="0" algn="l">
              <a:spcBef>
                <a:spcPts val="0"/>
              </a:spcBef>
              <a:spcAft>
                <a:spcPts val="0"/>
              </a:spcAft>
              <a:buNone/>
            </a:pPr>
            <a:r>
              <a:t/>
            </a:r>
            <a:endParaRPr sz="2300">
              <a:latin typeface="Calibri"/>
              <a:ea typeface="Calibri"/>
              <a:cs typeface="Calibri"/>
              <a:sym typeface="Calibri"/>
            </a:endParaRPr>
          </a:p>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An organization’s </a:t>
            </a:r>
            <a:r>
              <a:rPr i="1" lang="en-US" sz="2300">
                <a:latin typeface="Calibri"/>
                <a:ea typeface="Calibri"/>
                <a:cs typeface="Calibri"/>
                <a:sym typeface="Calibri"/>
              </a:rPr>
              <a:t>strategies</a:t>
            </a:r>
            <a:r>
              <a:rPr lang="en-US" sz="2300">
                <a:latin typeface="Calibri"/>
                <a:ea typeface="Calibri"/>
                <a:cs typeface="Calibri"/>
                <a:sym typeface="Calibri"/>
              </a:rPr>
              <a:t> describe the sum of what people choose to do with their power</a:t>
            </a:r>
            <a:endParaRPr sz="2300">
              <a:latin typeface="Calibri"/>
              <a:ea typeface="Calibri"/>
              <a:cs typeface="Calibri"/>
              <a:sym typeface="Calibri"/>
            </a:endParaRPr>
          </a:p>
          <a:p>
            <a:pPr indent="0" lvl="0" marL="457200" rtl="0" algn="l">
              <a:spcBef>
                <a:spcPts val="0"/>
              </a:spcBef>
              <a:spcAft>
                <a:spcPts val="0"/>
              </a:spcAft>
              <a:buNone/>
            </a:pPr>
            <a:r>
              <a:t/>
            </a:r>
            <a:endParaRPr sz="2300">
              <a:latin typeface="Calibri"/>
              <a:ea typeface="Calibri"/>
              <a:cs typeface="Calibri"/>
              <a:sym typeface="Calibri"/>
            </a:endParaRPr>
          </a:p>
          <a:p>
            <a:pPr indent="-374650" lvl="0" marL="457200" rtl="0" algn="l">
              <a:spcBef>
                <a:spcPts val="0"/>
              </a:spcBef>
              <a:spcAft>
                <a:spcPts val="0"/>
              </a:spcAft>
              <a:buSzPts val="2300"/>
              <a:buFont typeface="Calibri"/>
              <a:buChar char="●"/>
            </a:pPr>
            <a:r>
              <a:rPr lang="en-US" sz="2300">
                <a:latin typeface="Calibri"/>
                <a:ea typeface="Calibri"/>
                <a:cs typeface="Calibri"/>
                <a:sym typeface="Calibri"/>
              </a:rPr>
              <a:t>Knowing how strategy, power, culture, and structure interact allows us to reverse engineer outcomes and create more equitable outcomes</a:t>
            </a:r>
            <a:endParaRPr sz="23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1">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1">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1">
                                            <p:txEl>
                                              <p:pRg end="9" st="9"/>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1">
                                            <p:txEl>
                                              <p:pRg end="10" st="1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93"/>
          <p:cNvSpPr txBox="1"/>
          <p:nvPr>
            <p:ph type="title"/>
          </p:nvPr>
        </p:nvSpPr>
        <p:spPr>
          <a:xfrm>
            <a:off x="838200" y="1"/>
            <a:ext cx="10515600" cy="1528503"/>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chemeClr val="dk1"/>
              </a:buClr>
              <a:buSzPts val="2800"/>
              <a:buFont typeface="Calibri"/>
              <a:buNone/>
            </a:pPr>
            <a:r>
              <a:rPr b="1" lang="en-US" sz="4000"/>
              <a:t>Equity</a:t>
            </a:r>
            <a:endParaRPr sz="4000"/>
          </a:p>
        </p:txBody>
      </p:sp>
      <p:sp>
        <p:nvSpPr>
          <p:cNvPr id="583" name="Google Shape;583;p93"/>
          <p:cNvSpPr txBox="1"/>
          <p:nvPr>
            <p:ph idx="1" type="body"/>
          </p:nvPr>
        </p:nvSpPr>
        <p:spPr>
          <a:xfrm>
            <a:off x="838200" y="1453754"/>
            <a:ext cx="10515600" cy="4896600"/>
          </a:xfrm>
          <a:prstGeom prst="rect">
            <a:avLst/>
          </a:prstGeom>
          <a:noFill/>
          <a:ln>
            <a:noFill/>
          </a:ln>
        </p:spPr>
        <p:txBody>
          <a:bodyPr anchorCtr="0" anchor="t" bIns="91425" lIns="91425" spcFirstLastPara="1" rIns="91425" wrap="square" tIns="91425">
            <a:normAutofit fontScale="55000" lnSpcReduction="10000"/>
          </a:bodyPr>
          <a:lstStyle/>
          <a:p>
            <a:pPr indent="-431800" lvl="0" marL="457200" rtl="0" algn="l">
              <a:lnSpc>
                <a:spcPct val="115000"/>
              </a:lnSpc>
              <a:spcBef>
                <a:spcPts val="640"/>
              </a:spcBef>
              <a:spcAft>
                <a:spcPts val="0"/>
              </a:spcAft>
              <a:buSzPct val="132231"/>
              <a:buChar char="•"/>
            </a:pPr>
            <a:r>
              <a:rPr b="1" lang="en-US" sz="4400"/>
              <a:t>R</a:t>
            </a:r>
            <a:r>
              <a:rPr b="1" lang="en-US" sz="4400"/>
              <a:t>esources and power for communities </a:t>
            </a:r>
            <a:endParaRPr/>
          </a:p>
          <a:p>
            <a:pPr indent="-431800" lvl="0" marL="457200" marR="0" rtl="0" algn="l">
              <a:lnSpc>
                <a:spcPct val="115000"/>
              </a:lnSpc>
              <a:spcBef>
                <a:spcPts val="640"/>
              </a:spcBef>
              <a:spcAft>
                <a:spcPts val="0"/>
              </a:spcAft>
              <a:buClr>
                <a:schemeClr val="dk1"/>
              </a:buClr>
              <a:buSzPct val="132230"/>
              <a:buFont typeface="Arial"/>
              <a:buChar char="•"/>
            </a:pPr>
            <a:r>
              <a:rPr lang="en-US" sz="4400"/>
              <a:t>P</a:t>
            </a:r>
            <a:r>
              <a:rPr lang="en-US" sz="4400"/>
              <a:t>oints of intervention: </a:t>
            </a:r>
            <a:r>
              <a:rPr b="1" lang="en-US" sz="4400"/>
              <a:t>policies, systems, structures</a:t>
            </a:r>
            <a:endParaRPr/>
          </a:p>
          <a:p>
            <a:pPr indent="-431800" lvl="0" marL="457200" rtl="0" algn="l">
              <a:lnSpc>
                <a:spcPct val="115000"/>
              </a:lnSpc>
              <a:spcBef>
                <a:spcPts val="640"/>
              </a:spcBef>
              <a:spcAft>
                <a:spcPts val="0"/>
              </a:spcAft>
              <a:buSzPct val="132231"/>
              <a:buChar char="•"/>
            </a:pPr>
            <a:r>
              <a:rPr lang="en-US" sz="4400"/>
              <a:t>Increasing justice and fairness within </a:t>
            </a:r>
            <a:r>
              <a:rPr b="1" lang="en-US" sz="4400"/>
              <a:t>the procedures and processes</a:t>
            </a:r>
            <a:r>
              <a:rPr lang="en-US" sz="4400"/>
              <a:t> of institutions/systems, as well as in their </a:t>
            </a:r>
            <a:r>
              <a:rPr b="1" lang="en-US" sz="4400"/>
              <a:t>distribution of resources </a:t>
            </a:r>
            <a:endParaRPr/>
          </a:p>
          <a:p>
            <a:pPr indent="-431800" lvl="0" marL="457200" marR="0" rtl="0" algn="l">
              <a:lnSpc>
                <a:spcPct val="115000"/>
              </a:lnSpc>
              <a:spcBef>
                <a:spcPts val="640"/>
              </a:spcBef>
              <a:spcAft>
                <a:spcPts val="0"/>
              </a:spcAft>
              <a:buClr>
                <a:schemeClr val="dk1"/>
              </a:buClr>
              <a:buSzPct val="132231"/>
              <a:buFont typeface="Arial"/>
              <a:buChar char="•"/>
            </a:pPr>
            <a:r>
              <a:rPr lang="en-US" sz="4400"/>
              <a:t>Equity is </a:t>
            </a:r>
            <a:r>
              <a:rPr b="1" lang="en-US" sz="4400"/>
              <a:t>a unique opportunity for funders</a:t>
            </a:r>
            <a:r>
              <a:rPr lang="en-US" sz="4400"/>
              <a:t>:</a:t>
            </a:r>
            <a:endParaRPr/>
          </a:p>
          <a:p>
            <a:pPr indent="0" lvl="1" marL="457200" rtl="0" algn="l">
              <a:lnSpc>
                <a:spcPct val="115000"/>
              </a:lnSpc>
              <a:spcBef>
                <a:spcPts val="1600"/>
              </a:spcBef>
              <a:spcAft>
                <a:spcPts val="0"/>
              </a:spcAft>
              <a:buSzPct val="115702"/>
              <a:buNone/>
            </a:pPr>
            <a:r>
              <a:rPr lang="en-US" sz="4400"/>
              <a:t>Resources</a:t>
            </a:r>
            <a:endParaRPr/>
          </a:p>
          <a:p>
            <a:pPr indent="0" lvl="1" marL="457200" rtl="0" algn="l">
              <a:lnSpc>
                <a:spcPct val="115000"/>
              </a:lnSpc>
              <a:spcBef>
                <a:spcPts val="1600"/>
              </a:spcBef>
              <a:spcAft>
                <a:spcPts val="0"/>
              </a:spcAft>
              <a:buSzPct val="115702"/>
              <a:buNone/>
            </a:pPr>
            <a:r>
              <a:rPr lang="en-US" sz="4400"/>
              <a:t>I</a:t>
            </a:r>
            <a:r>
              <a:rPr lang="en-US" sz="4400"/>
              <a:t>ntervention at a broader scale than just one institution/agency but instead at the scale of a funding portfolio</a:t>
            </a:r>
            <a:endParaRPr/>
          </a:p>
          <a:p>
            <a:pPr indent="-228600" lvl="0" marL="457200" rtl="0" algn="l">
              <a:lnSpc>
                <a:spcPct val="115000"/>
              </a:lnSpc>
              <a:spcBef>
                <a:spcPts val="640"/>
              </a:spcBef>
              <a:spcAft>
                <a:spcPts val="0"/>
              </a:spcAft>
              <a:buSzPct val="181818"/>
              <a:buNone/>
            </a:pPr>
            <a:r>
              <a:t/>
            </a:r>
            <a:endParaRPr sz="3200"/>
          </a:p>
        </p:txBody>
      </p:sp>
      <p:sp>
        <p:nvSpPr>
          <p:cNvPr id="584" name="Google Shape;584;p93"/>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25" name="Shape 1825"/>
        <p:cNvGrpSpPr/>
        <p:nvPr/>
      </p:nvGrpSpPr>
      <p:grpSpPr>
        <a:xfrm>
          <a:off x="0" y="0"/>
          <a:ext cx="0" cy="0"/>
          <a:chOff x="0" y="0"/>
          <a:chExt cx="0" cy="0"/>
        </a:xfrm>
      </p:grpSpPr>
      <p:sp>
        <p:nvSpPr>
          <p:cNvPr id="1826" name="Google Shape;1826;p237"/>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1827" name="Google Shape;1827;p237"/>
          <p:cNvPicPr preferRelativeResize="0"/>
          <p:nvPr/>
        </p:nvPicPr>
        <p:blipFill>
          <a:blip r:embed="rId3">
            <a:alphaModFix/>
          </a:blip>
          <a:stretch>
            <a:fillRect/>
          </a:stretch>
        </p:blipFill>
        <p:spPr>
          <a:xfrm>
            <a:off x="1661550" y="171500"/>
            <a:ext cx="8543124" cy="6029125"/>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31" name="Shape 1831"/>
        <p:cNvGrpSpPr/>
        <p:nvPr/>
      </p:nvGrpSpPr>
      <p:grpSpPr>
        <a:xfrm>
          <a:off x="0" y="0"/>
          <a:ext cx="0" cy="0"/>
          <a:chOff x="0" y="0"/>
          <a:chExt cx="0" cy="0"/>
        </a:xfrm>
      </p:grpSpPr>
      <p:sp>
        <p:nvSpPr>
          <p:cNvPr id="1832" name="Google Shape;1832;p238"/>
          <p:cNvSpPr txBox="1"/>
          <p:nvPr>
            <p:ph type="title"/>
          </p:nvPr>
        </p:nvSpPr>
        <p:spPr>
          <a:xfrm>
            <a:off x="720400" y="409550"/>
            <a:ext cx="9228272"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Preparing for Anti-Racist Grantmaking</a:t>
            </a:r>
            <a:endParaRPr b="1" sz="4000">
              <a:solidFill>
                <a:schemeClr val="dk1"/>
              </a:solidFill>
              <a:latin typeface="Calibri"/>
              <a:ea typeface="Calibri"/>
              <a:cs typeface="Calibri"/>
              <a:sym typeface="Calibri"/>
            </a:endParaRPr>
          </a:p>
        </p:txBody>
      </p:sp>
      <p:sp>
        <p:nvSpPr>
          <p:cNvPr id="1833" name="Google Shape;1833;p238"/>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834" name="Google Shape;1834;p238"/>
          <p:cNvSpPr txBox="1"/>
          <p:nvPr/>
        </p:nvSpPr>
        <p:spPr>
          <a:xfrm>
            <a:off x="841985" y="1538514"/>
            <a:ext cx="10508029" cy="4511969"/>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200"/>
              <a:buFont typeface="Arial"/>
              <a:buNone/>
            </a:pPr>
            <a:r>
              <a:t/>
            </a:r>
            <a:endParaRPr sz="1150">
              <a:solidFill>
                <a:schemeClr val="dk1"/>
              </a:solidFill>
              <a:highlight>
                <a:srgbClr val="FFFFFF"/>
              </a:highlight>
            </a:endParaRPr>
          </a:p>
          <a:p>
            <a:pPr indent="-381000" lvl="0" marL="457200" marR="0" rtl="0" algn="l">
              <a:lnSpc>
                <a:spcPct val="100000"/>
              </a:lnSpc>
              <a:spcBef>
                <a:spcPts val="0"/>
              </a:spcBef>
              <a:spcAft>
                <a:spcPts val="0"/>
              </a:spcAft>
              <a:buClr>
                <a:schemeClr val="dk1"/>
              </a:buClr>
              <a:buSzPts val="2400"/>
              <a:buChar char="●"/>
            </a:pPr>
            <a:r>
              <a:rPr lang="en-US" sz="2400">
                <a:solidFill>
                  <a:schemeClr val="dk1"/>
                </a:solidFill>
                <a:highlight>
                  <a:srgbClr val="FFFFFF"/>
                </a:highlight>
              </a:rPr>
              <a:t>Where can I influence the embrace of racial equity in my organization/agency?</a:t>
            </a:r>
            <a:endParaRPr sz="2400">
              <a:solidFill>
                <a:schemeClr val="dk1"/>
              </a:solidFill>
              <a:highlight>
                <a:srgbClr val="FFFFFF"/>
              </a:highlight>
            </a:endParaRPr>
          </a:p>
          <a:p>
            <a:pPr indent="0" lvl="0" marL="457200" marR="0" rtl="0" algn="l">
              <a:lnSpc>
                <a:spcPct val="100000"/>
              </a:lnSpc>
              <a:spcBef>
                <a:spcPts val="0"/>
              </a:spcBef>
              <a:spcAft>
                <a:spcPts val="0"/>
              </a:spcAft>
              <a:buNone/>
            </a:pPr>
            <a:r>
              <a:t/>
            </a:r>
            <a:endParaRPr sz="2400">
              <a:solidFill>
                <a:schemeClr val="dk1"/>
              </a:solidFill>
              <a:highlight>
                <a:srgbClr val="FFFFFF"/>
              </a:highlight>
            </a:endParaRPr>
          </a:p>
          <a:p>
            <a:pPr indent="-381000" lvl="0" marL="457200" marR="0" rtl="0" algn="l">
              <a:lnSpc>
                <a:spcPct val="100000"/>
              </a:lnSpc>
              <a:spcBef>
                <a:spcPts val="0"/>
              </a:spcBef>
              <a:spcAft>
                <a:spcPts val="0"/>
              </a:spcAft>
              <a:buClr>
                <a:schemeClr val="dk1"/>
              </a:buClr>
              <a:buSzPts val="2400"/>
              <a:buChar char="●"/>
            </a:pPr>
            <a:r>
              <a:rPr lang="en-US" sz="2400">
                <a:solidFill>
                  <a:schemeClr val="dk1"/>
                </a:solidFill>
                <a:highlight>
                  <a:srgbClr val="FFFFFF"/>
                </a:highlight>
              </a:rPr>
              <a:t>What questions do I need to ask myself for personal accountability in this work?  </a:t>
            </a:r>
            <a:endParaRPr sz="2400">
              <a:solidFill>
                <a:schemeClr val="dk1"/>
              </a:solidFill>
              <a:highlight>
                <a:srgbClr val="FFFFFF"/>
              </a:highlight>
            </a:endParaRPr>
          </a:p>
          <a:p>
            <a:pPr indent="0" lvl="0" marL="457200" marR="0" rtl="0" algn="l">
              <a:lnSpc>
                <a:spcPct val="100000"/>
              </a:lnSpc>
              <a:spcBef>
                <a:spcPts val="0"/>
              </a:spcBef>
              <a:spcAft>
                <a:spcPts val="0"/>
              </a:spcAft>
              <a:buNone/>
            </a:pPr>
            <a:r>
              <a:t/>
            </a:r>
            <a:endParaRPr sz="2400">
              <a:solidFill>
                <a:schemeClr val="dk1"/>
              </a:solidFill>
              <a:highlight>
                <a:srgbClr val="FFFFFF"/>
              </a:highlight>
            </a:endParaRPr>
          </a:p>
          <a:p>
            <a:pPr indent="-381000" lvl="0" marL="457200" marR="0" rtl="0" algn="l">
              <a:lnSpc>
                <a:spcPct val="100000"/>
              </a:lnSpc>
              <a:spcBef>
                <a:spcPts val="0"/>
              </a:spcBef>
              <a:spcAft>
                <a:spcPts val="0"/>
              </a:spcAft>
              <a:buClr>
                <a:schemeClr val="dk1"/>
              </a:buClr>
              <a:buSzPts val="2400"/>
              <a:buChar char="●"/>
            </a:pPr>
            <a:r>
              <a:rPr lang="en-US" sz="2400">
                <a:solidFill>
                  <a:srgbClr val="1F1F1F"/>
                </a:solidFill>
                <a:highlight>
                  <a:srgbClr val="FFFFFF"/>
                </a:highlight>
                <a:latin typeface="Roboto"/>
                <a:ea typeface="Roboto"/>
                <a:cs typeface="Roboto"/>
                <a:sym typeface="Roboto"/>
              </a:rPr>
              <a:t>Where can I influence the embrace of racial equity among my peers?</a:t>
            </a:r>
            <a:endParaRPr sz="2400">
              <a:solidFill>
                <a:srgbClr val="1F1F1F"/>
              </a:solidFill>
              <a:highlight>
                <a:srgbClr val="FFFFFF"/>
              </a:highlight>
              <a:latin typeface="Roboto"/>
              <a:ea typeface="Roboto"/>
              <a:cs typeface="Roboto"/>
              <a:sym typeface="Roboto"/>
            </a:endParaRPr>
          </a:p>
          <a:p>
            <a:pPr indent="0" lvl="0" marL="457200" marR="0" rtl="0" algn="l">
              <a:lnSpc>
                <a:spcPct val="100000"/>
              </a:lnSpc>
              <a:spcBef>
                <a:spcPts val="0"/>
              </a:spcBef>
              <a:spcAft>
                <a:spcPts val="0"/>
              </a:spcAft>
              <a:buNone/>
            </a:pPr>
            <a:r>
              <a:t/>
            </a:r>
            <a:endParaRPr sz="2400">
              <a:solidFill>
                <a:srgbClr val="1F1F1F"/>
              </a:solidFill>
              <a:highlight>
                <a:srgbClr val="FFFFFF"/>
              </a:highlight>
              <a:latin typeface="Roboto"/>
              <a:ea typeface="Roboto"/>
              <a:cs typeface="Roboto"/>
              <a:sym typeface="Roboto"/>
            </a:endParaRPr>
          </a:p>
          <a:p>
            <a:pPr indent="-381000" lvl="0" marL="457200" marR="0" rtl="0" algn="l">
              <a:lnSpc>
                <a:spcPct val="100000"/>
              </a:lnSpc>
              <a:spcBef>
                <a:spcPts val="0"/>
              </a:spcBef>
              <a:spcAft>
                <a:spcPts val="0"/>
              </a:spcAft>
              <a:buClr>
                <a:schemeClr val="dk1"/>
              </a:buClr>
              <a:buSzPts val="2400"/>
              <a:buChar char="●"/>
            </a:pPr>
            <a:r>
              <a:rPr lang="en-US" sz="2400">
                <a:solidFill>
                  <a:schemeClr val="dk1"/>
                </a:solidFill>
                <a:highlight>
                  <a:srgbClr val="FFFFFF"/>
                </a:highlight>
              </a:rPr>
              <a:t>What have I learned that can help me do this? </a:t>
            </a:r>
            <a:endParaRPr sz="24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1" sz="4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38" name="Shape 1838"/>
        <p:cNvGrpSpPr/>
        <p:nvPr/>
      </p:nvGrpSpPr>
      <p:grpSpPr>
        <a:xfrm>
          <a:off x="0" y="0"/>
          <a:ext cx="0" cy="0"/>
          <a:chOff x="0" y="0"/>
          <a:chExt cx="0" cy="0"/>
        </a:xfrm>
      </p:grpSpPr>
      <p:sp>
        <p:nvSpPr>
          <p:cNvPr id="1839" name="Google Shape;1839;p239"/>
          <p:cNvSpPr txBox="1"/>
          <p:nvPr/>
        </p:nvSpPr>
        <p:spPr>
          <a:xfrm>
            <a:off x="885370" y="1538514"/>
            <a:ext cx="10508029" cy="4511969"/>
          </a:xfrm>
          <a:prstGeom prst="rect">
            <a:avLst/>
          </a:prstGeom>
          <a:noFill/>
          <a:ln>
            <a:noFill/>
          </a:ln>
        </p:spPr>
        <p:txBody>
          <a:bodyPr anchorCtr="0" anchor="t" bIns="121900" lIns="121900" spcFirstLastPara="1" rIns="121900" wrap="square" tIns="121900">
            <a:noAutofit/>
          </a:bodyPr>
          <a:lstStyle/>
          <a:p>
            <a:pPr indent="0" lvl="0" marL="0" marR="0" rtl="0" algn="l">
              <a:lnSpc>
                <a:spcPct val="107000"/>
              </a:lnSpc>
              <a:spcBef>
                <a:spcPts val="0"/>
              </a:spcBef>
              <a:spcAft>
                <a:spcPts val="0"/>
              </a:spcAft>
              <a:buClr>
                <a:srgbClr val="000000"/>
              </a:buClr>
              <a:buSzPts val="2000"/>
              <a:buFont typeface="Arial"/>
              <a:buNone/>
            </a:pPr>
            <a:r>
              <a:t/>
            </a:r>
            <a:endParaRPr b="0" i="0" sz="2000" u="none" cap="none" strike="noStrike">
              <a:solidFill>
                <a:srgbClr val="000000"/>
              </a:solidFill>
              <a:latin typeface="Cambria"/>
              <a:ea typeface="Cambria"/>
              <a:cs typeface="Cambria"/>
              <a:sym typeface="Cambria"/>
            </a:endParaRPr>
          </a:p>
          <a:p>
            <a:pPr indent="0" lvl="0" marL="0" marR="0" rtl="0" algn="l">
              <a:lnSpc>
                <a:spcPct val="107000"/>
              </a:lnSpc>
              <a:spcBef>
                <a:spcPts val="0"/>
              </a:spcBef>
              <a:spcAft>
                <a:spcPts val="0"/>
              </a:spcAft>
              <a:buClr>
                <a:srgbClr val="000000"/>
              </a:buClr>
              <a:buSzPts val="3000"/>
              <a:buFont typeface="Arial"/>
              <a:buNone/>
            </a:pPr>
            <a:r>
              <a:rPr b="0" i="0" lang="en-US" sz="3000" u="none" cap="none" strike="noStrike">
                <a:solidFill>
                  <a:srgbClr val="000000"/>
                </a:solidFill>
                <a:latin typeface="Calibri"/>
                <a:ea typeface="Calibri"/>
                <a:cs typeface="Calibri"/>
                <a:sym typeface="Calibri"/>
              </a:rPr>
              <a:t>Take time to think about:</a:t>
            </a:r>
            <a:endParaRPr b="0" i="0" sz="3000" u="none" cap="none" strike="noStrike">
              <a:solidFill>
                <a:srgbClr val="000000"/>
              </a:solidFill>
              <a:latin typeface="Arial"/>
              <a:ea typeface="Arial"/>
              <a:cs typeface="Arial"/>
              <a:sym typeface="Arial"/>
            </a:endParaRPr>
          </a:p>
          <a:p>
            <a:pPr indent="-139700" lvl="0" marL="342900" marR="0" rtl="0" algn="l">
              <a:lnSpc>
                <a:spcPct val="107000"/>
              </a:lnSpc>
              <a:spcBef>
                <a:spcPts val="0"/>
              </a:spcBef>
              <a:spcAft>
                <a:spcPts val="0"/>
              </a:spcAft>
              <a:buClr>
                <a:srgbClr val="000000"/>
              </a:buClr>
              <a:buSzPts val="3200"/>
              <a:buFont typeface="Noto Sans Symbols"/>
              <a:buNone/>
            </a:pPr>
            <a:r>
              <a:t/>
            </a:r>
            <a:endParaRPr b="0" i="0" sz="30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What's present now that wasn't present before?</a:t>
            </a:r>
            <a:endParaRPr b="0" i="0" sz="2800" u="none" cap="none" strike="noStrike">
              <a:solidFill>
                <a:srgbClr val="000000"/>
              </a:solidFill>
              <a:latin typeface="Calibri"/>
              <a:ea typeface="Calibri"/>
              <a:cs typeface="Calibri"/>
              <a:sym typeface="Calibri"/>
            </a:endParaRPr>
          </a:p>
          <a:p>
            <a:pPr indent="-139700" lvl="0" marL="342900" marR="0" rtl="0" algn="l">
              <a:lnSpc>
                <a:spcPct val="107000"/>
              </a:lnSpc>
              <a:spcBef>
                <a:spcPts val="0"/>
              </a:spcBef>
              <a:spcAft>
                <a:spcPts val="0"/>
              </a:spcAft>
              <a:buClr>
                <a:srgbClr val="000000"/>
              </a:buClr>
              <a:buSzPts val="3200"/>
              <a:buFont typeface="Noto Sans Symbols"/>
              <a:buNone/>
            </a:pPr>
            <a:r>
              <a:t/>
            </a:r>
            <a:endParaRPr b="0" i="0" sz="30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What opportunities exist for you in the near future where you can materialize an aspect of what we've learned here together?</a:t>
            </a:r>
            <a:endParaRPr b="0" i="0" sz="28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sz="2800">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1840" name="Google Shape;1840;p239"/>
          <p:cNvSpPr txBox="1"/>
          <p:nvPr>
            <p:ph type="title"/>
          </p:nvPr>
        </p:nvSpPr>
        <p:spPr>
          <a:xfrm>
            <a:off x="720400" y="409550"/>
            <a:ext cx="9685472"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Break Out Groups</a:t>
            </a:r>
            <a:endParaRPr b="1" sz="4000">
              <a:solidFill>
                <a:schemeClr val="dk1"/>
              </a:solidFill>
              <a:latin typeface="Calibri"/>
              <a:ea typeface="Calibri"/>
              <a:cs typeface="Calibri"/>
              <a:sym typeface="Calibri"/>
            </a:endParaRPr>
          </a:p>
        </p:txBody>
      </p:sp>
      <p:sp>
        <p:nvSpPr>
          <p:cNvPr id="1841" name="Google Shape;1841;p239"/>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45" name="Shape 1845"/>
        <p:cNvGrpSpPr/>
        <p:nvPr/>
      </p:nvGrpSpPr>
      <p:grpSpPr>
        <a:xfrm>
          <a:off x="0" y="0"/>
          <a:ext cx="0" cy="0"/>
          <a:chOff x="0" y="0"/>
          <a:chExt cx="0" cy="0"/>
        </a:xfrm>
      </p:grpSpPr>
      <p:sp>
        <p:nvSpPr>
          <p:cNvPr id="1846" name="Google Shape;1846;p240"/>
          <p:cNvSpPr txBox="1"/>
          <p:nvPr/>
        </p:nvSpPr>
        <p:spPr>
          <a:xfrm>
            <a:off x="885370" y="1538514"/>
            <a:ext cx="10508029" cy="4511969"/>
          </a:xfrm>
          <a:prstGeom prst="rect">
            <a:avLst/>
          </a:prstGeom>
          <a:noFill/>
          <a:ln>
            <a:noFill/>
          </a:ln>
        </p:spPr>
        <p:txBody>
          <a:bodyPr anchorCtr="0" anchor="t" bIns="121900" lIns="121900" spcFirstLastPara="1" rIns="121900" wrap="square" tIns="121900">
            <a:noAutofit/>
          </a:bodyPr>
          <a:lstStyle/>
          <a:p>
            <a:pPr indent="-457200" lvl="0" marL="457200" marR="0" rtl="0" algn="l">
              <a:lnSpc>
                <a:spcPct val="100000"/>
              </a:lnSpc>
              <a:spcBef>
                <a:spcPts val="0"/>
              </a:spcBef>
              <a:spcAft>
                <a:spcPts val="0"/>
              </a:spcAft>
              <a:buClr>
                <a:srgbClr val="000000"/>
              </a:buClr>
              <a:buSzPts val="2800"/>
              <a:buFont typeface="Calibri"/>
              <a:buChar char="•"/>
            </a:pPr>
            <a:r>
              <a:rPr lang="en-US" sz="2800">
                <a:latin typeface="Calibri"/>
                <a:ea typeface="Calibri"/>
                <a:cs typeface="Calibri"/>
                <a:sym typeface="Calibri"/>
              </a:rPr>
              <a:t>Thank you!</a:t>
            </a:r>
            <a:endParaRPr sz="2800">
              <a:latin typeface="Calibri"/>
              <a:ea typeface="Calibri"/>
              <a:cs typeface="Calibri"/>
              <a:sym typeface="Calibri"/>
            </a:endParaRPr>
          </a:p>
          <a:p>
            <a:pPr indent="0" lvl="0" marL="457200" marR="0" rtl="0" algn="l">
              <a:lnSpc>
                <a:spcPct val="100000"/>
              </a:lnSpc>
              <a:spcBef>
                <a:spcPts val="0"/>
              </a:spcBef>
              <a:spcAft>
                <a:spcPts val="0"/>
              </a:spcAft>
              <a:buNone/>
            </a:pPr>
            <a:r>
              <a:t/>
            </a:r>
            <a:endParaRPr sz="2800">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GIA will send you this slide deck and the workshop materials and each others</a:t>
            </a:r>
            <a:r>
              <a:rPr lang="en-US" sz="2800">
                <a:latin typeface="Calibri"/>
                <a:ea typeface="Calibri"/>
                <a:cs typeface="Calibri"/>
                <a:sym typeface="Calibri"/>
              </a:rPr>
              <a:t>’ contact info</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Share in the chat someone who inspires you to do this work</a:t>
            </a:r>
            <a:r>
              <a:rPr b="0" i="0" lang="en-US" sz="32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215900" lvl="0" marL="342900" marR="0" rtl="0" algn="l">
              <a:lnSpc>
                <a:spcPct val="107000"/>
              </a:lnSpc>
              <a:spcBef>
                <a:spcPts val="0"/>
              </a:spcBef>
              <a:spcAft>
                <a:spcPts val="0"/>
              </a:spcAft>
              <a:buClr>
                <a:srgbClr val="000000"/>
              </a:buClr>
              <a:buSzPts val="2000"/>
              <a:buFont typeface="Noto Sans Symbols"/>
              <a:buNone/>
            </a:pPr>
            <a:r>
              <a:t/>
            </a:r>
            <a:endParaRPr b="0" i="0" sz="2000" u="none" cap="none" strike="noStrike">
              <a:solidFill>
                <a:srgbClr val="000000"/>
              </a:solidFill>
              <a:latin typeface="Cambria"/>
              <a:ea typeface="Cambria"/>
              <a:cs typeface="Cambria"/>
              <a:sym typeface="Cambria"/>
            </a:endParaRPr>
          </a:p>
          <a:p>
            <a:pPr indent="0" lvl="0" marL="0" marR="0" rtl="0" algn="l">
              <a:lnSpc>
                <a:spcPct val="100000"/>
              </a:lnSpc>
              <a:spcBef>
                <a:spcPts val="0"/>
              </a:spcBef>
              <a:spcAft>
                <a:spcPts val="0"/>
              </a:spcAft>
              <a:buClr>
                <a:srgbClr val="000000"/>
              </a:buClr>
              <a:buSzPts val="2800"/>
              <a:buFont typeface="Arial"/>
              <a:buNone/>
            </a:pPr>
            <a:r>
              <a:t/>
            </a:r>
            <a:endParaRPr b="0" i="1"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1847" name="Google Shape;1847;p240"/>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What’s Next? </a:t>
            </a:r>
            <a:endParaRPr b="1" sz="4000">
              <a:solidFill>
                <a:schemeClr val="dk1"/>
              </a:solidFill>
              <a:latin typeface="Calibri"/>
              <a:ea typeface="Calibri"/>
              <a:cs typeface="Calibri"/>
              <a:sym typeface="Calibri"/>
            </a:endParaRPr>
          </a:p>
        </p:txBody>
      </p:sp>
      <p:sp>
        <p:nvSpPr>
          <p:cNvPr id="1848" name="Google Shape;1848;p240"/>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52" name="Shape 1852"/>
        <p:cNvGrpSpPr/>
        <p:nvPr/>
      </p:nvGrpSpPr>
      <p:grpSpPr>
        <a:xfrm>
          <a:off x="0" y="0"/>
          <a:ext cx="0" cy="0"/>
          <a:chOff x="0" y="0"/>
          <a:chExt cx="0" cy="0"/>
        </a:xfrm>
      </p:grpSpPr>
      <p:sp>
        <p:nvSpPr>
          <p:cNvPr id="1853" name="Google Shape;1853;p241"/>
          <p:cNvSpPr txBox="1"/>
          <p:nvPr/>
        </p:nvSpPr>
        <p:spPr>
          <a:xfrm>
            <a:off x="885370" y="1538514"/>
            <a:ext cx="10508029" cy="4511969"/>
          </a:xfrm>
          <a:prstGeom prst="rect">
            <a:avLst/>
          </a:prstGeom>
          <a:noFill/>
          <a:ln>
            <a:noFill/>
          </a:ln>
        </p:spPr>
        <p:txBody>
          <a:bodyPr anchorCtr="0" anchor="t" bIns="121900" lIns="121900" spcFirstLastPara="1" rIns="121900" wrap="square" tIns="121900">
            <a:noAutofit/>
          </a:bodyPr>
          <a:lstStyle/>
          <a:p>
            <a:pPr indent="0" lvl="0" marL="0" marR="0" rtl="0" algn="l">
              <a:lnSpc>
                <a:spcPct val="107000"/>
              </a:lnSpc>
              <a:spcBef>
                <a:spcPts val="0"/>
              </a:spcBef>
              <a:spcAft>
                <a:spcPts val="0"/>
              </a:spcAft>
              <a:buClr>
                <a:srgbClr val="000000"/>
              </a:buClr>
              <a:buSzPts val="2000"/>
              <a:buFont typeface="Arial"/>
              <a:buNone/>
            </a:pPr>
            <a:r>
              <a:t/>
            </a:r>
            <a:endParaRPr b="0" i="0" sz="2000" u="none" cap="none" strike="noStrike">
              <a:solidFill>
                <a:srgbClr val="000000"/>
              </a:solidFill>
              <a:latin typeface="Cambria"/>
              <a:ea typeface="Cambria"/>
              <a:cs typeface="Cambria"/>
              <a:sym typeface="Cambria"/>
            </a:endParaRPr>
          </a:p>
          <a:p>
            <a:pPr indent="-4572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What upcoming processes present opportunities for you to utilize racial equity strategies?  </a:t>
            </a:r>
            <a:endParaRPr b="0" i="0" sz="28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What upcoming moments present opportunities for you to advocate for racial equity? </a:t>
            </a:r>
            <a:endParaRPr b="0" i="0" sz="2800" u="none" cap="none" strike="noStrike">
              <a:solidFill>
                <a:srgbClr val="000000"/>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Are there lingering questions </a:t>
            </a:r>
            <a:r>
              <a:rPr lang="en-US" sz="2800">
                <a:latin typeface="Calibri"/>
                <a:ea typeface="Calibri"/>
                <a:cs typeface="Calibri"/>
                <a:sym typeface="Calibri"/>
              </a:rPr>
              <a:t>or</a:t>
            </a:r>
            <a:r>
              <a:rPr b="0" i="0" lang="en-US" sz="2800" u="none" cap="none" strike="noStrike">
                <a:solidFill>
                  <a:srgbClr val="000000"/>
                </a:solidFill>
                <a:latin typeface="Calibri"/>
                <a:ea typeface="Calibri"/>
                <a:cs typeface="Calibri"/>
                <a:sym typeface="Calibri"/>
              </a:rPr>
              <a:t> thoughts coming up for you?</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t/>
            </a:r>
            <a:endParaRPr b="0" i="1"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1854" name="Google Shape;1854;p241"/>
          <p:cNvSpPr txBox="1"/>
          <p:nvPr>
            <p:ph type="title"/>
          </p:nvPr>
        </p:nvSpPr>
        <p:spPr>
          <a:xfrm>
            <a:off x="720400" y="409550"/>
            <a:ext cx="9685472"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Journaling | Long- &amp; Short-Term Commitments</a:t>
            </a:r>
            <a:endParaRPr b="1" sz="4000">
              <a:solidFill>
                <a:schemeClr val="dk1"/>
              </a:solidFill>
              <a:latin typeface="Calibri"/>
              <a:ea typeface="Calibri"/>
              <a:cs typeface="Calibri"/>
              <a:sym typeface="Calibri"/>
            </a:endParaRPr>
          </a:p>
        </p:txBody>
      </p:sp>
      <p:sp>
        <p:nvSpPr>
          <p:cNvPr id="1855" name="Google Shape;1855;p241"/>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59" name="Shape 1859"/>
        <p:cNvGrpSpPr/>
        <p:nvPr/>
      </p:nvGrpSpPr>
      <p:grpSpPr>
        <a:xfrm>
          <a:off x="0" y="0"/>
          <a:ext cx="0" cy="0"/>
          <a:chOff x="0" y="0"/>
          <a:chExt cx="0" cy="0"/>
        </a:xfrm>
      </p:grpSpPr>
      <p:sp>
        <p:nvSpPr>
          <p:cNvPr id="1860" name="Google Shape;1860;p242"/>
          <p:cNvSpPr txBox="1"/>
          <p:nvPr>
            <p:ph type="title"/>
          </p:nvPr>
        </p:nvSpPr>
        <p:spPr>
          <a:xfrm>
            <a:off x="720400" y="409550"/>
            <a:ext cx="9228272"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Debrief Discussion</a:t>
            </a:r>
            <a:endParaRPr b="1" sz="4000">
              <a:solidFill>
                <a:schemeClr val="dk1"/>
              </a:solidFill>
              <a:latin typeface="Calibri"/>
              <a:ea typeface="Calibri"/>
              <a:cs typeface="Calibri"/>
              <a:sym typeface="Calibri"/>
            </a:endParaRPr>
          </a:p>
        </p:txBody>
      </p:sp>
      <p:sp>
        <p:nvSpPr>
          <p:cNvPr id="1861" name="Google Shape;1861;p242"/>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862" name="Google Shape;1862;p242"/>
          <p:cNvSpPr txBox="1"/>
          <p:nvPr/>
        </p:nvSpPr>
        <p:spPr>
          <a:xfrm>
            <a:off x="841976" y="1538525"/>
            <a:ext cx="9501900" cy="4512000"/>
          </a:xfrm>
          <a:prstGeom prst="rect">
            <a:avLst/>
          </a:prstGeom>
          <a:noFill/>
          <a:ln>
            <a:noFill/>
          </a:ln>
        </p:spPr>
        <p:txBody>
          <a:bodyPr anchorCtr="0" anchor="t" bIns="121900" lIns="121900" spcFirstLastPara="1" rIns="121900" wrap="square" tIns="121900">
            <a:noAutofit/>
          </a:bodyPr>
          <a:lstStyle/>
          <a:p>
            <a:pPr indent="-457200" lvl="0" marL="457200" marR="0" rtl="0" algn="l">
              <a:lnSpc>
                <a:spcPct val="100000"/>
              </a:lnSpc>
              <a:spcBef>
                <a:spcPts val="0"/>
              </a:spcBef>
              <a:spcAft>
                <a:spcPts val="0"/>
              </a:spcAft>
              <a:buClr>
                <a:srgbClr val="000000"/>
              </a:buClr>
              <a:buSzPts val="2800"/>
              <a:buFont typeface="Calibri"/>
              <a:buChar char="•"/>
            </a:pPr>
            <a:r>
              <a:rPr b="0" i="0" lang="en-US" sz="2800" u="none" cap="none" strike="noStrike">
                <a:solidFill>
                  <a:srgbClr val="000000"/>
                </a:solidFill>
                <a:latin typeface="Calibri"/>
                <a:ea typeface="Calibri"/>
                <a:cs typeface="Calibri"/>
                <a:sym typeface="Calibri"/>
              </a:rPr>
              <a:t>What can I remind myself to do before I engage each element of my grantmaking?  </a:t>
            </a:r>
            <a:endParaRPr b="0" i="0" sz="1400" u="none" cap="none" strike="noStrike">
              <a:solidFill>
                <a:srgbClr val="000000"/>
              </a:solidFill>
              <a:latin typeface="Arial"/>
              <a:ea typeface="Arial"/>
              <a:cs typeface="Arial"/>
              <a:sym typeface="Arial"/>
            </a:endParaRPr>
          </a:p>
          <a:p>
            <a:pPr indent="-342900" lvl="0" marL="571500" marR="0" rtl="0" algn="l">
              <a:lnSpc>
                <a:spcPct val="107000"/>
              </a:lnSpc>
              <a:spcBef>
                <a:spcPts val="0"/>
              </a:spcBef>
              <a:spcAft>
                <a:spcPts val="0"/>
              </a:spcAft>
              <a:buClr>
                <a:srgbClr val="000000"/>
              </a:buClr>
              <a:buSzPts val="3600"/>
              <a:buFont typeface="Arial"/>
              <a:buNone/>
            </a:pPr>
            <a:r>
              <a:t/>
            </a:r>
            <a:endParaRPr b="0" i="0" sz="3600" u="none" cap="none" strike="noStrike">
              <a:solidFill>
                <a:srgbClr val="000000"/>
              </a:solidFill>
              <a:latin typeface="Calibri"/>
              <a:ea typeface="Calibri"/>
              <a:cs typeface="Calibri"/>
              <a:sym typeface="Calibri"/>
            </a:endParaRPr>
          </a:p>
          <a:p>
            <a:pPr indent="-571500" lvl="0" marL="571500" marR="0" rtl="0" algn="l">
              <a:lnSpc>
                <a:spcPct val="107000"/>
              </a:lnSpc>
              <a:spcBef>
                <a:spcPts val="0"/>
              </a:spcBef>
              <a:spcAft>
                <a:spcPts val="0"/>
              </a:spcAft>
              <a:buClr>
                <a:srgbClr val="000000"/>
              </a:buClr>
              <a:buSzPts val="3600"/>
              <a:buFont typeface="Arial"/>
              <a:buChar char="•"/>
            </a:pPr>
            <a:r>
              <a:rPr b="0" i="0" lang="en-US" sz="2800" u="none" cap="none" strike="noStrike">
                <a:solidFill>
                  <a:srgbClr val="000000"/>
                </a:solidFill>
                <a:latin typeface="Calibri"/>
                <a:ea typeface="Calibri"/>
                <a:cs typeface="Calibri"/>
                <a:sym typeface="Calibri"/>
              </a:rPr>
              <a:t>What have I learned </a:t>
            </a:r>
            <a:r>
              <a:rPr lang="en-US" sz="2800">
                <a:latin typeface="Calibri"/>
                <a:ea typeface="Calibri"/>
                <a:cs typeface="Calibri"/>
                <a:sym typeface="Calibri"/>
              </a:rPr>
              <a:t>that will help me maintain a racial equity lens throughout my grantmaking</a:t>
            </a:r>
            <a:r>
              <a:rPr b="0" i="0" lang="en-US" sz="2800" u="none" cap="none" strike="noStrike">
                <a:solidFill>
                  <a:srgbClr val="000000"/>
                </a:solidFill>
                <a:latin typeface="Calibri"/>
                <a:ea typeface="Calibri"/>
                <a:cs typeface="Calibri"/>
                <a:sym typeface="Calibri"/>
              </a:rPr>
              <a:t>?   </a:t>
            </a:r>
            <a:endParaRPr b="0" i="0" sz="2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1"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67" name="Shape 1867"/>
        <p:cNvGrpSpPr/>
        <p:nvPr/>
      </p:nvGrpSpPr>
      <p:grpSpPr>
        <a:xfrm>
          <a:off x="0" y="0"/>
          <a:ext cx="0" cy="0"/>
          <a:chOff x="0" y="0"/>
          <a:chExt cx="0" cy="0"/>
        </a:xfrm>
      </p:grpSpPr>
      <p:sp>
        <p:nvSpPr>
          <p:cNvPr id="1868" name="Google Shape;1868;p24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3600"/>
              <a:t>Racial Equity Resources: Philanthropy</a:t>
            </a:r>
            <a:br>
              <a:rPr b="1" lang="en-US"/>
            </a:br>
            <a:endParaRPr sz="3100"/>
          </a:p>
        </p:txBody>
      </p:sp>
      <p:sp>
        <p:nvSpPr>
          <p:cNvPr id="1869" name="Google Shape;1869;p243"/>
          <p:cNvSpPr txBox="1"/>
          <p:nvPr>
            <p:ph idx="1" type="body"/>
          </p:nvPr>
        </p:nvSpPr>
        <p:spPr>
          <a:xfrm>
            <a:off x="838200" y="1223704"/>
            <a:ext cx="10515600" cy="4351200"/>
          </a:xfrm>
          <a:prstGeom prst="rect">
            <a:avLst/>
          </a:prstGeom>
          <a:noFill/>
          <a:ln>
            <a:noFill/>
          </a:ln>
        </p:spPr>
        <p:txBody>
          <a:bodyPr anchorCtr="0" anchor="t" bIns="45700" lIns="91425" spcFirstLastPara="1" rIns="91425" wrap="square" tIns="45700">
            <a:noAutofit/>
          </a:bodyPr>
          <a:lstStyle/>
          <a:p>
            <a:pPr indent="-204470" lvl="0" marL="228600" rtl="0" algn="l">
              <a:lnSpc>
                <a:spcPct val="100000"/>
              </a:lnSpc>
              <a:spcBef>
                <a:spcPts val="1000"/>
              </a:spcBef>
              <a:spcAft>
                <a:spcPts val="0"/>
              </a:spcAft>
              <a:buSzPts val="2000"/>
              <a:buChar char="•"/>
            </a:pPr>
            <a:r>
              <a:rPr lang="en-US" sz="2000"/>
              <a:t>GIA’s Statement on Racial Equity http://www.giarts.org/racial-equity-arts-philanthropy-statement-purpose </a:t>
            </a:r>
            <a:endParaRPr/>
          </a:p>
          <a:p>
            <a:pPr indent="-204470" lvl="0" marL="228600" rtl="0" algn="l">
              <a:lnSpc>
                <a:spcPct val="100000"/>
              </a:lnSpc>
              <a:spcBef>
                <a:spcPts val="1000"/>
              </a:spcBef>
              <a:spcAft>
                <a:spcPts val="0"/>
              </a:spcAft>
              <a:buClr>
                <a:schemeClr val="dk1"/>
              </a:buClr>
              <a:buSzPts val="2000"/>
              <a:buChar char="•"/>
            </a:pPr>
            <a:r>
              <a:rPr lang="en-US" sz="2000"/>
              <a:t>Philanthropic Initiative for Racial Equity </a:t>
            </a:r>
            <a:r>
              <a:rPr lang="en-US" sz="2000" u="sng">
                <a:solidFill>
                  <a:schemeClr val="hlink"/>
                </a:solidFill>
                <a:hlinkClick r:id="rId3"/>
              </a:rPr>
              <a:t>www.racialequity.org/publications.html</a:t>
            </a:r>
            <a:endParaRPr sz="2000"/>
          </a:p>
          <a:p>
            <a:pPr indent="-204470" lvl="0" marL="228600" rtl="0" algn="l">
              <a:lnSpc>
                <a:spcPct val="100000"/>
              </a:lnSpc>
              <a:spcBef>
                <a:spcPts val="1000"/>
              </a:spcBef>
              <a:spcAft>
                <a:spcPts val="0"/>
              </a:spcAft>
              <a:buClr>
                <a:schemeClr val="dk1"/>
              </a:buClr>
              <a:buSzPts val="2000"/>
              <a:buChar char="•"/>
            </a:pPr>
            <a:r>
              <a:rPr lang="en-US" sz="2000"/>
              <a:t>Philanthropic Initiative for Racial Equity’s Short-Changed: Foundation Giving in Communities of Color </a:t>
            </a:r>
            <a:r>
              <a:rPr lang="en-US" sz="2000" u="sng">
                <a:solidFill>
                  <a:schemeClr val="hlink"/>
                </a:solidFill>
                <a:hlinkClick r:id="rId4"/>
              </a:rPr>
              <a:t>www.racialequity.org/catalytic-change.html</a:t>
            </a:r>
            <a:r>
              <a:rPr lang="en-US" sz="2000"/>
              <a:t> </a:t>
            </a:r>
            <a:endParaRPr sz="2000"/>
          </a:p>
          <a:p>
            <a:pPr indent="-204470" lvl="0" marL="228600" rtl="0" algn="l">
              <a:lnSpc>
                <a:spcPct val="100000"/>
              </a:lnSpc>
              <a:spcBef>
                <a:spcPts val="1000"/>
              </a:spcBef>
              <a:spcAft>
                <a:spcPts val="0"/>
              </a:spcAft>
              <a:buClr>
                <a:schemeClr val="dk1"/>
              </a:buClr>
              <a:buSzPts val="2000"/>
              <a:buChar char="•"/>
            </a:pPr>
            <a:r>
              <a:rPr lang="en-US" sz="2000"/>
              <a:t>Helicon Collaborative’s Not Just Money: Equity Issues in Cultural Philanthropy </a:t>
            </a:r>
            <a:r>
              <a:rPr lang="en-US" sz="2000" u="sng">
                <a:solidFill>
                  <a:schemeClr val="hlink"/>
                </a:solidFill>
                <a:hlinkClick r:id="rId5"/>
              </a:rPr>
              <a:t>http://heliconcollab.net/our_work/not-just-money/</a:t>
            </a:r>
            <a:endParaRPr sz="2000"/>
          </a:p>
          <a:p>
            <a:pPr indent="-204470" lvl="0" marL="228600" rtl="0" algn="l">
              <a:lnSpc>
                <a:spcPct val="100000"/>
              </a:lnSpc>
              <a:spcBef>
                <a:spcPts val="1000"/>
              </a:spcBef>
              <a:spcAft>
                <a:spcPts val="0"/>
              </a:spcAft>
              <a:buClr>
                <a:schemeClr val="dk1"/>
              </a:buClr>
              <a:buSzPts val="2000"/>
              <a:buChar char="•"/>
            </a:pPr>
            <a:r>
              <a:rPr lang="en-US" sz="2000"/>
              <a:t>Racial Equity Tools </a:t>
            </a:r>
            <a:r>
              <a:rPr lang="en-US" sz="2000" u="sng">
                <a:solidFill>
                  <a:schemeClr val="hlink"/>
                </a:solidFill>
                <a:hlinkClick r:id="rId6"/>
              </a:rPr>
              <a:t>www.racialequitytools.org</a:t>
            </a:r>
            <a:endParaRPr sz="2000"/>
          </a:p>
          <a:p>
            <a:pPr indent="-204470" lvl="0" marL="228600" rtl="0" algn="l">
              <a:lnSpc>
                <a:spcPct val="100000"/>
              </a:lnSpc>
              <a:spcBef>
                <a:spcPts val="1000"/>
              </a:spcBef>
              <a:spcAft>
                <a:spcPts val="0"/>
              </a:spcAft>
              <a:buClr>
                <a:schemeClr val="dk1"/>
              </a:buClr>
              <a:buSzPts val="2000"/>
              <a:buChar char="•"/>
            </a:pPr>
            <a:r>
              <a:rPr lang="en-US" sz="2000"/>
              <a:t>W.K. Kellogg Foundation’s Racial Equity Resource Guide </a:t>
            </a:r>
            <a:r>
              <a:rPr lang="en-US" sz="2000" u="sng">
                <a:solidFill>
                  <a:schemeClr val="hlink"/>
                </a:solidFill>
                <a:hlinkClick r:id="rId7"/>
              </a:rPr>
              <a:t>www.racialequityresourceguide.org</a:t>
            </a:r>
            <a:endParaRPr sz="2000"/>
          </a:p>
          <a:p>
            <a:pPr indent="-204470" lvl="0" marL="228600" rtl="0" algn="l">
              <a:lnSpc>
                <a:spcPct val="100000"/>
              </a:lnSpc>
              <a:spcBef>
                <a:spcPts val="1000"/>
              </a:spcBef>
              <a:spcAft>
                <a:spcPts val="0"/>
              </a:spcAft>
              <a:buClr>
                <a:schemeClr val="dk1"/>
              </a:buClr>
              <a:buSzPts val="2000"/>
              <a:buChar char="•"/>
            </a:pPr>
            <a:r>
              <a:rPr lang="en-US" sz="2000"/>
              <a:t>Annie E. Casey Foundation’s Race Matters </a:t>
            </a:r>
            <a:r>
              <a:rPr lang="en-US" sz="2000" u="sng">
                <a:solidFill>
                  <a:schemeClr val="hlink"/>
                </a:solidFill>
                <a:hlinkClick r:id="rId8"/>
              </a:rPr>
              <a:t>www.aecf.org/resources/race-matters-toolkit-users-guide/</a:t>
            </a:r>
            <a:r>
              <a:rPr lang="en-US" sz="2000"/>
              <a:t> </a:t>
            </a:r>
            <a:endParaRPr sz="2000"/>
          </a:p>
          <a:p>
            <a:pPr indent="-204470" lvl="0" marL="228600" rtl="0" algn="l">
              <a:lnSpc>
                <a:spcPct val="100000"/>
              </a:lnSpc>
              <a:spcBef>
                <a:spcPts val="1000"/>
              </a:spcBef>
              <a:spcAft>
                <a:spcPts val="0"/>
              </a:spcAft>
              <a:buClr>
                <a:schemeClr val="dk1"/>
              </a:buClr>
              <a:buSzPts val="2000"/>
              <a:buChar char="•"/>
            </a:pPr>
            <a:r>
              <a:rPr lang="en-US" sz="2000"/>
              <a:t>The Racial Equity section of Grantmakers in the Arts’ website  </a:t>
            </a:r>
            <a:r>
              <a:rPr lang="en-US" sz="2000" u="sng">
                <a:solidFill>
                  <a:schemeClr val="hlink"/>
                </a:solidFill>
                <a:hlinkClick r:id="rId9"/>
              </a:rPr>
              <a:t>www.giarts.org/racial-equity-arts-philanthropy-statement-purpose</a:t>
            </a:r>
            <a:r>
              <a:rPr lang="en-US" sz="2000"/>
              <a:t> </a:t>
            </a:r>
            <a:endParaRPr sz="2000"/>
          </a:p>
        </p:txBody>
      </p:sp>
      <p:sp>
        <p:nvSpPr>
          <p:cNvPr id="1870" name="Google Shape;1870;p243"/>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75" name="Shape 1875"/>
        <p:cNvGrpSpPr/>
        <p:nvPr/>
      </p:nvGrpSpPr>
      <p:grpSpPr>
        <a:xfrm>
          <a:off x="0" y="0"/>
          <a:ext cx="0" cy="0"/>
          <a:chOff x="0" y="0"/>
          <a:chExt cx="0" cy="0"/>
        </a:xfrm>
      </p:grpSpPr>
      <p:sp>
        <p:nvSpPr>
          <p:cNvPr id="1876" name="Google Shape;1876;p244"/>
          <p:cNvSpPr txBox="1"/>
          <p:nvPr>
            <p:ph idx="1" type="body"/>
          </p:nvPr>
        </p:nvSpPr>
        <p:spPr>
          <a:xfrm>
            <a:off x="838200" y="1528504"/>
            <a:ext cx="10515600" cy="4351338"/>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1000"/>
              </a:spcBef>
              <a:spcAft>
                <a:spcPts val="0"/>
              </a:spcAft>
              <a:buClr>
                <a:schemeClr val="dk1"/>
              </a:buClr>
              <a:buSzPts val="2800"/>
              <a:buChar char="•"/>
            </a:pPr>
            <a:r>
              <a:rPr lang="en-US" sz="2400"/>
              <a:t>Unite4Equity’s self-assessment: </a:t>
            </a:r>
            <a:r>
              <a:rPr lang="en-US" sz="2400" u="sng">
                <a:solidFill>
                  <a:schemeClr val="hlink"/>
                </a:solidFill>
                <a:hlinkClick r:id="rId3"/>
              </a:rPr>
              <a:t>https://unite4equity.org/</a:t>
            </a:r>
            <a:endParaRPr sz="2400"/>
          </a:p>
          <a:p>
            <a:pPr indent="-228600" lvl="0" marL="228600" rtl="0" algn="l">
              <a:lnSpc>
                <a:spcPct val="90000"/>
              </a:lnSpc>
              <a:spcBef>
                <a:spcPts val="1000"/>
              </a:spcBef>
              <a:spcAft>
                <a:spcPts val="0"/>
              </a:spcAft>
              <a:buClr>
                <a:schemeClr val="dk1"/>
              </a:buClr>
              <a:buSzPts val="2800"/>
              <a:buChar char="•"/>
            </a:pPr>
            <a:r>
              <a:rPr lang="en-US" sz="2400"/>
              <a:t>Western States Center’s </a:t>
            </a:r>
            <a:r>
              <a:rPr lang="en-US" sz="2400" u="sng"/>
              <a:t>Moving a Racial Justice Agenda: Organizational Assessment: Are You Ready?</a:t>
            </a:r>
            <a:r>
              <a:rPr lang="en-US" sz="2400"/>
              <a:t>: </a:t>
            </a:r>
            <a:r>
              <a:rPr lang="en-US" sz="2400" u="sng">
                <a:solidFill>
                  <a:schemeClr val="hlink"/>
                </a:solidFill>
                <a:hlinkClick r:id="rId4"/>
              </a:rPr>
              <a:t>www.njjn.org/uploads/digital-library/westernstates3.pdf</a:t>
            </a:r>
            <a:r>
              <a:rPr lang="en-US" sz="2400"/>
              <a:t> </a:t>
            </a:r>
            <a:endParaRPr sz="2400"/>
          </a:p>
          <a:p>
            <a:pPr indent="-228600" lvl="0" marL="228600" rtl="0" algn="l">
              <a:lnSpc>
                <a:spcPct val="90000"/>
              </a:lnSpc>
              <a:spcBef>
                <a:spcPts val="1000"/>
              </a:spcBef>
              <a:spcAft>
                <a:spcPts val="0"/>
              </a:spcAft>
              <a:buClr>
                <a:schemeClr val="dk1"/>
              </a:buClr>
              <a:buSzPts val="2800"/>
              <a:buChar char="•"/>
            </a:pPr>
            <a:r>
              <a:rPr lang="en-US" sz="2400"/>
              <a:t>Race Matters’ </a:t>
            </a:r>
            <a:r>
              <a:rPr lang="en-US" sz="2400" u="sng"/>
              <a:t>Organizational Self-Assessment</a:t>
            </a:r>
            <a:r>
              <a:rPr lang="en-US" sz="2400"/>
              <a:t> tool: </a:t>
            </a:r>
            <a:r>
              <a:rPr lang="en-US" sz="2400" u="sng">
                <a:solidFill>
                  <a:schemeClr val="hlink"/>
                </a:solidFill>
                <a:hlinkClick r:id="rId5"/>
              </a:rPr>
              <a:t>www.aecf.org/resources/race-matters-organizational-self-assessment/</a:t>
            </a:r>
            <a:endParaRPr sz="2400" u="sng">
              <a:solidFill>
                <a:schemeClr val="hlink"/>
              </a:solidFill>
            </a:endParaRPr>
          </a:p>
          <a:p>
            <a:pPr indent="-203200" lvl="0" marL="228600" rtl="0" algn="l">
              <a:lnSpc>
                <a:spcPct val="90000"/>
              </a:lnSpc>
              <a:spcBef>
                <a:spcPts val="1000"/>
              </a:spcBef>
              <a:spcAft>
                <a:spcPts val="0"/>
              </a:spcAft>
              <a:buSzPts val="2400"/>
              <a:buChar char="•"/>
            </a:pPr>
            <a:r>
              <a:rPr lang="en-US" sz="2400"/>
              <a:t>Race Matters’ </a:t>
            </a:r>
            <a:r>
              <a:rPr lang="en-US" sz="2400" u="sng"/>
              <a:t>How to Talk About Race</a:t>
            </a:r>
            <a:r>
              <a:rPr lang="en-US" sz="2400"/>
              <a:t>: </a:t>
            </a:r>
            <a:r>
              <a:rPr lang="en-US" sz="2400" u="sng">
                <a:solidFill>
                  <a:schemeClr val="hlink"/>
                </a:solidFill>
                <a:hlinkClick r:id="rId6"/>
              </a:rPr>
              <a:t>www.aecf.org/m/resourcedoc/AECF-racemattershowtotalkaboutrace-2006.pdf</a:t>
            </a:r>
            <a:r>
              <a:rPr lang="en-US" sz="2400"/>
              <a:t> </a:t>
            </a:r>
            <a:endParaRPr/>
          </a:p>
          <a:p>
            <a:pPr indent="-203200" lvl="0" marL="228600" rtl="0" algn="l">
              <a:lnSpc>
                <a:spcPct val="90000"/>
              </a:lnSpc>
              <a:spcBef>
                <a:spcPts val="1000"/>
              </a:spcBef>
              <a:spcAft>
                <a:spcPts val="0"/>
              </a:spcAft>
              <a:buSzPts val="2400"/>
              <a:buChar char="•"/>
            </a:pPr>
            <a:r>
              <a:rPr lang="en-US" sz="2400"/>
              <a:t>Race Matters’ PowerPoint presentation: </a:t>
            </a:r>
            <a:r>
              <a:rPr lang="en-US" sz="2400" u="sng">
                <a:solidFill>
                  <a:schemeClr val="hlink"/>
                </a:solidFill>
                <a:hlinkClick r:id="rId7"/>
              </a:rPr>
              <a:t>www.aecf.org/resources/race-matters-powerpoint-presentation/</a:t>
            </a:r>
            <a:r>
              <a:rPr lang="en-US" sz="2400"/>
              <a:t>  </a:t>
            </a:r>
            <a:endParaRPr sz="2400"/>
          </a:p>
        </p:txBody>
      </p:sp>
      <p:sp>
        <p:nvSpPr>
          <p:cNvPr id="1877" name="Google Shape;1877;p2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3600"/>
              <a:t>Racial Equity Resources: Advocacy</a:t>
            </a:r>
            <a:br>
              <a:rPr b="1" lang="en-US"/>
            </a:br>
            <a:endParaRPr sz="3100"/>
          </a:p>
        </p:txBody>
      </p:sp>
      <p:sp>
        <p:nvSpPr>
          <p:cNvPr id="1878" name="Google Shape;1878;p244"/>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83" name="Shape 1883"/>
        <p:cNvGrpSpPr/>
        <p:nvPr/>
      </p:nvGrpSpPr>
      <p:grpSpPr>
        <a:xfrm>
          <a:off x="0" y="0"/>
          <a:ext cx="0" cy="0"/>
          <a:chOff x="0" y="0"/>
          <a:chExt cx="0" cy="0"/>
        </a:xfrm>
      </p:grpSpPr>
      <p:sp>
        <p:nvSpPr>
          <p:cNvPr id="1884" name="Google Shape;1884;p245"/>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885" name="Google Shape;1885;p245"/>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886" name="Google Shape;1886;p245"/>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alibri"/>
                <a:ea typeface="Calibri"/>
                <a:cs typeface="Calibri"/>
                <a:sym typeface="Calibri"/>
              </a:rPr>
              <a:t>Thank you!</a:t>
            </a:r>
            <a:endParaRPr b="1" i="0" sz="1000" u="none" cap="none" strike="noStrike">
              <a:solidFill>
                <a:srgbClr val="28B0DB"/>
              </a:solidFill>
              <a:latin typeface="Calibri"/>
              <a:ea typeface="Calibri"/>
              <a:cs typeface="Calibri"/>
              <a:sym typeface="Calibri"/>
            </a:endParaRPr>
          </a:p>
        </p:txBody>
      </p:sp>
      <p:sp>
        <p:nvSpPr>
          <p:cNvPr id="1887" name="Google Shape;1887;p245"/>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89" name="Shape 589"/>
        <p:cNvGrpSpPr/>
        <p:nvPr/>
      </p:nvGrpSpPr>
      <p:grpSpPr>
        <a:xfrm>
          <a:off x="0" y="0"/>
          <a:ext cx="0" cy="0"/>
          <a:chOff x="0" y="0"/>
          <a:chExt cx="0" cy="0"/>
        </a:xfrm>
      </p:grpSpPr>
      <p:sp>
        <p:nvSpPr>
          <p:cNvPr id="590" name="Google Shape;590;p94"/>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591" name="Google Shape;591;p94"/>
          <p:cNvSpPr/>
          <p:nvPr/>
        </p:nvSpPr>
        <p:spPr>
          <a:xfrm>
            <a:off x="7998524" y="5928925"/>
            <a:ext cx="1565400" cy="4701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5B9BD5"/>
                </a:solidFill>
                <a:latin typeface="Calibri"/>
                <a:ea typeface="Calibri"/>
                <a:cs typeface="Calibri"/>
                <a:sym typeface="Calibri"/>
              </a:rPr>
              <a:t>From </a:t>
            </a:r>
            <a:r>
              <a:rPr lang="en-US" sz="1200">
                <a:solidFill>
                  <a:srgbClr val="5B9BD5"/>
                </a:solidFill>
                <a:latin typeface="Calibri"/>
                <a:ea typeface="Calibri"/>
                <a:cs typeface="Calibri"/>
                <a:sym typeface="Calibri"/>
              </a:rPr>
              <a:t>Sarwesh Shah</a:t>
            </a:r>
            <a:endParaRPr b="0" i="0" sz="1800" u="none" cap="none" strike="noStrike">
              <a:solidFill>
                <a:srgbClr val="5B9BD5"/>
              </a:solidFill>
              <a:latin typeface="Calibri"/>
              <a:ea typeface="Calibri"/>
              <a:cs typeface="Calibri"/>
              <a:sym typeface="Calibri"/>
            </a:endParaRPr>
          </a:p>
        </p:txBody>
      </p:sp>
      <p:pic>
        <p:nvPicPr>
          <p:cNvPr id="592" name="Google Shape;592;p94"/>
          <p:cNvPicPr preferRelativeResize="0"/>
          <p:nvPr/>
        </p:nvPicPr>
        <p:blipFill>
          <a:blip r:embed="rId3">
            <a:alphaModFix/>
          </a:blip>
          <a:stretch>
            <a:fillRect/>
          </a:stretch>
        </p:blipFill>
        <p:spPr>
          <a:xfrm>
            <a:off x="2628073" y="166850"/>
            <a:ext cx="6935850" cy="5762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97" name="Shape 597"/>
        <p:cNvGrpSpPr/>
        <p:nvPr/>
      </p:nvGrpSpPr>
      <p:grpSpPr>
        <a:xfrm>
          <a:off x="0" y="0"/>
          <a:ext cx="0" cy="0"/>
          <a:chOff x="0" y="0"/>
          <a:chExt cx="0" cy="0"/>
        </a:xfrm>
      </p:grpSpPr>
      <p:sp>
        <p:nvSpPr>
          <p:cNvPr id="598" name="Google Shape;598;p95"/>
          <p:cNvSpPr txBox="1"/>
          <p:nvPr/>
        </p:nvSpPr>
        <p:spPr>
          <a:xfrm>
            <a:off x="812800" y="588625"/>
            <a:ext cx="11175900" cy="11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Calibri"/>
                <a:ea typeface="Calibri"/>
                <a:cs typeface="Calibri"/>
                <a:sym typeface="Calibri"/>
              </a:rPr>
              <a:t>Why Lead with Race?</a:t>
            </a:r>
            <a:endParaRPr b="0" i="0" sz="4000" u="none" cap="none" strike="noStrike">
              <a:solidFill>
                <a:srgbClr val="000000"/>
              </a:solidFill>
              <a:latin typeface="Calibri"/>
              <a:ea typeface="Calibri"/>
              <a:cs typeface="Calibri"/>
              <a:sym typeface="Calibri"/>
            </a:endParaRPr>
          </a:p>
        </p:txBody>
      </p:sp>
      <p:sp>
        <p:nvSpPr>
          <p:cNvPr id="599" name="Google Shape;599;p95"/>
          <p:cNvSpPr/>
          <p:nvPr/>
        </p:nvSpPr>
        <p:spPr>
          <a:xfrm>
            <a:off x="812800" y="1551050"/>
            <a:ext cx="10464900" cy="4752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3000"/>
              <a:buFont typeface="Arial"/>
              <a:buChar char="•"/>
            </a:pPr>
            <a:r>
              <a:rPr b="0" i="0" lang="en-US" sz="3000" u="none" cap="none" strike="noStrike">
                <a:solidFill>
                  <a:srgbClr val="333333"/>
                </a:solidFill>
                <a:latin typeface="Calibri"/>
                <a:ea typeface="Calibri"/>
                <a:cs typeface="Calibri"/>
                <a:sym typeface="Calibri"/>
              </a:rPr>
              <a:t>Within oppressed peoples’ communities, people of color still face the worst social outcomes</a:t>
            </a:r>
            <a:endParaRPr b="0" i="0" sz="1400" u="none" cap="none" strike="noStrike">
              <a:solidFill>
                <a:srgbClr val="000000"/>
              </a:solidFill>
              <a:latin typeface="Arial"/>
              <a:ea typeface="Arial"/>
              <a:cs typeface="Arial"/>
              <a:sym typeface="Arial"/>
            </a:endParaRPr>
          </a:p>
          <a:p>
            <a:pPr indent="-152400" lvl="0" marL="34290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333333"/>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3000"/>
              <a:buFont typeface="Arial"/>
              <a:buChar char="•"/>
            </a:pPr>
            <a:r>
              <a:rPr b="0" i="0" lang="en-US" sz="3000" u="none" cap="none" strike="noStrike">
                <a:solidFill>
                  <a:srgbClr val="333333"/>
                </a:solidFill>
                <a:latin typeface="Calibri"/>
                <a:ea typeface="Calibri"/>
                <a:cs typeface="Calibri"/>
                <a:sym typeface="Calibri"/>
              </a:rPr>
              <a:t>Strategies of combining considerations of race with other considerations too often result in racialized people being pushed into the background or ignored</a:t>
            </a:r>
            <a:endParaRPr b="0" i="0" sz="1400" u="none" cap="none" strike="noStrike">
              <a:solidFill>
                <a:srgbClr val="000000"/>
              </a:solidFill>
              <a:latin typeface="Arial"/>
              <a:ea typeface="Arial"/>
              <a:cs typeface="Arial"/>
              <a:sym typeface="Arial"/>
            </a:endParaRPr>
          </a:p>
          <a:p>
            <a:pPr indent="-152400" lvl="0" marL="34290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333333"/>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3000"/>
              <a:buFont typeface="Arial"/>
              <a:buChar char="•"/>
            </a:pPr>
            <a:r>
              <a:rPr b="0" i="0" lang="en-US" sz="3000" u="none" cap="none" strike="noStrike">
                <a:solidFill>
                  <a:srgbClr val="333333"/>
                </a:solidFill>
                <a:latin typeface="Calibri"/>
                <a:ea typeface="Calibri"/>
                <a:cs typeface="Calibri"/>
                <a:sym typeface="Calibri"/>
              </a:rPr>
              <a:t>The U.S.’ creation of race was established to keep oppressed peoples separate.</a:t>
            </a:r>
            <a:endParaRPr b="0" i="0" sz="1400" u="none" cap="none" strike="noStrike">
              <a:solidFill>
                <a:srgbClr val="000000"/>
              </a:solidFill>
              <a:latin typeface="Arial"/>
              <a:ea typeface="Arial"/>
              <a:cs typeface="Arial"/>
              <a:sym typeface="Arial"/>
            </a:endParaRPr>
          </a:p>
          <a:p>
            <a:pPr indent="-368300" lvl="0" marL="571500" marR="0" rtl="0" algn="l">
              <a:lnSpc>
                <a:spcPct val="100000"/>
              </a:lnSpc>
              <a:spcBef>
                <a:spcPts val="120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600" name="Google Shape;600;p95"/>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05" name="Shape 605"/>
        <p:cNvGrpSpPr/>
        <p:nvPr/>
      </p:nvGrpSpPr>
      <p:grpSpPr>
        <a:xfrm>
          <a:off x="0" y="0"/>
          <a:ext cx="0" cy="0"/>
          <a:chOff x="0" y="0"/>
          <a:chExt cx="0" cy="0"/>
        </a:xfrm>
      </p:grpSpPr>
      <p:sp>
        <p:nvSpPr>
          <p:cNvPr id="606" name="Google Shape;606;p96"/>
          <p:cNvSpPr txBox="1"/>
          <p:nvPr/>
        </p:nvSpPr>
        <p:spPr>
          <a:xfrm>
            <a:off x="812800" y="588625"/>
            <a:ext cx="11175900" cy="11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Calibri"/>
                <a:ea typeface="Calibri"/>
                <a:cs typeface="Calibri"/>
                <a:sym typeface="Calibri"/>
              </a:rPr>
              <a:t>Why Lead with Race? </a:t>
            </a:r>
            <a:r>
              <a:rPr b="0" i="0" lang="en-US" sz="3000" u="none" cap="none" strike="noStrike">
                <a:solidFill>
                  <a:srgbClr val="333333"/>
                </a:solidFill>
                <a:latin typeface="Calibri"/>
                <a:ea typeface="Calibri"/>
                <a:cs typeface="Calibri"/>
                <a:sym typeface="Calibri"/>
              </a:rPr>
              <a:t>Within oppressed peoples’ communities, people of color still face the worst social outcomes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alibri"/>
              <a:ea typeface="Calibri"/>
              <a:cs typeface="Calibri"/>
              <a:sym typeface="Calibri"/>
            </a:endParaRPr>
          </a:p>
        </p:txBody>
      </p:sp>
      <p:sp>
        <p:nvSpPr>
          <p:cNvPr id="607" name="Google Shape;607;p96"/>
          <p:cNvSpPr/>
          <p:nvPr/>
        </p:nvSpPr>
        <p:spPr>
          <a:xfrm>
            <a:off x="812800" y="1551050"/>
            <a:ext cx="10464900" cy="475290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0"/>
              </a:spcBef>
              <a:spcAft>
                <a:spcPts val="0"/>
              </a:spcAft>
              <a:buNone/>
            </a:pPr>
            <a:r>
              <a:t/>
            </a:r>
            <a:endParaRPr sz="2400">
              <a:solidFill>
                <a:srgbClr val="333333"/>
              </a:solidFill>
              <a:latin typeface="Calibri"/>
              <a:ea typeface="Calibri"/>
              <a:cs typeface="Calibri"/>
              <a:sym typeface="Calibri"/>
            </a:endParaRPr>
          </a:p>
          <a:p>
            <a:pPr indent="-457200" lvl="0" marL="457200" rtl="0" algn="l">
              <a:lnSpc>
                <a:spcPct val="115000"/>
              </a:lnSpc>
              <a:spcBef>
                <a:spcPts val="0"/>
              </a:spcBef>
              <a:spcAft>
                <a:spcPts val="0"/>
              </a:spcAft>
              <a:buClr>
                <a:schemeClr val="dk1"/>
              </a:buClr>
              <a:buSzPts val="3600"/>
              <a:buChar char="•"/>
            </a:pPr>
            <a:r>
              <a:rPr lang="en-US" sz="2400">
                <a:solidFill>
                  <a:srgbClr val="333333"/>
                </a:solidFill>
                <a:latin typeface="Calibri"/>
                <a:ea typeface="Calibri"/>
                <a:cs typeface="Calibri"/>
                <a:sym typeface="Calibri"/>
              </a:rPr>
              <a:t>Women’s earnings: </a:t>
            </a:r>
            <a:r>
              <a:rPr lang="en-US" sz="1800">
                <a:solidFill>
                  <a:srgbClr val="333333"/>
                </a:solidFill>
                <a:latin typeface="Calibri"/>
                <a:ea typeface="Calibri"/>
                <a:cs typeface="Calibri"/>
                <a:sym typeface="Calibri"/>
              </a:rPr>
              <a:t>White women $0.81 on the dollar; Black women $0.65; Latinx women $0.62</a:t>
            </a:r>
            <a:endParaRPr sz="1800">
              <a:solidFill>
                <a:schemeClr val="dk1"/>
              </a:solidFill>
              <a:latin typeface="Calibri"/>
              <a:ea typeface="Calibri"/>
              <a:cs typeface="Calibri"/>
              <a:sym typeface="Calibri"/>
            </a:endParaRPr>
          </a:p>
          <a:p>
            <a:pPr indent="-457200" lvl="0" marL="457200" rtl="0" algn="l">
              <a:lnSpc>
                <a:spcPct val="115000"/>
              </a:lnSpc>
              <a:spcBef>
                <a:spcPts val="0"/>
              </a:spcBef>
              <a:spcAft>
                <a:spcPts val="0"/>
              </a:spcAft>
              <a:buClr>
                <a:schemeClr val="dk1"/>
              </a:buClr>
              <a:buSzPts val="3600"/>
              <a:buChar char="•"/>
            </a:pPr>
            <a:r>
              <a:rPr lang="en-US" sz="2400">
                <a:solidFill>
                  <a:schemeClr val="dk1"/>
                </a:solidFill>
                <a:latin typeface="Calibri"/>
                <a:ea typeface="Calibri"/>
                <a:cs typeface="Calibri"/>
                <a:sym typeface="Calibri"/>
              </a:rPr>
              <a:t>Trans people &amp; violence:</a:t>
            </a:r>
            <a:r>
              <a:rPr lang="en-US" sz="1800">
                <a:solidFill>
                  <a:schemeClr val="dk1"/>
                </a:solidFill>
                <a:latin typeface="Calibri"/>
                <a:ea typeface="Calibri"/>
                <a:cs typeface="Calibri"/>
                <a:sym typeface="Calibri"/>
              </a:rPr>
              <a:t> 72% of Americans are White; 80% of the trans people that have been victims of fatal violence have been BIPOC</a:t>
            </a:r>
            <a:endParaRPr sz="1800">
              <a:solidFill>
                <a:schemeClr val="dk1"/>
              </a:solidFill>
              <a:latin typeface="Calibri"/>
              <a:ea typeface="Calibri"/>
              <a:cs typeface="Calibri"/>
              <a:sym typeface="Calibri"/>
            </a:endParaRPr>
          </a:p>
          <a:p>
            <a:pPr indent="-457200" lvl="0" marL="457200" rtl="0" algn="l">
              <a:lnSpc>
                <a:spcPct val="115000"/>
              </a:lnSpc>
              <a:spcBef>
                <a:spcPts val="0"/>
              </a:spcBef>
              <a:spcAft>
                <a:spcPts val="0"/>
              </a:spcAft>
              <a:buClr>
                <a:schemeClr val="dk1"/>
              </a:buClr>
              <a:buSzPts val="3600"/>
              <a:buChar char="•"/>
            </a:pPr>
            <a:r>
              <a:rPr lang="en-US" sz="2400">
                <a:solidFill>
                  <a:schemeClr val="dk1"/>
                </a:solidFill>
                <a:latin typeface="Calibri"/>
                <a:ea typeface="Calibri"/>
                <a:cs typeface="Calibri"/>
                <a:sym typeface="Calibri"/>
              </a:rPr>
              <a:t>Trans people &amp; poverty:</a:t>
            </a:r>
            <a:r>
              <a:rPr lang="en-US" sz="2200">
                <a:solidFill>
                  <a:schemeClr val="dk1"/>
                </a:solidFill>
                <a:latin typeface="Calibri"/>
                <a:ea typeface="Calibri"/>
                <a:cs typeface="Calibri"/>
                <a:sym typeface="Calibri"/>
              </a:rPr>
              <a:t> </a:t>
            </a:r>
            <a:r>
              <a:rPr lang="en-US" sz="1800">
                <a:solidFill>
                  <a:schemeClr val="dk1"/>
                </a:solidFill>
                <a:latin typeface="Calibri"/>
                <a:ea typeface="Calibri"/>
                <a:cs typeface="Calibri"/>
                <a:sym typeface="Calibri"/>
              </a:rPr>
              <a:t>White 2x as likely as the general population to live in extreme poverty: Latinx transgender 7x; Black transgender 8x</a:t>
            </a:r>
            <a:endParaRPr sz="1800">
              <a:solidFill>
                <a:schemeClr val="dk1"/>
              </a:solidFill>
              <a:latin typeface="Calibri"/>
              <a:ea typeface="Calibri"/>
              <a:cs typeface="Calibri"/>
              <a:sym typeface="Calibri"/>
            </a:endParaRPr>
          </a:p>
          <a:p>
            <a:pPr indent="-457200" lvl="0" marL="457200" rtl="0" algn="l">
              <a:lnSpc>
                <a:spcPct val="115000"/>
              </a:lnSpc>
              <a:spcBef>
                <a:spcPts val="0"/>
              </a:spcBef>
              <a:spcAft>
                <a:spcPts val="0"/>
              </a:spcAft>
              <a:buClr>
                <a:schemeClr val="dk1"/>
              </a:buClr>
              <a:buSzPts val="3600"/>
              <a:buChar char="•"/>
            </a:pPr>
            <a:r>
              <a:rPr lang="en-US" sz="2400">
                <a:solidFill>
                  <a:schemeClr val="dk1"/>
                </a:solidFill>
                <a:latin typeface="Calibri"/>
                <a:ea typeface="Calibri"/>
                <a:cs typeface="Calibri"/>
                <a:sym typeface="Calibri"/>
              </a:rPr>
              <a:t>Disability &amp; poverty: </a:t>
            </a:r>
            <a:r>
              <a:rPr lang="en-US" sz="1800">
                <a:solidFill>
                  <a:schemeClr val="dk1"/>
                </a:solidFill>
                <a:latin typeface="Calibri"/>
                <a:ea typeface="Calibri"/>
                <a:cs typeface="Calibri"/>
                <a:sym typeface="Calibri"/>
              </a:rPr>
              <a:t>24% of White people with a disability live in poverty; 40% of Black people with a disability live in poverty </a:t>
            </a:r>
            <a:endParaRPr sz="3000">
              <a:solidFill>
                <a:srgbClr val="333333"/>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333333"/>
              </a:solidFill>
              <a:latin typeface="Calibri"/>
              <a:ea typeface="Calibri"/>
              <a:cs typeface="Calibri"/>
              <a:sym typeface="Calibri"/>
            </a:endParaRPr>
          </a:p>
          <a:p>
            <a:pPr indent="-165100" lvl="0" marL="3429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152400" lvl="0" marL="34290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333333"/>
              </a:solidFill>
              <a:latin typeface="Calibri"/>
              <a:ea typeface="Calibri"/>
              <a:cs typeface="Calibri"/>
              <a:sym typeface="Calibri"/>
            </a:endParaRPr>
          </a:p>
          <a:p>
            <a:pPr indent="-152400" lvl="0" marL="34290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333333"/>
              </a:solidFill>
              <a:latin typeface="Calibri"/>
              <a:ea typeface="Calibri"/>
              <a:cs typeface="Calibri"/>
              <a:sym typeface="Calibri"/>
            </a:endParaRPr>
          </a:p>
          <a:p>
            <a:pPr indent="-368300" lvl="0" marL="571500" marR="0" rtl="0" algn="l">
              <a:lnSpc>
                <a:spcPct val="100000"/>
              </a:lnSpc>
              <a:spcBef>
                <a:spcPts val="120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608" name="Google Shape;608;p96"/>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79"/>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56" name="Google Shape;456;p79"/>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Welcome!</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457" name="Google Shape;457;p79"/>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458" name="Google Shape;458;p79"/>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13" name="Shape 613"/>
        <p:cNvGrpSpPr/>
        <p:nvPr/>
      </p:nvGrpSpPr>
      <p:grpSpPr>
        <a:xfrm>
          <a:off x="0" y="0"/>
          <a:ext cx="0" cy="0"/>
          <a:chOff x="0" y="0"/>
          <a:chExt cx="0" cy="0"/>
        </a:xfrm>
      </p:grpSpPr>
      <p:sp>
        <p:nvSpPr>
          <p:cNvPr id="614" name="Google Shape;614;p97"/>
          <p:cNvSpPr txBox="1"/>
          <p:nvPr/>
        </p:nvSpPr>
        <p:spPr>
          <a:xfrm>
            <a:off x="812800" y="588625"/>
            <a:ext cx="11175900" cy="11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Calibri"/>
                <a:ea typeface="Calibri"/>
                <a:cs typeface="Calibri"/>
                <a:sym typeface="Calibri"/>
              </a:rPr>
              <a:t>Why Lead with Race? </a:t>
            </a:r>
            <a:r>
              <a:rPr b="0" i="0" lang="en-US" sz="3000" u="none" cap="none" strike="noStrike">
                <a:solidFill>
                  <a:srgbClr val="333333"/>
                </a:solidFill>
                <a:latin typeface="Calibri"/>
                <a:ea typeface="Calibri"/>
                <a:cs typeface="Calibri"/>
                <a:sym typeface="Calibri"/>
              </a:rPr>
              <a:t>Combining race with other considerations: racialized people being pushed into the background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alibri"/>
              <a:ea typeface="Calibri"/>
              <a:cs typeface="Calibri"/>
              <a:sym typeface="Calibri"/>
            </a:endParaRPr>
          </a:p>
        </p:txBody>
      </p:sp>
      <p:sp>
        <p:nvSpPr>
          <p:cNvPr id="615" name="Google Shape;615;p97"/>
          <p:cNvSpPr/>
          <p:nvPr/>
        </p:nvSpPr>
        <p:spPr>
          <a:xfrm>
            <a:off x="812800" y="1551050"/>
            <a:ext cx="10464900" cy="4752900"/>
          </a:xfrm>
          <a:prstGeom prst="rect">
            <a:avLst/>
          </a:prstGeom>
          <a:noFill/>
          <a:ln>
            <a:noFill/>
          </a:ln>
        </p:spPr>
        <p:txBody>
          <a:bodyPr anchorCtr="0" anchor="t" bIns="45700" lIns="91425" spcFirstLastPara="1" rIns="91425" wrap="square" tIns="45700">
            <a:noAutofit/>
          </a:bodyPr>
          <a:lstStyle/>
          <a:p>
            <a:pPr indent="-152400" lvl="0" marL="34290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333333"/>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333333"/>
                </a:solidFill>
                <a:latin typeface="Calibri"/>
                <a:ea typeface="Calibri"/>
                <a:cs typeface="Calibri"/>
                <a:sym typeface="Calibri"/>
              </a:rPr>
              <a:t>Affirmative action </a:t>
            </a:r>
            <a:endParaRPr b="0" i="0" sz="3200" u="none" cap="none" strike="noStrike">
              <a:solidFill>
                <a:srgbClr val="000000"/>
              </a:solidFill>
              <a:latin typeface="Calibri"/>
              <a:ea typeface="Calibri"/>
              <a:cs typeface="Calibri"/>
              <a:sym typeface="Calibri"/>
            </a:endParaRPr>
          </a:p>
          <a:p>
            <a:pPr indent="-165100" lvl="0" marL="3429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152400" lvl="0" marL="34290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333333"/>
              </a:solidFill>
              <a:latin typeface="Calibri"/>
              <a:ea typeface="Calibri"/>
              <a:cs typeface="Calibri"/>
              <a:sym typeface="Calibri"/>
            </a:endParaRPr>
          </a:p>
          <a:p>
            <a:pPr indent="-152400" lvl="0" marL="34290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333333"/>
              </a:solidFill>
              <a:latin typeface="Calibri"/>
              <a:ea typeface="Calibri"/>
              <a:cs typeface="Calibri"/>
              <a:sym typeface="Calibri"/>
            </a:endParaRPr>
          </a:p>
          <a:p>
            <a:pPr indent="-368300" lvl="0" marL="571500" marR="0" rtl="0" algn="l">
              <a:lnSpc>
                <a:spcPct val="100000"/>
              </a:lnSpc>
              <a:spcBef>
                <a:spcPts val="120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616" name="Google Shape;616;p97"/>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21" name="Shape 621"/>
        <p:cNvGrpSpPr/>
        <p:nvPr/>
      </p:nvGrpSpPr>
      <p:grpSpPr>
        <a:xfrm>
          <a:off x="0" y="0"/>
          <a:ext cx="0" cy="0"/>
          <a:chOff x="0" y="0"/>
          <a:chExt cx="0" cy="0"/>
        </a:xfrm>
      </p:grpSpPr>
      <p:sp>
        <p:nvSpPr>
          <p:cNvPr id="622" name="Google Shape;622;p98"/>
          <p:cNvSpPr txBox="1"/>
          <p:nvPr/>
        </p:nvSpPr>
        <p:spPr>
          <a:xfrm>
            <a:off x="812800" y="588625"/>
            <a:ext cx="11175900" cy="1139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Calibri"/>
                <a:ea typeface="Calibri"/>
                <a:cs typeface="Calibri"/>
                <a:sym typeface="Calibri"/>
              </a:rPr>
              <a:t>Why Lead with Race? </a:t>
            </a:r>
            <a:r>
              <a:rPr b="0" i="0" lang="en-US" sz="3000" u="none" cap="none" strike="noStrike">
                <a:solidFill>
                  <a:srgbClr val="333333"/>
                </a:solidFill>
                <a:latin typeface="Calibri"/>
                <a:ea typeface="Calibri"/>
                <a:cs typeface="Calibri"/>
                <a:sym typeface="Calibri"/>
              </a:rPr>
              <a:t>The U.S.’ creation of race was established to keep oppressed peoples separate.</a:t>
            </a:r>
            <a:endParaRPr b="0" i="0" sz="1400" u="none" cap="none" strike="noStrike">
              <a:solidFill>
                <a:srgbClr val="000000"/>
              </a:solidFill>
              <a:latin typeface="Arial"/>
              <a:ea typeface="Arial"/>
              <a:cs typeface="Arial"/>
              <a:sym typeface="Arial"/>
            </a:endParaRPr>
          </a:p>
          <a:p>
            <a:pPr indent="-152400" lvl="0" marL="34290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333333"/>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alibri"/>
              <a:ea typeface="Calibri"/>
              <a:cs typeface="Calibri"/>
              <a:sym typeface="Calibri"/>
            </a:endParaRPr>
          </a:p>
        </p:txBody>
      </p:sp>
      <p:sp>
        <p:nvSpPr>
          <p:cNvPr id="623" name="Google Shape;623;p98"/>
          <p:cNvSpPr/>
          <p:nvPr/>
        </p:nvSpPr>
        <p:spPr>
          <a:xfrm>
            <a:off x="812800" y="1551050"/>
            <a:ext cx="10464900" cy="4752900"/>
          </a:xfrm>
          <a:prstGeom prst="rect">
            <a:avLst/>
          </a:prstGeom>
          <a:noFill/>
          <a:ln>
            <a:noFill/>
          </a:ln>
        </p:spPr>
        <p:txBody>
          <a:bodyPr anchorCtr="0" anchor="t" bIns="45700" lIns="91425" spcFirstLastPara="1" rIns="91425" wrap="square" tIns="45700">
            <a:noAutofit/>
          </a:bodyPr>
          <a:lstStyle/>
          <a:p>
            <a:pPr indent="-152400" lvl="0" marL="34290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333333"/>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Calibri"/>
                <a:ea typeface="Calibri"/>
                <a:cs typeface="Calibri"/>
                <a:sym typeface="Calibri"/>
              </a:rPr>
              <a:t>Race is a means to convince people who are being helped by a policy or practice to disavow it</a:t>
            </a:r>
            <a:endParaRPr b="0" i="0" sz="1400" u="none" cap="none" strike="noStrike">
              <a:solidFill>
                <a:srgbClr val="000000"/>
              </a:solidFill>
              <a:latin typeface="Arial"/>
              <a:ea typeface="Arial"/>
              <a:cs typeface="Arial"/>
              <a:sym typeface="Arial"/>
            </a:endParaRPr>
          </a:p>
          <a:p>
            <a:pPr indent="-139700" lvl="0" marL="34290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333333"/>
                </a:solidFill>
                <a:latin typeface="Calibri"/>
                <a:ea typeface="Calibri"/>
                <a:cs typeface="Calibri"/>
                <a:sym typeface="Calibri"/>
              </a:rPr>
              <a:t>White women who oppose affirmative action </a:t>
            </a:r>
            <a:endParaRPr b="0" i="0" sz="1400" u="none" cap="none" strike="noStrike">
              <a:solidFill>
                <a:srgbClr val="000000"/>
              </a:solidFill>
              <a:latin typeface="Arial"/>
              <a:ea typeface="Arial"/>
              <a:cs typeface="Arial"/>
              <a:sym typeface="Arial"/>
            </a:endParaRPr>
          </a:p>
          <a:p>
            <a:pPr indent="-139700" lvl="0" marL="34290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333333"/>
              </a:solidFill>
              <a:latin typeface="Calibri"/>
              <a:ea typeface="Calibri"/>
              <a:cs typeface="Calibri"/>
              <a:sym typeface="Calibri"/>
            </a:endParaRPr>
          </a:p>
          <a:p>
            <a:pPr indent="-342900" lvl="0" marL="3429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Calibri"/>
                <a:ea typeface="Calibri"/>
                <a:cs typeface="Calibri"/>
                <a:sym typeface="Calibri"/>
              </a:rPr>
              <a:t>Whites who oppose safety-net programs</a:t>
            </a:r>
            <a:endParaRPr b="0" i="0" sz="3000" u="none" cap="none" strike="noStrike">
              <a:solidFill>
                <a:srgbClr val="333333"/>
              </a:solidFill>
              <a:latin typeface="Calibri"/>
              <a:ea typeface="Calibri"/>
              <a:cs typeface="Calibri"/>
              <a:sym typeface="Calibri"/>
            </a:endParaRPr>
          </a:p>
          <a:p>
            <a:pPr indent="-152400" lvl="0" marL="34290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333333"/>
              </a:solidFill>
              <a:latin typeface="Calibri"/>
              <a:ea typeface="Calibri"/>
              <a:cs typeface="Calibri"/>
              <a:sym typeface="Calibri"/>
            </a:endParaRPr>
          </a:p>
          <a:p>
            <a:pPr indent="-368300" lvl="0" marL="571500" marR="0" rtl="0" algn="l">
              <a:lnSpc>
                <a:spcPct val="100000"/>
              </a:lnSpc>
              <a:spcBef>
                <a:spcPts val="120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624" name="Google Shape;624;p98"/>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29" name="Shape 629"/>
        <p:cNvGrpSpPr/>
        <p:nvPr/>
      </p:nvGrpSpPr>
      <p:grpSpPr>
        <a:xfrm>
          <a:off x="0" y="0"/>
          <a:ext cx="0" cy="0"/>
          <a:chOff x="0" y="0"/>
          <a:chExt cx="0" cy="0"/>
        </a:xfrm>
      </p:grpSpPr>
      <p:sp>
        <p:nvSpPr>
          <p:cNvPr id="630" name="Google Shape;630;p99"/>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631" name="Google Shape;631;p99"/>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lt1"/>
                </a:solidFill>
                <a:latin typeface="Corbel"/>
                <a:ea typeface="Corbel"/>
                <a:cs typeface="Corbel"/>
                <a:sym typeface="Corbel"/>
              </a:rPr>
              <a:t>Barriers to Authentic Dialogue</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632" name="Google Shape;632;p99"/>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633" name="Google Shape;633;p99"/>
          <p:cNvSpPr txBox="1"/>
          <p:nvPr/>
        </p:nvSpPr>
        <p:spPr>
          <a:xfrm>
            <a:off x="7066936" y="6415235"/>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37" name="Shape 637"/>
        <p:cNvGrpSpPr/>
        <p:nvPr/>
      </p:nvGrpSpPr>
      <p:grpSpPr>
        <a:xfrm>
          <a:off x="0" y="0"/>
          <a:ext cx="0" cy="0"/>
          <a:chOff x="0" y="0"/>
          <a:chExt cx="0" cy="0"/>
        </a:xfrm>
      </p:grpSpPr>
      <p:sp>
        <p:nvSpPr>
          <p:cNvPr id="638" name="Google Shape;638;p100"/>
          <p:cNvSpPr txBox="1"/>
          <p:nvPr/>
        </p:nvSpPr>
        <p:spPr>
          <a:xfrm>
            <a:off x="805967" y="2256700"/>
            <a:ext cx="10594800" cy="4161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360"/>
              </a:spcBef>
              <a:spcAft>
                <a:spcPts val="0"/>
              </a:spcAft>
              <a:buClr>
                <a:schemeClr val="dk1"/>
              </a:buClr>
              <a:buSzPts val="1800"/>
              <a:buFont typeface="Arial"/>
              <a:buNone/>
            </a:pPr>
            <a:r>
              <a:rPr b="0" i="0" lang="en-US" sz="3200" u="none" cap="none" strike="noStrike">
                <a:solidFill>
                  <a:schemeClr val="dk1"/>
                </a:solidFill>
                <a:latin typeface="Calibri"/>
                <a:ea typeface="Calibri"/>
                <a:cs typeface="Calibri"/>
                <a:sym typeface="Calibri"/>
              </a:rPr>
              <a:t>What gets in the way of meaningful and authentic conversations about race, power, and/or privilege? </a:t>
            </a:r>
            <a:endParaRPr b="0" i="0" sz="3200" u="none" cap="none" strike="noStrike">
              <a:solidFill>
                <a:schemeClr val="dk1"/>
              </a:solidFill>
              <a:latin typeface="Calibri"/>
              <a:ea typeface="Calibri"/>
              <a:cs typeface="Calibri"/>
              <a:sym typeface="Calibri"/>
            </a:endParaRPr>
          </a:p>
          <a:p>
            <a:pPr indent="0" lvl="0" marL="0" marR="0" rtl="0" algn="ctr">
              <a:lnSpc>
                <a:spcPct val="100000"/>
              </a:lnSpc>
              <a:spcBef>
                <a:spcPts val="360"/>
              </a:spcBef>
              <a:spcAft>
                <a:spcPts val="0"/>
              </a:spcAft>
              <a:buClr>
                <a:schemeClr val="dk1"/>
              </a:buClr>
              <a:buSzPts val="1800"/>
              <a:buFont typeface="Arial"/>
              <a:buNone/>
            </a:pPr>
            <a:r>
              <a:t/>
            </a:r>
            <a:endParaRPr b="0" i="0" sz="6600" u="none" cap="none" strike="noStrike">
              <a:solidFill>
                <a:schemeClr val="dk1"/>
              </a:solidFill>
              <a:latin typeface="Avenir"/>
              <a:ea typeface="Avenir"/>
              <a:cs typeface="Avenir"/>
              <a:sym typeface="Avenir"/>
            </a:endParaRPr>
          </a:p>
          <a:p>
            <a:pPr indent="0" lvl="0" marL="0" marR="0" rtl="0" algn="l">
              <a:lnSpc>
                <a:spcPct val="100000"/>
              </a:lnSpc>
              <a:spcBef>
                <a:spcPts val="360"/>
              </a:spcBef>
              <a:spcAft>
                <a:spcPts val="0"/>
              </a:spcAft>
              <a:buClr>
                <a:schemeClr val="dk1"/>
              </a:buClr>
              <a:buSzPts val="1800"/>
              <a:buFont typeface="Arial"/>
              <a:buNone/>
            </a:pPr>
            <a:r>
              <a:t/>
            </a:r>
            <a:endParaRPr b="0" i="0" sz="4000" u="none" cap="none" strike="noStrike">
              <a:solidFill>
                <a:schemeClr val="dk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3600"/>
              <a:buFont typeface="Arial"/>
              <a:buNone/>
            </a:pPr>
            <a:r>
              <a:t/>
            </a:r>
            <a:endParaRPr b="0" i="1"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t/>
            </a:r>
            <a:endParaRPr b="0" i="1"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100"/>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Share in the chat..</a:t>
            </a:r>
            <a:endParaRPr b="1" sz="4000">
              <a:solidFill>
                <a:schemeClr val="dk1"/>
              </a:solidFill>
              <a:latin typeface="Calibri"/>
              <a:ea typeface="Calibri"/>
              <a:cs typeface="Calibri"/>
              <a:sym typeface="Calibri"/>
            </a:endParaRPr>
          </a:p>
        </p:txBody>
      </p:sp>
      <p:sp>
        <p:nvSpPr>
          <p:cNvPr id="640" name="Google Shape;640;p100"/>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8">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44" name="Shape 644"/>
        <p:cNvGrpSpPr/>
        <p:nvPr/>
      </p:nvGrpSpPr>
      <p:grpSpPr>
        <a:xfrm>
          <a:off x="0" y="0"/>
          <a:ext cx="0" cy="0"/>
          <a:chOff x="0" y="0"/>
          <a:chExt cx="0" cy="0"/>
        </a:xfrm>
      </p:grpSpPr>
      <p:sp>
        <p:nvSpPr>
          <p:cNvPr id="645" name="Google Shape;645;p101"/>
          <p:cNvSpPr txBox="1"/>
          <p:nvPr/>
        </p:nvSpPr>
        <p:spPr>
          <a:xfrm>
            <a:off x="836692" y="1522350"/>
            <a:ext cx="10594800" cy="4161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1" sz="36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0" i="1" lang="en-US" sz="3600" u="none" cap="none" strike="noStrike">
                <a:solidFill>
                  <a:srgbClr val="000000"/>
                </a:solidFill>
                <a:latin typeface="Calibri"/>
                <a:ea typeface="Calibri"/>
                <a:cs typeface="Calibri"/>
                <a:sym typeface="Calibri"/>
              </a:rPr>
              <a:t>Watch the following conversation. Stay present to what you observe, hear, and feel. Be prepared to share.</a:t>
            </a:r>
            <a:endParaRPr b="0" i="0" sz="1400" u="none" cap="none" strike="noStrike">
              <a:solidFill>
                <a:srgbClr val="000000"/>
              </a:solidFill>
              <a:latin typeface="Arial"/>
              <a:ea typeface="Arial"/>
              <a:cs typeface="Arial"/>
              <a:sym typeface="Arial"/>
            </a:endParaRPr>
          </a:p>
        </p:txBody>
      </p:sp>
      <p:sp>
        <p:nvSpPr>
          <p:cNvPr id="646" name="Google Shape;646;p101"/>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Having </a:t>
            </a:r>
            <a:r>
              <a:rPr b="1" i="1" lang="en-US" sz="4000">
                <a:solidFill>
                  <a:schemeClr val="dk1"/>
                </a:solidFill>
                <a:latin typeface="Calibri"/>
                <a:ea typeface="Calibri"/>
                <a:cs typeface="Calibri"/>
                <a:sym typeface="Calibri"/>
              </a:rPr>
              <a:t>the</a:t>
            </a:r>
            <a:r>
              <a:rPr b="1" lang="en-US" sz="4000">
                <a:solidFill>
                  <a:schemeClr val="dk1"/>
                </a:solidFill>
                <a:latin typeface="Calibri"/>
                <a:ea typeface="Calibri"/>
                <a:cs typeface="Calibri"/>
                <a:sym typeface="Calibri"/>
              </a:rPr>
              <a:t> Conversation</a:t>
            </a:r>
            <a:endParaRPr b="1" sz="4000">
              <a:solidFill>
                <a:schemeClr val="dk1"/>
              </a:solidFill>
              <a:latin typeface="Calibri"/>
              <a:ea typeface="Calibri"/>
              <a:cs typeface="Calibri"/>
              <a:sym typeface="Calibri"/>
            </a:endParaRPr>
          </a:p>
        </p:txBody>
      </p:sp>
      <p:sp>
        <p:nvSpPr>
          <p:cNvPr id="647" name="Google Shape;647;p101"/>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51" name="Shape 651"/>
        <p:cNvGrpSpPr/>
        <p:nvPr/>
      </p:nvGrpSpPr>
      <p:grpSpPr>
        <a:xfrm>
          <a:off x="0" y="0"/>
          <a:ext cx="0" cy="0"/>
          <a:chOff x="0" y="0"/>
          <a:chExt cx="0" cy="0"/>
        </a:xfrm>
      </p:grpSpPr>
      <p:sp>
        <p:nvSpPr>
          <p:cNvPr id="652" name="Google Shape;652;p102"/>
          <p:cNvSpPr txBox="1"/>
          <p:nvPr>
            <p:ph type="title"/>
          </p:nvPr>
        </p:nvSpPr>
        <p:spPr>
          <a:xfrm>
            <a:off x="720400" y="409550"/>
            <a:ext cx="10421076"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James Baldwin on </a:t>
            </a:r>
            <a:r>
              <a:rPr b="1" i="1" lang="en-US" sz="4000">
                <a:solidFill>
                  <a:schemeClr val="dk1"/>
                </a:solidFill>
                <a:latin typeface="Calibri"/>
                <a:ea typeface="Calibri"/>
                <a:cs typeface="Calibri"/>
                <a:sym typeface="Calibri"/>
              </a:rPr>
              <a:t>The Dick Cavett Show </a:t>
            </a:r>
            <a:r>
              <a:rPr b="1" lang="en-US" sz="4000">
                <a:solidFill>
                  <a:srgbClr val="5B9BD5"/>
                </a:solidFill>
                <a:latin typeface="Calibri"/>
                <a:ea typeface="Calibri"/>
                <a:cs typeface="Calibri"/>
                <a:sym typeface="Calibri"/>
              </a:rPr>
              <a:t>[1968]</a:t>
            </a:r>
            <a:endParaRPr b="1" sz="4000">
              <a:solidFill>
                <a:srgbClr val="5B9BD5"/>
              </a:solidFill>
              <a:latin typeface="Calibri"/>
              <a:ea typeface="Calibri"/>
              <a:cs typeface="Calibri"/>
              <a:sym typeface="Calibri"/>
            </a:endParaRPr>
          </a:p>
        </p:txBody>
      </p:sp>
      <p:sp>
        <p:nvSpPr>
          <p:cNvPr id="653" name="Google Shape;653;p102"/>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654" name="Google Shape;654;p102" title="Baldwin on Dick Cavett"/>
          <p:cNvPicPr preferRelativeResize="0"/>
          <p:nvPr/>
        </p:nvPicPr>
        <p:blipFill rotWithShape="1">
          <a:blip r:embed="rId3">
            <a:alphaModFix/>
          </a:blip>
          <a:srcRect b="0" l="0" r="0" t="0"/>
          <a:stretch/>
        </p:blipFill>
        <p:spPr>
          <a:xfrm>
            <a:off x="2148707" y="1714500"/>
            <a:ext cx="7661429" cy="43095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1"/>
                                        <p:tgtEl>
                                          <p:spTgt spid="6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58" name="Shape 658"/>
        <p:cNvGrpSpPr/>
        <p:nvPr/>
      </p:nvGrpSpPr>
      <p:grpSpPr>
        <a:xfrm>
          <a:off x="0" y="0"/>
          <a:ext cx="0" cy="0"/>
          <a:chOff x="0" y="0"/>
          <a:chExt cx="0" cy="0"/>
        </a:xfrm>
      </p:grpSpPr>
      <p:sp>
        <p:nvSpPr>
          <p:cNvPr id="659" name="Google Shape;659;p103"/>
          <p:cNvSpPr txBox="1"/>
          <p:nvPr/>
        </p:nvSpPr>
        <p:spPr>
          <a:xfrm>
            <a:off x="805967" y="2256699"/>
            <a:ext cx="10594800" cy="373572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000"/>
              <a:buFont typeface="Arial"/>
              <a:buNone/>
            </a:pPr>
            <a:r>
              <a:rPr b="0" i="1" lang="en-US" sz="4000" u="none" cap="none" strike="noStrike">
                <a:solidFill>
                  <a:schemeClr val="dk1"/>
                </a:solidFill>
                <a:latin typeface="Calibri"/>
                <a:ea typeface="Calibri"/>
                <a:cs typeface="Calibri"/>
                <a:sym typeface="Calibri"/>
              </a:rPr>
              <a:t>What did you observe or notice about this interaction? What played out?</a:t>
            </a:r>
            <a:endParaRPr b="0" i="1"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660" name="Google Shape;660;p103"/>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Having </a:t>
            </a:r>
            <a:r>
              <a:rPr b="1" i="1" lang="en-US" sz="4000">
                <a:solidFill>
                  <a:schemeClr val="dk1"/>
                </a:solidFill>
                <a:latin typeface="Calibri"/>
                <a:ea typeface="Calibri"/>
                <a:cs typeface="Calibri"/>
                <a:sym typeface="Calibri"/>
              </a:rPr>
              <a:t>the</a:t>
            </a:r>
            <a:r>
              <a:rPr b="1" lang="en-US" sz="4000">
                <a:solidFill>
                  <a:schemeClr val="dk1"/>
                </a:solidFill>
                <a:latin typeface="Calibri"/>
                <a:ea typeface="Calibri"/>
                <a:cs typeface="Calibri"/>
                <a:sym typeface="Calibri"/>
              </a:rPr>
              <a:t> Conversation</a:t>
            </a:r>
            <a:endParaRPr b="1" sz="4000">
              <a:solidFill>
                <a:schemeClr val="dk1"/>
              </a:solidFill>
              <a:latin typeface="Calibri"/>
              <a:ea typeface="Calibri"/>
              <a:cs typeface="Calibri"/>
              <a:sym typeface="Calibri"/>
            </a:endParaRPr>
          </a:p>
        </p:txBody>
      </p:sp>
      <p:sp>
        <p:nvSpPr>
          <p:cNvPr id="661" name="Google Shape;661;p103"/>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65" name="Shape 665"/>
        <p:cNvGrpSpPr/>
        <p:nvPr/>
      </p:nvGrpSpPr>
      <p:grpSpPr>
        <a:xfrm>
          <a:off x="0" y="0"/>
          <a:ext cx="0" cy="0"/>
          <a:chOff x="0" y="0"/>
          <a:chExt cx="0" cy="0"/>
        </a:xfrm>
      </p:grpSpPr>
      <p:sp>
        <p:nvSpPr>
          <p:cNvPr id="666" name="Google Shape;666;p104"/>
          <p:cNvSpPr txBox="1"/>
          <p:nvPr/>
        </p:nvSpPr>
        <p:spPr>
          <a:xfrm>
            <a:off x="805967" y="2038498"/>
            <a:ext cx="7556798" cy="373572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000"/>
              <a:buFont typeface="Arial"/>
              <a:buNone/>
            </a:pPr>
            <a:r>
              <a:rPr b="0" i="1" lang="en-US" sz="4000" u="none" cap="none" strike="noStrike">
                <a:solidFill>
                  <a:schemeClr val="dk1"/>
                </a:solidFill>
                <a:latin typeface="Calibri"/>
                <a:ea typeface="Calibri"/>
                <a:cs typeface="Calibri"/>
                <a:sym typeface="Calibri"/>
              </a:rPr>
              <a:t>Derald Wing Sue is an educational psychologist who identifies three protocols that fundamentally impede our ability to meaningfully participate in dialogue around power and privilege.</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667" name="Google Shape;667;p104"/>
          <p:cNvSpPr txBox="1"/>
          <p:nvPr>
            <p:ph type="title"/>
          </p:nvPr>
        </p:nvSpPr>
        <p:spPr>
          <a:xfrm>
            <a:off x="720399" y="409550"/>
            <a:ext cx="10429953"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How were you raised to talk/think about race?</a:t>
            </a:r>
            <a:endParaRPr/>
          </a:p>
        </p:txBody>
      </p:sp>
      <p:sp>
        <p:nvSpPr>
          <p:cNvPr id="668" name="Google Shape;668;p104"/>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669" name="Google Shape;669;p104"/>
          <p:cNvPicPr preferRelativeResize="0"/>
          <p:nvPr/>
        </p:nvPicPr>
        <p:blipFill rotWithShape="1">
          <a:blip r:embed="rId3">
            <a:alphaModFix/>
          </a:blip>
          <a:srcRect b="0" l="16722" r="17413" t="0"/>
          <a:stretch/>
        </p:blipFill>
        <p:spPr>
          <a:xfrm>
            <a:off x="8562933" y="1706176"/>
            <a:ext cx="2823100" cy="4286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73" name="Shape 673"/>
        <p:cNvGrpSpPr/>
        <p:nvPr/>
      </p:nvGrpSpPr>
      <p:grpSpPr>
        <a:xfrm>
          <a:off x="0" y="0"/>
          <a:ext cx="0" cy="0"/>
          <a:chOff x="0" y="0"/>
          <a:chExt cx="0" cy="0"/>
        </a:xfrm>
      </p:grpSpPr>
      <p:sp>
        <p:nvSpPr>
          <p:cNvPr id="674" name="Google Shape;674;p105"/>
          <p:cNvSpPr txBox="1"/>
          <p:nvPr/>
        </p:nvSpPr>
        <p:spPr>
          <a:xfrm>
            <a:off x="805967" y="2256699"/>
            <a:ext cx="10594800" cy="373572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600"/>
              <a:buFont typeface="Arial"/>
              <a:buNone/>
            </a:pPr>
            <a:r>
              <a:rPr b="0" i="1" lang="en-US" sz="3600" u="none" cap="none" strike="noStrike">
                <a:solidFill>
                  <a:schemeClr val="dk1"/>
                </a:solidFill>
                <a:latin typeface="Calibri"/>
                <a:ea typeface="Calibri"/>
                <a:cs typeface="Calibri"/>
                <a:sym typeface="Calibri"/>
              </a:rPr>
              <a:t>SHARE: What is lost and what is gained when these protocols are in place?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1" sz="4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675" name="Google Shape;675;p105"/>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i="1" lang="en-US" sz="4000">
                <a:solidFill>
                  <a:schemeClr val="dk1"/>
                </a:solidFill>
                <a:latin typeface="Calibri"/>
                <a:ea typeface="Calibri"/>
                <a:cs typeface="Calibri"/>
                <a:sym typeface="Calibri"/>
              </a:rPr>
              <a:t>Race Talk </a:t>
            </a:r>
            <a:r>
              <a:rPr b="1" lang="en-US" sz="4000">
                <a:solidFill>
                  <a:schemeClr val="dk1"/>
                </a:solidFill>
                <a:latin typeface="Calibri"/>
                <a:ea typeface="Calibri"/>
                <a:cs typeface="Calibri"/>
                <a:sym typeface="Calibri"/>
              </a:rPr>
              <a:t>Protocols</a:t>
            </a:r>
            <a:endParaRPr b="1" sz="4000">
              <a:solidFill>
                <a:schemeClr val="dk1"/>
              </a:solidFill>
              <a:latin typeface="Calibri"/>
              <a:ea typeface="Calibri"/>
              <a:cs typeface="Calibri"/>
              <a:sym typeface="Calibri"/>
            </a:endParaRPr>
          </a:p>
        </p:txBody>
      </p:sp>
      <p:sp>
        <p:nvSpPr>
          <p:cNvPr id="676" name="Google Shape;676;p105"/>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80" name="Shape 680"/>
        <p:cNvGrpSpPr/>
        <p:nvPr/>
      </p:nvGrpSpPr>
      <p:grpSpPr>
        <a:xfrm>
          <a:off x="0" y="0"/>
          <a:ext cx="0" cy="0"/>
          <a:chOff x="0" y="0"/>
          <a:chExt cx="0" cy="0"/>
        </a:xfrm>
      </p:grpSpPr>
      <p:sp>
        <p:nvSpPr>
          <p:cNvPr id="681" name="Google Shape;681;p106"/>
          <p:cNvSpPr txBox="1"/>
          <p:nvPr/>
        </p:nvSpPr>
        <p:spPr>
          <a:xfrm>
            <a:off x="805967" y="2256699"/>
            <a:ext cx="10594800" cy="373572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600"/>
              <a:buFont typeface="Arial"/>
              <a:buNone/>
            </a:pPr>
            <a:r>
              <a:rPr b="0" i="1" lang="en-US" sz="3600" u="none" cap="none" strike="noStrike">
                <a:solidFill>
                  <a:schemeClr val="dk1"/>
                </a:solidFill>
                <a:latin typeface="Calibri"/>
                <a:ea typeface="Calibri"/>
                <a:cs typeface="Calibri"/>
                <a:sym typeface="Calibri"/>
              </a:rPr>
              <a:t>POLITENESS PROTOCOL dictates that potentially offensive or uncomfortable topics should be (a) avoided, ignored, and silenced or (b) spoken about in a very light or superficial manner.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1" sz="4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682" name="Google Shape;682;p106"/>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i="1" lang="en-US" sz="4000">
                <a:solidFill>
                  <a:schemeClr val="dk1"/>
                </a:solidFill>
                <a:latin typeface="Calibri"/>
                <a:ea typeface="Calibri"/>
                <a:cs typeface="Calibri"/>
                <a:sym typeface="Calibri"/>
              </a:rPr>
              <a:t>Race Talk </a:t>
            </a:r>
            <a:r>
              <a:rPr b="1" lang="en-US" sz="4000">
                <a:solidFill>
                  <a:schemeClr val="dk1"/>
                </a:solidFill>
                <a:latin typeface="Calibri"/>
                <a:ea typeface="Calibri"/>
                <a:cs typeface="Calibri"/>
                <a:sym typeface="Calibri"/>
              </a:rPr>
              <a:t>Protocols</a:t>
            </a:r>
            <a:endParaRPr b="1" sz="4000">
              <a:solidFill>
                <a:schemeClr val="dk1"/>
              </a:solidFill>
              <a:latin typeface="Calibri"/>
              <a:ea typeface="Calibri"/>
              <a:cs typeface="Calibri"/>
              <a:sym typeface="Calibri"/>
            </a:endParaRPr>
          </a:p>
        </p:txBody>
      </p:sp>
      <p:sp>
        <p:nvSpPr>
          <p:cNvPr id="683" name="Google Shape;683;p106"/>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63" name="Shape 463"/>
        <p:cNvGrpSpPr/>
        <p:nvPr/>
      </p:nvGrpSpPr>
      <p:grpSpPr>
        <a:xfrm>
          <a:off x="0" y="0"/>
          <a:ext cx="0" cy="0"/>
          <a:chOff x="0" y="0"/>
          <a:chExt cx="0" cy="0"/>
        </a:xfrm>
      </p:grpSpPr>
      <p:sp>
        <p:nvSpPr>
          <p:cNvPr id="464" name="Google Shape;464;p80"/>
          <p:cNvSpPr txBox="1"/>
          <p:nvPr>
            <p:ph idx="1" type="body"/>
          </p:nvPr>
        </p:nvSpPr>
        <p:spPr>
          <a:xfrm>
            <a:off x="838200" y="1350827"/>
            <a:ext cx="10515600" cy="4528800"/>
          </a:xfrm>
          <a:prstGeom prst="rect">
            <a:avLst/>
          </a:prstGeom>
          <a:noFill/>
          <a:ln>
            <a:noFill/>
          </a:ln>
        </p:spPr>
        <p:txBody>
          <a:bodyPr anchorCtr="0" anchor="t" bIns="45700" lIns="91425" spcFirstLastPara="1" rIns="91425" wrap="square" tIns="45700">
            <a:noAutofit/>
          </a:bodyPr>
          <a:lstStyle/>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GIA is headquartered on the unceded land of the Lenape and Wappinger peoples. </a:t>
            </a:r>
            <a:endParaRPr>
              <a:latin typeface="Calibri"/>
              <a:ea typeface="Calibri"/>
              <a:cs typeface="Calibri"/>
              <a:sym typeface="Calibri"/>
            </a:endParaRPr>
          </a:p>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We ask you to join in acknowledging the Lenape and Wappinger communities, their elders both past and present, as well as future generations. </a:t>
            </a:r>
            <a:endParaRPr>
              <a:latin typeface="Calibri"/>
              <a:ea typeface="Calibri"/>
              <a:cs typeface="Calibri"/>
              <a:sym typeface="Calibri"/>
            </a:endParaRPr>
          </a:p>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This acknowledgement demonstrates a commitment to beginning the process of working to dismantle the ongoing legacies of settler colonialism.</a:t>
            </a:r>
            <a:endParaRPr>
              <a:latin typeface="Calibri"/>
              <a:ea typeface="Calibri"/>
              <a:cs typeface="Calibri"/>
              <a:sym typeface="Calibri"/>
            </a:endParaRPr>
          </a:p>
          <a:p>
            <a:pPr indent="-40639" lvl="0" marL="228600" rtl="0" algn="l">
              <a:lnSpc>
                <a:spcPct val="100000"/>
              </a:lnSpc>
              <a:spcBef>
                <a:spcPts val="1800"/>
              </a:spcBef>
              <a:spcAft>
                <a:spcPts val="0"/>
              </a:spcAft>
              <a:buClr>
                <a:schemeClr val="dk1"/>
              </a:buClr>
              <a:buSzPts val="2960"/>
              <a:buNone/>
            </a:pPr>
            <a:r>
              <a:t/>
            </a:r>
            <a:endParaRPr sz="2400"/>
          </a:p>
          <a:p>
            <a:pPr indent="-64135" lvl="0" marL="228600" rtl="0" algn="l">
              <a:lnSpc>
                <a:spcPct val="100000"/>
              </a:lnSpc>
              <a:spcBef>
                <a:spcPts val="1000"/>
              </a:spcBef>
              <a:spcAft>
                <a:spcPts val="0"/>
              </a:spcAft>
              <a:buClr>
                <a:schemeClr val="dk1"/>
              </a:buClr>
              <a:buSzPts val="2590"/>
              <a:buNone/>
            </a:pPr>
            <a:r>
              <a:t/>
            </a:r>
            <a:endParaRPr sz="2400"/>
          </a:p>
          <a:p>
            <a:pPr indent="0" lvl="0" marL="0" rtl="0" algn="l">
              <a:lnSpc>
                <a:spcPct val="100000"/>
              </a:lnSpc>
              <a:spcBef>
                <a:spcPts val="1000"/>
              </a:spcBef>
              <a:spcAft>
                <a:spcPts val="0"/>
              </a:spcAft>
              <a:buClr>
                <a:schemeClr val="dk1"/>
              </a:buClr>
              <a:buSzPts val="3700"/>
              <a:buNone/>
            </a:pPr>
            <a:r>
              <a:t/>
            </a:r>
            <a:endParaRPr sz="2400"/>
          </a:p>
        </p:txBody>
      </p:sp>
      <p:sp>
        <p:nvSpPr>
          <p:cNvPr id="465" name="Google Shape;465;p8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Land Acknowledgements</a:t>
            </a:r>
            <a:br>
              <a:rPr b="1" lang="en-US" sz="4000"/>
            </a:br>
            <a:endParaRPr sz="4000"/>
          </a:p>
        </p:txBody>
      </p:sp>
      <p:sp>
        <p:nvSpPr>
          <p:cNvPr id="466" name="Google Shape;466;p80"/>
          <p:cNvSpPr txBox="1"/>
          <p:nvPr>
            <p:ph idx="12" type="sldNum"/>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800">
                <a:solidFill>
                  <a:schemeClr val="accent1"/>
                </a:solidFill>
                <a:latin typeface="Calibri"/>
                <a:ea typeface="Calibri"/>
                <a:cs typeface="Calibri"/>
                <a:sym typeface="Calibri"/>
              </a:rPr>
              <a:t>‹#›</a:t>
            </a:fld>
            <a:endParaRPr sz="1800">
              <a:solidFill>
                <a:schemeClr val="accen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87" name="Shape 687"/>
        <p:cNvGrpSpPr/>
        <p:nvPr/>
      </p:nvGrpSpPr>
      <p:grpSpPr>
        <a:xfrm>
          <a:off x="0" y="0"/>
          <a:ext cx="0" cy="0"/>
          <a:chOff x="0" y="0"/>
          <a:chExt cx="0" cy="0"/>
        </a:xfrm>
      </p:grpSpPr>
      <p:sp>
        <p:nvSpPr>
          <p:cNvPr id="688" name="Google Shape;688;p107"/>
          <p:cNvSpPr txBox="1"/>
          <p:nvPr/>
        </p:nvSpPr>
        <p:spPr>
          <a:xfrm>
            <a:off x="805967" y="2256699"/>
            <a:ext cx="10594800" cy="373572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600"/>
              <a:buFont typeface="Arial"/>
              <a:buNone/>
            </a:pPr>
            <a:r>
              <a:rPr b="0" i="1" lang="en-US" sz="3600" u="none" cap="none" strike="noStrike">
                <a:solidFill>
                  <a:schemeClr val="dk1"/>
                </a:solidFill>
                <a:latin typeface="Calibri"/>
                <a:ea typeface="Calibri"/>
                <a:cs typeface="Calibri"/>
                <a:sym typeface="Calibri"/>
              </a:rPr>
              <a:t>ACADEMIC PROTOCOL manifests in both academic and professional environments as the expression of strong and/or intense emotions being discouraged. In these spaces, intellectual inquiry is prioritized and is characterized by objectivity, detachment, and rational discourse.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1" sz="4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1" sz="4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689" name="Google Shape;689;p107"/>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i="1" lang="en-US" sz="4000">
                <a:solidFill>
                  <a:schemeClr val="dk1"/>
                </a:solidFill>
                <a:latin typeface="Calibri"/>
                <a:ea typeface="Calibri"/>
                <a:cs typeface="Calibri"/>
                <a:sym typeface="Calibri"/>
              </a:rPr>
              <a:t>Race Talk </a:t>
            </a:r>
            <a:r>
              <a:rPr b="1" lang="en-US" sz="4000">
                <a:solidFill>
                  <a:schemeClr val="dk1"/>
                </a:solidFill>
                <a:latin typeface="Calibri"/>
                <a:ea typeface="Calibri"/>
                <a:cs typeface="Calibri"/>
                <a:sym typeface="Calibri"/>
              </a:rPr>
              <a:t>Protocols</a:t>
            </a:r>
            <a:endParaRPr b="1" sz="4000">
              <a:solidFill>
                <a:schemeClr val="dk1"/>
              </a:solidFill>
              <a:latin typeface="Calibri"/>
              <a:ea typeface="Calibri"/>
              <a:cs typeface="Calibri"/>
              <a:sym typeface="Calibri"/>
            </a:endParaRPr>
          </a:p>
        </p:txBody>
      </p:sp>
      <p:sp>
        <p:nvSpPr>
          <p:cNvPr id="690" name="Google Shape;690;p107"/>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94" name="Shape 694"/>
        <p:cNvGrpSpPr/>
        <p:nvPr/>
      </p:nvGrpSpPr>
      <p:grpSpPr>
        <a:xfrm>
          <a:off x="0" y="0"/>
          <a:ext cx="0" cy="0"/>
          <a:chOff x="0" y="0"/>
          <a:chExt cx="0" cy="0"/>
        </a:xfrm>
      </p:grpSpPr>
      <p:sp>
        <p:nvSpPr>
          <p:cNvPr id="695" name="Google Shape;695;p108"/>
          <p:cNvSpPr txBox="1"/>
          <p:nvPr/>
        </p:nvSpPr>
        <p:spPr>
          <a:xfrm>
            <a:off x="805967" y="2256699"/>
            <a:ext cx="10594800" cy="373572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600"/>
              <a:buFont typeface="Arial"/>
              <a:buNone/>
            </a:pPr>
            <a:r>
              <a:rPr b="0" i="1" lang="en-US" sz="3600" u="none" cap="none" strike="noStrike">
                <a:solidFill>
                  <a:schemeClr val="dk1"/>
                </a:solidFill>
                <a:latin typeface="Calibri"/>
                <a:ea typeface="Calibri"/>
                <a:cs typeface="Calibri"/>
                <a:sym typeface="Calibri"/>
              </a:rPr>
              <a:t>In ACADEMIC PROTOCOL, elevation of the mind over the body dictates that these environments should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1" lang="en-US" sz="3600" u="none" cap="none" strike="noStrike">
                <a:solidFill>
                  <a:schemeClr val="dk1"/>
                </a:solidFill>
                <a:latin typeface="Calibri"/>
                <a:ea typeface="Calibri"/>
                <a:cs typeface="Calibri"/>
                <a:sym typeface="Calibri"/>
              </a:rPr>
              <a:t>be conducted in a sterile, objective decorum devoid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rPr b="0" i="1" lang="en-US" sz="3600" u="none" cap="none" strike="noStrike">
                <a:solidFill>
                  <a:schemeClr val="dk1"/>
                </a:solidFill>
                <a:latin typeface="Calibri"/>
                <a:ea typeface="Calibri"/>
                <a:cs typeface="Calibri"/>
                <a:sym typeface="Calibri"/>
              </a:rPr>
              <a:t>of feelings.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1" sz="4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Source Code Pro"/>
              <a:ea typeface="Source Code Pro"/>
              <a:cs typeface="Source Code Pro"/>
              <a:sym typeface="Source Code Pro"/>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696" name="Google Shape;696;p108"/>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i="1" lang="en-US" sz="4000">
                <a:solidFill>
                  <a:schemeClr val="dk1"/>
                </a:solidFill>
                <a:latin typeface="Calibri"/>
                <a:ea typeface="Calibri"/>
                <a:cs typeface="Calibri"/>
                <a:sym typeface="Calibri"/>
              </a:rPr>
              <a:t>Race Talk </a:t>
            </a:r>
            <a:r>
              <a:rPr b="1" lang="en-US" sz="4000">
                <a:solidFill>
                  <a:schemeClr val="dk1"/>
                </a:solidFill>
                <a:latin typeface="Calibri"/>
                <a:ea typeface="Calibri"/>
                <a:cs typeface="Calibri"/>
                <a:sym typeface="Calibri"/>
              </a:rPr>
              <a:t>Protocols</a:t>
            </a:r>
            <a:endParaRPr b="1" sz="4000">
              <a:solidFill>
                <a:schemeClr val="dk1"/>
              </a:solidFill>
              <a:latin typeface="Calibri"/>
              <a:ea typeface="Calibri"/>
              <a:cs typeface="Calibri"/>
              <a:sym typeface="Calibri"/>
            </a:endParaRPr>
          </a:p>
        </p:txBody>
      </p:sp>
      <p:sp>
        <p:nvSpPr>
          <p:cNvPr id="697" name="Google Shape;697;p108"/>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01" name="Shape 701"/>
        <p:cNvGrpSpPr/>
        <p:nvPr/>
      </p:nvGrpSpPr>
      <p:grpSpPr>
        <a:xfrm>
          <a:off x="0" y="0"/>
          <a:ext cx="0" cy="0"/>
          <a:chOff x="0" y="0"/>
          <a:chExt cx="0" cy="0"/>
        </a:xfrm>
      </p:grpSpPr>
      <p:sp>
        <p:nvSpPr>
          <p:cNvPr id="702" name="Google Shape;702;p109"/>
          <p:cNvSpPr txBox="1"/>
          <p:nvPr/>
        </p:nvSpPr>
        <p:spPr>
          <a:xfrm>
            <a:off x="805967" y="2256699"/>
            <a:ext cx="10580066" cy="373572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600"/>
              <a:buFont typeface="Arial"/>
              <a:buNone/>
            </a:pPr>
            <a:r>
              <a:rPr b="0" i="1" lang="en-US" sz="3600" u="none" cap="none" strike="noStrike">
                <a:solidFill>
                  <a:schemeClr val="dk1"/>
                </a:solidFill>
                <a:latin typeface="Calibri"/>
                <a:ea typeface="Calibri"/>
                <a:cs typeface="Calibri"/>
                <a:sym typeface="Calibri"/>
              </a:rPr>
              <a:t>COLORBLIND PROTOCOL, or colorblindness, is the belief that race (and/or other identity markers) do not matter, that we should be a “colorblind” society, and that people should be judged on the basis of their internal attributes and not their race, </a:t>
            </a:r>
            <a:br>
              <a:rPr b="0" i="1" lang="en-US" sz="3600" u="none" cap="none" strike="noStrike">
                <a:solidFill>
                  <a:schemeClr val="dk1"/>
                </a:solidFill>
                <a:latin typeface="Calibri"/>
                <a:ea typeface="Calibri"/>
                <a:cs typeface="Calibri"/>
                <a:sym typeface="Calibri"/>
              </a:rPr>
            </a:br>
            <a:r>
              <a:rPr b="0" i="1" lang="en-US" sz="3600" u="none" cap="none" strike="noStrike">
                <a:solidFill>
                  <a:schemeClr val="dk1"/>
                </a:solidFill>
                <a:latin typeface="Calibri"/>
                <a:ea typeface="Calibri"/>
                <a:cs typeface="Calibri"/>
                <a:sym typeface="Calibri"/>
              </a:rPr>
              <a:t>gender, socio-economic status, etc.</a:t>
            </a:r>
            <a:endParaRPr b="0" i="0" sz="2800" u="none" cap="none" strike="noStrike">
              <a:solidFill>
                <a:srgbClr val="000000"/>
              </a:solidFill>
              <a:latin typeface="Source Code Pro"/>
              <a:ea typeface="Source Code Pro"/>
              <a:cs typeface="Source Code Pro"/>
              <a:sym typeface="Source Code Pro"/>
            </a:endParaRPr>
          </a:p>
        </p:txBody>
      </p:sp>
      <p:sp>
        <p:nvSpPr>
          <p:cNvPr id="703" name="Google Shape;703;p109"/>
          <p:cNvSpPr txBox="1"/>
          <p:nvPr>
            <p:ph type="title"/>
          </p:nvPr>
        </p:nvSpPr>
        <p:spPr>
          <a:xfrm>
            <a:off x="720400" y="409550"/>
            <a:ext cx="65199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i="1" lang="en-US" sz="4000">
                <a:solidFill>
                  <a:schemeClr val="dk1"/>
                </a:solidFill>
                <a:latin typeface="Calibri"/>
                <a:ea typeface="Calibri"/>
                <a:cs typeface="Calibri"/>
                <a:sym typeface="Calibri"/>
              </a:rPr>
              <a:t>Race Talk </a:t>
            </a:r>
            <a:r>
              <a:rPr b="1" lang="en-US" sz="4000">
                <a:solidFill>
                  <a:schemeClr val="dk1"/>
                </a:solidFill>
                <a:latin typeface="Calibri"/>
                <a:ea typeface="Calibri"/>
                <a:cs typeface="Calibri"/>
                <a:sym typeface="Calibri"/>
              </a:rPr>
              <a:t>Protocols</a:t>
            </a:r>
            <a:endParaRPr b="1" sz="4000">
              <a:solidFill>
                <a:schemeClr val="dk1"/>
              </a:solidFill>
              <a:latin typeface="Calibri"/>
              <a:ea typeface="Calibri"/>
              <a:cs typeface="Calibri"/>
              <a:sym typeface="Calibri"/>
            </a:endParaRPr>
          </a:p>
        </p:txBody>
      </p:sp>
      <p:sp>
        <p:nvSpPr>
          <p:cNvPr id="704" name="Google Shape;704;p109"/>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705" name="Google Shape;705;p109"/>
          <p:cNvPicPr preferRelativeResize="0"/>
          <p:nvPr/>
        </p:nvPicPr>
        <p:blipFill rotWithShape="1">
          <a:blip r:embed="rId3">
            <a:alphaModFix/>
          </a:blip>
          <a:srcRect b="0" l="0" r="0" t="0"/>
          <a:stretch/>
        </p:blipFill>
        <p:spPr>
          <a:xfrm>
            <a:off x="8490433" y="4627650"/>
            <a:ext cx="2895600" cy="1581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10" name="Shape 710"/>
        <p:cNvGrpSpPr/>
        <p:nvPr/>
      </p:nvGrpSpPr>
      <p:grpSpPr>
        <a:xfrm>
          <a:off x="0" y="0"/>
          <a:ext cx="0" cy="0"/>
          <a:chOff x="0" y="0"/>
          <a:chExt cx="0" cy="0"/>
        </a:xfrm>
      </p:grpSpPr>
      <p:sp>
        <p:nvSpPr>
          <p:cNvPr id="711" name="Google Shape;711;p110"/>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12" name="Google Shape;712;p110"/>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Systemic Racial Equity</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713" name="Google Shape;713;p110"/>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714" name="Google Shape;714;p110"/>
          <p:cNvSpPr txBox="1"/>
          <p:nvPr/>
        </p:nvSpPr>
        <p:spPr>
          <a:xfrm>
            <a:off x="7066936" y="6415235"/>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111"/>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21" name="Google Shape;721;p111"/>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chemeClr val="lt1"/>
                </a:solidFill>
                <a:latin typeface="Corbel"/>
                <a:ea typeface="Corbel"/>
                <a:cs typeface="Corbel"/>
                <a:sym typeface="Corbel"/>
              </a:rPr>
              <a:t>“Race is the child of racism,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chemeClr val="lt1"/>
                </a:solidFill>
                <a:latin typeface="Corbel"/>
                <a:ea typeface="Corbel"/>
                <a:cs typeface="Corbel"/>
                <a:sym typeface="Corbel"/>
              </a:rPr>
              <a:t>not the father.”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4400"/>
              <a:buFont typeface="Arial"/>
              <a:buNone/>
            </a:pPr>
            <a:r>
              <a:t/>
            </a:r>
            <a:endParaRPr b="1" i="0" sz="4400" u="none" cap="none" strike="noStrike">
              <a:solidFill>
                <a:schemeClr val="lt1"/>
              </a:solidFill>
              <a:latin typeface="Corbel"/>
              <a:ea typeface="Corbel"/>
              <a:cs typeface="Corbel"/>
              <a:sym typeface="Corbel"/>
            </a:endParaRPr>
          </a:p>
          <a:p>
            <a:pPr indent="0" lvl="0" marL="0" marR="0" rtl="0" algn="r">
              <a:lnSpc>
                <a:spcPct val="100000"/>
              </a:lnSpc>
              <a:spcBef>
                <a:spcPts val="0"/>
              </a:spcBef>
              <a:spcAft>
                <a:spcPts val="0"/>
              </a:spcAft>
              <a:buClr>
                <a:srgbClr val="000000"/>
              </a:buClr>
              <a:buSzPts val="4400"/>
              <a:buFont typeface="Arial"/>
              <a:buNone/>
            </a:pPr>
            <a:r>
              <a:rPr b="1" i="0" lang="en-US" sz="4400" u="none" cap="none" strike="noStrike">
                <a:solidFill>
                  <a:schemeClr val="lt1"/>
                </a:solidFill>
                <a:latin typeface="Corbel"/>
                <a:ea typeface="Corbel"/>
                <a:cs typeface="Corbel"/>
                <a:sym typeface="Corbel"/>
              </a:rPr>
              <a:t>– Ta-Nehisi Coates</a:t>
            </a:r>
            <a:endParaRPr b="0" i="0" sz="10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722" name="Google Shape;722;p111"/>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723" name="Google Shape;723;p111"/>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27" name="Shape 727"/>
        <p:cNvGrpSpPr/>
        <p:nvPr/>
      </p:nvGrpSpPr>
      <p:grpSpPr>
        <a:xfrm>
          <a:off x="0" y="0"/>
          <a:ext cx="0" cy="0"/>
          <a:chOff x="0" y="0"/>
          <a:chExt cx="0" cy="0"/>
        </a:xfrm>
      </p:grpSpPr>
      <p:sp>
        <p:nvSpPr>
          <p:cNvPr id="728" name="Google Shape;728;p112"/>
          <p:cNvSpPr txBox="1"/>
          <p:nvPr/>
        </p:nvSpPr>
        <p:spPr>
          <a:xfrm>
            <a:off x="838200" y="4015"/>
            <a:ext cx="105156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Calibri"/>
                <a:ea typeface="Calibri"/>
                <a:cs typeface="Calibri"/>
                <a:sym typeface="Calibri"/>
              </a:rPr>
              <a:t>Four Levels of Racism</a:t>
            </a:r>
            <a:endParaRPr b="0" i="0" sz="4000" u="none" cap="none" strike="noStrike">
              <a:solidFill>
                <a:srgbClr val="000000"/>
              </a:solidFill>
              <a:latin typeface="Calibri"/>
              <a:ea typeface="Calibri"/>
              <a:cs typeface="Calibri"/>
              <a:sym typeface="Calibri"/>
            </a:endParaRPr>
          </a:p>
        </p:txBody>
      </p:sp>
      <p:sp>
        <p:nvSpPr>
          <p:cNvPr id="729" name="Google Shape;729;p112"/>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grpSp>
        <p:nvGrpSpPr>
          <p:cNvPr id="730" name="Google Shape;730;p112"/>
          <p:cNvGrpSpPr/>
          <p:nvPr/>
        </p:nvGrpSpPr>
        <p:grpSpPr>
          <a:xfrm>
            <a:off x="1565962" y="1092349"/>
            <a:ext cx="9011519" cy="489605"/>
            <a:chOff x="1380319" y="1294975"/>
            <a:chExt cx="9011519" cy="651590"/>
          </a:xfrm>
        </p:grpSpPr>
        <p:sp>
          <p:nvSpPr>
            <p:cNvPr id="731" name="Google Shape;731;p112"/>
            <p:cNvSpPr txBox="1"/>
            <p:nvPr/>
          </p:nvSpPr>
          <p:spPr>
            <a:xfrm>
              <a:off x="1380319" y="1300365"/>
              <a:ext cx="4124700" cy="646200"/>
            </a:xfrm>
            <a:prstGeom prst="rect">
              <a:avLst/>
            </a:prstGeom>
            <a:noFill/>
            <a:ln>
              <a:noFill/>
            </a:ln>
          </p:spPr>
          <p:txBody>
            <a:bodyPr anchorCtr="0" anchor="t" bIns="45700" lIns="91425" spcFirstLastPara="1" rIns="91425" wrap="square" tIns="45700">
              <a:noAutofit/>
            </a:bodyPr>
            <a:lstStyle/>
            <a:p>
              <a:pPr indent="0" lvl="1"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E7FCD"/>
                  </a:solidFill>
                  <a:latin typeface="Calibri"/>
                  <a:ea typeface="Calibri"/>
                  <a:cs typeface="Calibri"/>
                  <a:sym typeface="Calibri"/>
                </a:rPr>
                <a:t>“SYMPTOMS” [MICRO]</a:t>
              </a:r>
              <a:endParaRPr b="1" i="0" sz="1800" u="none" cap="none" strike="noStrike">
                <a:solidFill>
                  <a:srgbClr val="3E7FCD"/>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A323A6"/>
                </a:solidFill>
                <a:latin typeface="Calibri"/>
                <a:ea typeface="Calibri"/>
                <a:cs typeface="Calibri"/>
                <a:sym typeface="Calibri"/>
              </a:endParaRPr>
            </a:p>
          </p:txBody>
        </p:sp>
        <p:sp>
          <p:nvSpPr>
            <p:cNvPr id="732" name="Google Shape;732;p112"/>
            <p:cNvSpPr txBox="1"/>
            <p:nvPr/>
          </p:nvSpPr>
          <p:spPr>
            <a:xfrm>
              <a:off x="6267138" y="1294975"/>
              <a:ext cx="4124700" cy="489600"/>
            </a:xfrm>
            <a:prstGeom prst="rect">
              <a:avLst/>
            </a:prstGeom>
            <a:noFill/>
            <a:ln>
              <a:noFill/>
            </a:ln>
          </p:spPr>
          <p:txBody>
            <a:bodyPr anchorCtr="0" anchor="t" bIns="45700" lIns="91425" spcFirstLastPara="1" rIns="91425" wrap="square" tIns="45700">
              <a:noAutofit/>
            </a:bodyPr>
            <a:lstStyle/>
            <a:p>
              <a:pPr indent="0" lvl="1"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3E7FCD"/>
                  </a:solidFill>
                  <a:latin typeface="Calibri"/>
                  <a:ea typeface="Calibri"/>
                  <a:cs typeface="Calibri"/>
                  <a:sym typeface="Calibri"/>
                </a:rPr>
                <a:t>“SYSTEMS” [MACRO]</a:t>
              </a:r>
              <a:endParaRPr b="1" i="0" sz="1800" u="none" cap="none" strike="noStrike">
                <a:solidFill>
                  <a:srgbClr val="3E7FCD"/>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733" name="Google Shape;733;p112"/>
          <p:cNvPicPr preferRelativeResize="0"/>
          <p:nvPr/>
        </p:nvPicPr>
        <p:blipFill rotWithShape="1">
          <a:blip r:embed="rId3">
            <a:alphaModFix/>
          </a:blip>
          <a:srcRect b="0" l="0" r="0" t="0"/>
          <a:stretch/>
        </p:blipFill>
        <p:spPr>
          <a:xfrm>
            <a:off x="1739825" y="1632076"/>
            <a:ext cx="8417814" cy="473501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37" name="Shape 737"/>
        <p:cNvGrpSpPr/>
        <p:nvPr/>
      </p:nvGrpSpPr>
      <p:grpSpPr>
        <a:xfrm>
          <a:off x="0" y="0"/>
          <a:ext cx="0" cy="0"/>
          <a:chOff x="0" y="0"/>
          <a:chExt cx="0" cy="0"/>
        </a:xfrm>
      </p:grpSpPr>
      <p:sp>
        <p:nvSpPr>
          <p:cNvPr id="738" name="Google Shape;738;p113"/>
          <p:cNvSpPr txBox="1"/>
          <p:nvPr/>
        </p:nvSpPr>
        <p:spPr>
          <a:xfrm>
            <a:off x="1444972" y="1272543"/>
            <a:ext cx="3341700" cy="70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Personal</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Racism</a:t>
            </a:r>
            <a:endParaRPr b="1" i="0" sz="2000" u="none" cap="none" strike="noStrike">
              <a:solidFill>
                <a:schemeClr val="dk1"/>
              </a:solidFill>
              <a:latin typeface="Calibri"/>
              <a:ea typeface="Calibri"/>
              <a:cs typeface="Calibri"/>
              <a:sym typeface="Calibri"/>
            </a:endParaRPr>
          </a:p>
        </p:txBody>
      </p:sp>
      <p:sp>
        <p:nvSpPr>
          <p:cNvPr id="739" name="Google Shape;739;p113"/>
          <p:cNvSpPr txBox="1"/>
          <p:nvPr/>
        </p:nvSpPr>
        <p:spPr>
          <a:xfrm>
            <a:off x="1444972" y="2337450"/>
            <a:ext cx="3341700" cy="70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Interpersonal</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Racism</a:t>
            </a:r>
            <a:endParaRPr b="1" i="0" sz="2000" u="none" cap="none" strike="noStrike">
              <a:solidFill>
                <a:schemeClr val="dk1"/>
              </a:solidFill>
              <a:latin typeface="Calibri"/>
              <a:ea typeface="Calibri"/>
              <a:cs typeface="Calibri"/>
              <a:sym typeface="Calibri"/>
            </a:endParaRPr>
          </a:p>
        </p:txBody>
      </p:sp>
      <p:sp>
        <p:nvSpPr>
          <p:cNvPr id="740" name="Google Shape;740;p113"/>
          <p:cNvSpPr txBox="1"/>
          <p:nvPr/>
        </p:nvSpPr>
        <p:spPr>
          <a:xfrm>
            <a:off x="1444972" y="3505516"/>
            <a:ext cx="3341700" cy="70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262626"/>
                </a:solidFill>
                <a:latin typeface="Calibri"/>
                <a:ea typeface="Calibri"/>
                <a:cs typeface="Calibri"/>
                <a:sym typeface="Calibri"/>
              </a:rPr>
              <a:t>Institutional</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262626"/>
                </a:solidFill>
                <a:latin typeface="Calibri"/>
                <a:ea typeface="Calibri"/>
                <a:cs typeface="Calibri"/>
                <a:sym typeface="Calibri"/>
              </a:rPr>
              <a:t>Racism</a:t>
            </a:r>
            <a:endParaRPr b="1" i="0" sz="2000" u="none" cap="none" strike="noStrike">
              <a:solidFill>
                <a:srgbClr val="262626"/>
              </a:solidFill>
              <a:latin typeface="Calibri"/>
              <a:ea typeface="Calibri"/>
              <a:cs typeface="Calibri"/>
              <a:sym typeface="Calibri"/>
            </a:endParaRPr>
          </a:p>
        </p:txBody>
      </p:sp>
      <p:sp>
        <p:nvSpPr>
          <p:cNvPr id="741" name="Google Shape;741;p113"/>
          <p:cNvSpPr txBox="1"/>
          <p:nvPr/>
        </p:nvSpPr>
        <p:spPr>
          <a:xfrm>
            <a:off x="1467553" y="4626901"/>
            <a:ext cx="3341700" cy="70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Structural</a:t>
            </a:r>
            <a:endParaRPr b="0" i="0" sz="14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Racism</a:t>
            </a:r>
            <a:endParaRPr b="1" i="0" sz="2000" u="none" cap="none" strike="noStrike">
              <a:solidFill>
                <a:schemeClr val="dk1"/>
              </a:solidFill>
              <a:latin typeface="Calibri"/>
              <a:ea typeface="Calibri"/>
              <a:cs typeface="Calibri"/>
              <a:sym typeface="Calibri"/>
            </a:endParaRPr>
          </a:p>
        </p:txBody>
      </p:sp>
      <p:sp>
        <p:nvSpPr>
          <p:cNvPr id="742" name="Google Shape;742;p113"/>
          <p:cNvSpPr txBox="1"/>
          <p:nvPr/>
        </p:nvSpPr>
        <p:spPr>
          <a:xfrm>
            <a:off x="4157404" y="1187878"/>
            <a:ext cx="5757300" cy="9003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Support groups, racial healing</a:t>
            </a:r>
            <a:br>
              <a:rPr b="0" i="0" lang="en-US" sz="1800" u="none" cap="none" strike="noStrike">
                <a:solidFill>
                  <a:schemeClr val="dk1"/>
                </a:solidFill>
                <a:latin typeface="Calibri"/>
                <a:ea typeface="Calibri"/>
                <a:cs typeface="Calibri"/>
                <a:sym typeface="Calibri"/>
              </a:rPr>
            </a:br>
            <a:r>
              <a:rPr b="0" i="0" lang="en-US" sz="1800" u="none" cap="none" strike="noStrike">
                <a:solidFill>
                  <a:schemeClr val="dk1"/>
                </a:solidFill>
                <a:latin typeface="Calibri"/>
                <a:ea typeface="Calibri"/>
                <a:cs typeface="Calibri"/>
                <a:sym typeface="Calibri"/>
              </a:rPr>
              <a:t>Mentoring, counseling, and education</a:t>
            </a:r>
            <a:endParaRPr b="0" i="0" sz="1800" u="none" cap="none" strike="noStrike">
              <a:solidFill>
                <a:schemeClr val="dk1"/>
              </a:solidFill>
              <a:latin typeface="Calibri"/>
              <a:ea typeface="Calibri"/>
              <a:cs typeface="Calibri"/>
              <a:sym typeface="Calibri"/>
            </a:endParaRPr>
          </a:p>
        </p:txBody>
      </p:sp>
      <p:sp>
        <p:nvSpPr>
          <p:cNvPr id="743" name="Google Shape;743;p113"/>
          <p:cNvSpPr txBox="1"/>
          <p:nvPr/>
        </p:nvSpPr>
        <p:spPr>
          <a:xfrm>
            <a:off x="4157404" y="2251268"/>
            <a:ext cx="5757300" cy="9003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Diversity trainings</a:t>
            </a:r>
            <a:endParaRPr b="0" i="0" sz="14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Cross-cultural dialogues, dinners</a:t>
            </a:r>
            <a:endParaRPr b="0" i="0" sz="1800" u="none" cap="none" strike="noStrike">
              <a:solidFill>
                <a:schemeClr val="dk1"/>
              </a:solidFill>
              <a:latin typeface="Calibri"/>
              <a:ea typeface="Calibri"/>
              <a:cs typeface="Calibri"/>
              <a:sym typeface="Calibri"/>
            </a:endParaRPr>
          </a:p>
        </p:txBody>
      </p:sp>
      <p:sp>
        <p:nvSpPr>
          <p:cNvPr id="744" name="Google Shape;744;p113"/>
          <p:cNvSpPr txBox="1"/>
          <p:nvPr/>
        </p:nvSpPr>
        <p:spPr>
          <a:xfrm>
            <a:off x="4157404" y="3403286"/>
            <a:ext cx="5757300" cy="9003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Changing policy and practices</a:t>
            </a:r>
            <a:endParaRPr b="0" i="0" sz="14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Creating new institutions</a:t>
            </a:r>
            <a:endParaRPr b="0" i="0" sz="1800" u="none" cap="none" strike="noStrike">
              <a:solidFill>
                <a:schemeClr val="dk1"/>
              </a:solidFill>
              <a:latin typeface="Calibri"/>
              <a:ea typeface="Calibri"/>
              <a:cs typeface="Calibri"/>
              <a:sym typeface="Calibri"/>
            </a:endParaRPr>
          </a:p>
        </p:txBody>
      </p:sp>
      <p:sp>
        <p:nvSpPr>
          <p:cNvPr id="745" name="Google Shape;745;p113"/>
          <p:cNvSpPr txBox="1"/>
          <p:nvPr/>
        </p:nvSpPr>
        <p:spPr>
          <a:xfrm>
            <a:off x="4157404" y="4539089"/>
            <a:ext cx="7000800" cy="17313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Highlighting history, root causes</a:t>
            </a:r>
            <a:endParaRPr b="0" i="0" sz="14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Challenging racist myths, ideologies</a:t>
            </a:r>
            <a:endParaRPr b="0" i="0" sz="1400" u="none" cap="none" strike="noStrike">
              <a:solidFill>
                <a:srgbClr val="000000"/>
              </a:solidFill>
              <a:latin typeface="Calibri"/>
              <a:ea typeface="Calibri"/>
              <a:cs typeface="Calibri"/>
              <a:sym typeface="Calibri"/>
            </a:endParaRPr>
          </a:p>
          <a:p>
            <a:pPr indent="0" lvl="0" marL="0" marR="0" rtl="0" algn="l">
              <a:lnSpc>
                <a:spcPct val="15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Challenging multiple institutions or addressing their interactions</a:t>
            </a:r>
            <a:endParaRPr b="0" i="0" sz="1800" u="none" cap="none" strike="noStrike">
              <a:solidFill>
                <a:schemeClr val="dk1"/>
              </a:solidFill>
              <a:latin typeface="Calibri"/>
              <a:ea typeface="Calibri"/>
              <a:cs typeface="Calibri"/>
              <a:sym typeface="Calibri"/>
            </a:endParaRPr>
          </a:p>
        </p:txBody>
      </p:sp>
      <p:cxnSp>
        <p:nvCxnSpPr>
          <p:cNvPr id="746" name="Google Shape;746;p113"/>
          <p:cNvCxnSpPr/>
          <p:nvPr/>
        </p:nvCxnSpPr>
        <p:spPr>
          <a:xfrm>
            <a:off x="1467553" y="4455929"/>
            <a:ext cx="8960100" cy="0"/>
          </a:xfrm>
          <a:prstGeom prst="straightConnector1">
            <a:avLst/>
          </a:prstGeom>
          <a:noFill/>
          <a:ln cap="flat" cmpd="sng" w="9525">
            <a:solidFill>
              <a:srgbClr val="BFBFBF"/>
            </a:solidFill>
            <a:prstDash val="solid"/>
            <a:round/>
            <a:headEnd len="sm" w="sm" type="none"/>
            <a:tailEnd len="sm" w="sm" type="none"/>
          </a:ln>
        </p:spPr>
      </p:cxnSp>
      <p:cxnSp>
        <p:nvCxnSpPr>
          <p:cNvPr id="747" name="Google Shape;747;p113"/>
          <p:cNvCxnSpPr/>
          <p:nvPr/>
        </p:nvCxnSpPr>
        <p:spPr>
          <a:xfrm>
            <a:off x="1444972" y="3352412"/>
            <a:ext cx="8982300" cy="0"/>
          </a:xfrm>
          <a:prstGeom prst="straightConnector1">
            <a:avLst/>
          </a:prstGeom>
          <a:noFill/>
          <a:ln cap="flat" cmpd="sng" w="9525">
            <a:solidFill>
              <a:srgbClr val="BFBFBF"/>
            </a:solidFill>
            <a:prstDash val="solid"/>
            <a:round/>
            <a:headEnd len="sm" w="sm" type="none"/>
            <a:tailEnd len="sm" w="sm" type="none"/>
          </a:ln>
        </p:spPr>
      </p:cxnSp>
      <p:cxnSp>
        <p:nvCxnSpPr>
          <p:cNvPr id="748" name="Google Shape;748;p113"/>
          <p:cNvCxnSpPr/>
          <p:nvPr/>
        </p:nvCxnSpPr>
        <p:spPr>
          <a:xfrm>
            <a:off x="1467553" y="2248343"/>
            <a:ext cx="8960100" cy="3000"/>
          </a:xfrm>
          <a:prstGeom prst="straightConnector1">
            <a:avLst/>
          </a:prstGeom>
          <a:noFill/>
          <a:ln cap="flat" cmpd="sng" w="9525">
            <a:solidFill>
              <a:srgbClr val="A5A5A5"/>
            </a:solidFill>
            <a:prstDash val="solid"/>
            <a:round/>
            <a:headEnd len="sm" w="sm" type="none"/>
            <a:tailEnd len="sm" w="sm" type="none"/>
          </a:ln>
        </p:spPr>
      </p:cxnSp>
      <p:sp>
        <p:nvSpPr>
          <p:cNvPr id="749" name="Google Shape;749;p113"/>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750" name="Google Shape;750;p113"/>
          <p:cNvSpPr txBox="1"/>
          <p:nvPr/>
        </p:nvSpPr>
        <p:spPr>
          <a:xfrm>
            <a:off x="838200" y="4015"/>
            <a:ext cx="10515600" cy="132556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000000"/>
                </a:solidFill>
                <a:latin typeface="Calibri"/>
                <a:ea typeface="Calibri"/>
                <a:cs typeface="Calibri"/>
                <a:sym typeface="Calibri"/>
              </a:rPr>
              <a:t>Strategies to Address Different Levels of Racism</a:t>
            </a:r>
            <a:endParaRPr b="0" i="0" sz="4000" u="none" cap="none" strike="noStrike">
              <a:solidFill>
                <a:srgbClr val="000000"/>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55" name="Shape 755"/>
        <p:cNvGrpSpPr/>
        <p:nvPr/>
      </p:nvGrpSpPr>
      <p:grpSpPr>
        <a:xfrm>
          <a:off x="0" y="0"/>
          <a:ext cx="0" cy="0"/>
          <a:chOff x="0" y="0"/>
          <a:chExt cx="0" cy="0"/>
        </a:xfrm>
      </p:grpSpPr>
      <p:sp>
        <p:nvSpPr>
          <p:cNvPr id="756" name="Google Shape;756;p114"/>
          <p:cNvSpPr txBox="1"/>
          <p:nvPr>
            <p:ph type="title"/>
          </p:nvPr>
        </p:nvSpPr>
        <p:spPr>
          <a:xfrm>
            <a:off x="838200" y="1"/>
            <a:ext cx="10515600" cy="15285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4000"/>
              <a:t>Equity: Policies, Systems, Structures</a:t>
            </a:r>
            <a:endParaRPr sz="4000"/>
          </a:p>
        </p:txBody>
      </p:sp>
      <p:grpSp>
        <p:nvGrpSpPr>
          <p:cNvPr id="757" name="Google Shape;757;p114"/>
          <p:cNvGrpSpPr/>
          <p:nvPr/>
        </p:nvGrpSpPr>
        <p:grpSpPr>
          <a:xfrm>
            <a:off x="3194967" y="1827453"/>
            <a:ext cx="5802064" cy="4347680"/>
            <a:chOff x="2356767" y="1828"/>
            <a:chExt cx="5802064" cy="4347680"/>
          </a:xfrm>
        </p:grpSpPr>
        <p:sp>
          <p:nvSpPr>
            <p:cNvPr id="758" name="Google Shape;758;p114"/>
            <p:cNvSpPr/>
            <p:nvPr/>
          </p:nvSpPr>
          <p:spPr>
            <a:xfrm rot="5400000">
              <a:off x="4810718" y="106588"/>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114"/>
            <p:cNvSpPr txBox="1"/>
            <p:nvPr/>
          </p:nvSpPr>
          <p:spPr>
            <a:xfrm>
              <a:off x="5133981" y="252983"/>
              <a:ext cx="965157" cy="1109376"/>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Property taxes &amp; schools</a:t>
              </a:r>
              <a:endParaRPr b="0" i="0" sz="1400" u="none" cap="none" strike="noStrike">
                <a:solidFill>
                  <a:srgbClr val="000000"/>
                </a:solidFill>
                <a:latin typeface="Arial"/>
                <a:ea typeface="Arial"/>
                <a:cs typeface="Arial"/>
                <a:sym typeface="Arial"/>
              </a:endParaRPr>
            </a:p>
          </p:txBody>
        </p:sp>
        <p:sp>
          <p:nvSpPr>
            <p:cNvPr id="760" name="Google Shape;760;p114"/>
            <p:cNvSpPr/>
            <p:nvPr/>
          </p:nvSpPr>
          <p:spPr>
            <a:xfrm>
              <a:off x="6360192" y="324165"/>
              <a:ext cx="1798639" cy="96701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114"/>
            <p:cNvSpPr txBox="1"/>
            <p:nvPr/>
          </p:nvSpPr>
          <p:spPr>
            <a:xfrm>
              <a:off x="6360192" y="324165"/>
              <a:ext cx="1798639" cy="96701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From historic policy to present practice</a:t>
              </a:r>
              <a:endParaRPr b="0" i="0" sz="1400" u="none" cap="none" strike="noStrike">
                <a:solidFill>
                  <a:srgbClr val="000000"/>
                </a:solidFill>
                <a:latin typeface="Arial"/>
                <a:ea typeface="Arial"/>
                <a:cs typeface="Arial"/>
                <a:sym typeface="Arial"/>
              </a:endParaRPr>
            </a:p>
          </p:txBody>
        </p:sp>
        <p:sp>
          <p:nvSpPr>
            <p:cNvPr id="762" name="Google Shape;762;p114"/>
            <p:cNvSpPr/>
            <p:nvPr/>
          </p:nvSpPr>
          <p:spPr>
            <a:xfrm rot="5400000">
              <a:off x="3296379" y="106588"/>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114"/>
            <p:cNvSpPr txBox="1"/>
            <p:nvPr/>
          </p:nvSpPr>
          <p:spPr>
            <a:xfrm>
              <a:off x="3619642" y="252983"/>
              <a:ext cx="965157" cy="110937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Housing</a:t>
              </a:r>
              <a:endParaRPr b="0" i="0" sz="1400" u="none" cap="none" strike="noStrike">
                <a:solidFill>
                  <a:srgbClr val="000000"/>
                </a:solidFill>
                <a:latin typeface="Arial"/>
                <a:ea typeface="Arial"/>
                <a:cs typeface="Arial"/>
                <a:sym typeface="Arial"/>
              </a:endParaRPr>
            </a:p>
          </p:txBody>
        </p:sp>
        <p:sp>
          <p:nvSpPr>
            <p:cNvPr id="764" name="Google Shape;764;p114"/>
            <p:cNvSpPr/>
            <p:nvPr/>
          </p:nvSpPr>
          <p:spPr>
            <a:xfrm rot="5400000">
              <a:off x="4050648" y="1474586"/>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114"/>
            <p:cNvSpPr txBox="1"/>
            <p:nvPr/>
          </p:nvSpPr>
          <p:spPr>
            <a:xfrm>
              <a:off x="4373911" y="1620981"/>
              <a:ext cx="965157" cy="1109376"/>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rgbClr val="000000"/>
                </a:buClr>
                <a:buSzPts val="1500"/>
                <a:buFont typeface="Arial"/>
                <a:buNone/>
              </a:pPr>
              <a:r>
                <a:rPr b="0" i="0" lang="en-US" sz="1500" u="none" cap="none" strike="noStrike">
                  <a:solidFill>
                    <a:schemeClr val="lt1"/>
                  </a:solidFill>
                  <a:latin typeface="Arial"/>
                  <a:ea typeface="Arial"/>
                  <a:cs typeface="Arial"/>
                  <a:sym typeface="Arial"/>
                </a:rPr>
                <a:t>Education</a:t>
              </a:r>
              <a:endParaRPr b="0" i="0" sz="1400" u="none" cap="none" strike="noStrike">
                <a:solidFill>
                  <a:srgbClr val="000000"/>
                </a:solidFill>
                <a:latin typeface="Arial"/>
                <a:ea typeface="Arial"/>
                <a:cs typeface="Arial"/>
                <a:sym typeface="Arial"/>
              </a:endParaRPr>
            </a:p>
          </p:txBody>
        </p:sp>
        <p:sp>
          <p:nvSpPr>
            <p:cNvPr id="766" name="Google Shape;766;p114"/>
            <p:cNvSpPr/>
            <p:nvPr/>
          </p:nvSpPr>
          <p:spPr>
            <a:xfrm>
              <a:off x="2356767" y="1692163"/>
              <a:ext cx="1740619" cy="96701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114"/>
            <p:cNvSpPr txBox="1"/>
            <p:nvPr/>
          </p:nvSpPr>
          <p:spPr>
            <a:xfrm>
              <a:off x="2356767" y="1692163"/>
              <a:ext cx="1740619" cy="967010"/>
            </a:xfrm>
            <a:prstGeom prst="rect">
              <a:avLst/>
            </a:prstGeom>
            <a:noFill/>
            <a:ln>
              <a:noFill/>
            </a:ln>
          </p:spPr>
          <p:txBody>
            <a:bodyPr anchorCtr="0" anchor="ctr" bIns="76200" lIns="76200" spcFirstLastPara="1" rIns="76200" wrap="square" tIns="76200">
              <a:noAutofit/>
            </a:bodyPr>
            <a:lstStyle/>
            <a:p>
              <a:pPr indent="0" lvl="0" marL="0" marR="0" rtl="0" algn="r">
                <a:lnSpc>
                  <a:spcPct val="9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Access &amp; outcomes</a:t>
              </a:r>
              <a:endParaRPr b="0" i="0" sz="1400" u="none" cap="none" strike="noStrike">
                <a:solidFill>
                  <a:srgbClr val="000000"/>
                </a:solidFill>
                <a:latin typeface="Arial"/>
                <a:ea typeface="Arial"/>
                <a:cs typeface="Arial"/>
                <a:sym typeface="Arial"/>
              </a:endParaRPr>
            </a:p>
          </p:txBody>
        </p:sp>
        <p:sp>
          <p:nvSpPr>
            <p:cNvPr id="768" name="Google Shape;768;p114"/>
            <p:cNvSpPr/>
            <p:nvPr/>
          </p:nvSpPr>
          <p:spPr>
            <a:xfrm rot="5400000">
              <a:off x="5564987" y="1474586"/>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114"/>
            <p:cNvSpPr txBox="1"/>
            <p:nvPr/>
          </p:nvSpPr>
          <p:spPr>
            <a:xfrm>
              <a:off x="5888250" y="1620981"/>
              <a:ext cx="965157" cy="110937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2400"/>
                <a:buFont typeface="Arial"/>
                <a:buNone/>
              </a:pPr>
              <a:r>
                <a:rPr b="0" i="0" lang="en-US" sz="2400" u="none" cap="none" strike="noStrike">
                  <a:solidFill>
                    <a:schemeClr val="lt1"/>
                  </a:solidFill>
                  <a:latin typeface="Arial"/>
                  <a:ea typeface="Arial"/>
                  <a:cs typeface="Arial"/>
                  <a:sym typeface="Arial"/>
                </a:rPr>
                <a:t>Arts access</a:t>
              </a:r>
              <a:endParaRPr b="0" i="0" sz="1400" u="none" cap="none" strike="noStrike">
                <a:solidFill>
                  <a:srgbClr val="000000"/>
                </a:solidFill>
                <a:latin typeface="Arial"/>
                <a:ea typeface="Arial"/>
                <a:cs typeface="Arial"/>
                <a:sym typeface="Arial"/>
              </a:endParaRPr>
            </a:p>
          </p:txBody>
        </p:sp>
        <p:sp>
          <p:nvSpPr>
            <p:cNvPr id="770" name="Google Shape;770;p114"/>
            <p:cNvSpPr/>
            <p:nvPr/>
          </p:nvSpPr>
          <p:spPr>
            <a:xfrm rot="5400000">
              <a:off x="4810718" y="2842584"/>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114"/>
            <p:cNvSpPr txBox="1"/>
            <p:nvPr/>
          </p:nvSpPr>
          <p:spPr>
            <a:xfrm>
              <a:off x="5133981" y="2988979"/>
              <a:ext cx="965157" cy="1109376"/>
            </a:xfrm>
            <a:prstGeom prst="rect">
              <a:avLst/>
            </a:prstGeom>
            <a:noFill/>
            <a:ln>
              <a:noFill/>
            </a:ln>
          </p:spPr>
          <p:txBody>
            <a:bodyPr anchorCtr="0" anchor="ctr" bIns="80000" lIns="80000" spcFirstLastPara="1" rIns="80000"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chemeClr val="lt1"/>
                  </a:solidFill>
                  <a:latin typeface="Arial"/>
                  <a:ea typeface="Arial"/>
                  <a:cs typeface="Arial"/>
                  <a:sym typeface="Arial"/>
                </a:rPr>
                <a:t>Courts</a:t>
              </a:r>
              <a:endParaRPr b="0" i="0" sz="1400" u="none" cap="none" strike="noStrike">
                <a:solidFill>
                  <a:srgbClr val="000000"/>
                </a:solidFill>
                <a:latin typeface="Arial"/>
                <a:ea typeface="Arial"/>
                <a:cs typeface="Arial"/>
                <a:sym typeface="Arial"/>
              </a:endParaRPr>
            </a:p>
          </p:txBody>
        </p:sp>
        <p:sp>
          <p:nvSpPr>
            <p:cNvPr id="772" name="Google Shape;772;p114"/>
            <p:cNvSpPr/>
            <p:nvPr/>
          </p:nvSpPr>
          <p:spPr>
            <a:xfrm>
              <a:off x="6360192" y="3060161"/>
              <a:ext cx="1798639" cy="96701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114"/>
            <p:cNvSpPr txBox="1"/>
            <p:nvPr/>
          </p:nvSpPr>
          <p:spPr>
            <a:xfrm>
              <a:off x="6360192" y="3060161"/>
              <a:ext cx="1798639" cy="96701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Framing &amp; investment </a:t>
              </a:r>
              <a:endParaRPr b="0" i="0" sz="1400" u="none" cap="none" strike="noStrike">
                <a:solidFill>
                  <a:srgbClr val="000000"/>
                </a:solidFill>
                <a:latin typeface="Arial"/>
                <a:ea typeface="Arial"/>
                <a:cs typeface="Arial"/>
                <a:sym typeface="Arial"/>
              </a:endParaRPr>
            </a:p>
          </p:txBody>
        </p:sp>
        <p:sp>
          <p:nvSpPr>
            <p:cNvPr id="774" name="Google Shape;774;p114"/>
            <p:cNvSpPr/>
            <p:nvPr/>
          </p:nvSpPr>
          <p:spPr>
            <a:xfrm rot="5400000">
              <a:off x="3296379" y="2842584"/>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114"/>
            <p:cNvSpPr txBox="1"/>
            <p:nvPr/>
          </p:nvSpPr>
          <p:spPr>
            <a:xfrm>
              <a:off x="3619642" y="2988979"/>
              <a:ext cx="965157" cy="110937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2200"/>
                <a:buFont typeface="Arial"/>
                <a:buNone/>
              </a:pPr>
              <a:r>
                <a:rPr b="0" i="0" lang="en-US" sz="2200" u="none" cap="none" strike="noStrike">
                  <a:solidFill>
                    <a:schemeClr val="lt1"/>
                  </a:solidFill>
                  <a:latin typeface="Arial"/>
                  <a:ea typeface="Arial"/>
                  <a:cs typeface="Arial"/>
                  <a:sym typeface="Arial"/>
                </a:rPr>
                <a:t>Cops in schools</a:t>
              </a:r>
              <a:endParaRPr b="0" i="0" sz="1400" u="none" cap="none" strike="noStrike">
                <a:solidFill>
                  <a:srgbClr val="000000"/>
                </a:solidFill>
                <a:latin typeface="Arial"/>
                <a:ea typeface="Arial"/>
                <a:cs typeface="Arial"/>
                <a:sym typeface="Arial"/>
              </a:endParaRPr>
            </a:p>
          </p:txBody>
        </p:sp>
      </p:grpSp>
      <p:sp>
        <p:nvSpPr>
          <p:cNvPr id="776" name="Google Shape;776;p114"/>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81" name="Shape 781"/>
        <p:cNvGrpSpPr/>
        <p:nvPr/>
      </p:nvGrpSpPr>
      <p:grpSpPr>
        <a:xfrm>
          <a:off x="0" y="0"/>
          <a:ext cx="0" cy="0"/>
          <a:chOff x="0" y="0"/>
          <a:chExt cx="0" cy="0"/>
        </a:xfrm>
      </p:grpSpPr>
      <p:sp>
        <p:nvSpPr>
          <p:cNvPr id="782" name="Google Shape;782;p115"/>
          <p:cNvSpPr txBox="1"/>
          <p:nvPr>
            <p:ph type="title"/>
          </p:nvPr>
        </p:nvSpPr>
        <p:spPr>
          <a:xfrm>
            <a:off x="838200" y="1"/>
            <a:ext cx="10515600" cy="15285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4000"/>
              <a:t>Equity: Policies, Systems, Structures</a:t>
            </a:r>
            <a:endParaRPr sz="4000"/>
          </a:p>
        </p:txBody>
      </p:sp>
      <p:grpSp>
        <p:nvGrpSpPr>
          <p:cNvPr id="783" name="Google Shape;783;p115"/>
          <p:cNvGrpSpPr/>
          <p:nvPr/>
        </p:nvGrpSpPr>
        <p:grpSpPr>
          <a:xfrm>
            <a:off x="3194967" y="1827453"/>
            <a:ext cx="5802064" cy="4347680"/>
            <a:chOff x="2356767" y="1828"/>
            <a:chExt cx="5802064" cy="4347680"/>
          </a:xfrm>
        </p:grpSpPr>
        <p:sp>
          <p:nvSpPr>
            <p:cNvPr id="784" name="Google Shape;784;p115"/>
            <p:cNvSpPr/>
            <p:nvPr/>
          </p:nvSpPr>
          <p:spPr>
            <a:xfrm rot="5400000">
              <a:off x="4810718" y="106588"/>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115"/>
            <p:cNvSpPr txBox="1"/>
            <p:nvPr/>
          </p:nvSpPr>
          <p:spPr>
            <a:xfrm>
              <a:off x="5133981" y="252983"/>
              <a:ext cx="965157" cy="1109376"/>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rgbClr val="000000"/>
                </a:buClr>
                <a:buSzPts val="1600"/>
                <a:buFont typeface="Arial"/>
                <a:buNone/>
              </a:pPr>
              <a:r>
                <a:rPr b="0" i="0" lang="en-US" sz="1600" u="none" cap="none" strike="noStrike">
                  <a:solidFill>
                    <a:schemeClr val="lt1"/>
                  </a:solidFill>
                  <a:latin typeface="Arial"/>
                  <a:ea typeface="Arial"/>
                  <a:cs typeface="Arial"/>
                  <a:sym typeface="Arial"/>
                </a:rPr>
                <a:t>Private business</a:t>
              </a:r>
              <a:endParaRPr b="0" i="0" sz="1400" u="none" cap="none" strike="noStrike">
                <a:solidFill>
                  <a:srgbClr val="000000"/>
                </a:solidFill>
                <a:latin typeface="Arial"/>
                <a:ea typeface="Arial"/>
                <a:cs typeface="Arial"/>
                <a:sym typeface="Arial"/>
              </a:endParaRPr>
            </a:p>
          </p:txBody>
        </p:sp>
        <p:sp>
          <p:nvSpPr>
            <p:cNvPr id="786" name="Google Shape;786;p115"/>
            <p:cNvSpPr/>
            <p:nvPr/>
          </p:nvSpPr>
          <p:spPr>
            <a:xfrm>
              <a:off x="6360192" y="324165"/>
              <a:ext cx="1798639" cy="96701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7" name="Google Shape;787;p115"/>
            <p:cNvSpPr txBox="1"/>
            <p:nvPr/>
          </p:nvSpPr>
          <p:spPr>
            <a:xfrm>
              <a:off x="6360192" y="324165"/>
              <a:ext cx="1798639" cy="96701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Public policy &amp; corporate interests</a:t>
              </a:r>
              <a:endParaRPr b="0" i="0" sz="1400" u="none" cap="none" strike="noStrike">
                <a:solidFill>
                  <a:srgbClr val="000000"/>
                </a:solidFill>
                <a:latin typeface="Arial"/>
                <a:ea typeface="Arial"/>
                <a:cs typeface="Arial"/>
                <a:sym typeface="Arial"/>
              </a:endParaRPr>
            </a:p>
          </p:txBody>
        </p:sp>
        <p:sp>
          <p:nvSpPr>
            <p:cNvPr id="788" name="Google Shape;788;p115"/>
            <p:cNvSpPr/>
            <p:nvPr/>
          </p:nvSpPr>
          <p:spPr>
            <a:xfrm rot="5400000">
              <a:off x="3296379" y="106588"/>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9" name="Google Shape;789;p115"/>
            <p:cNvSpPr txBox="1"/>
            <p:nvPr/>
          </p:nvSpPr>
          <p:spPr>
            <a:xfrm>
              <a:off x="3619642" y="252983"/>
              <a:ext cx="965157" cy="110937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2200"/>
                <a:buFont typeface="Arial"/>
                <a:buNone/>
              </a:pPr>
              <a:r>
                <a:rPr b="0" i="0" lang="en-US" sz="2200" u="none" cap="none" strike="noStrike">
                  <a:solidFill>
                    <a:schemeClr val="lt1"/>
                  </a:solidFill>
                  <a:latin typeface="Arial"/>
                  <a:ea typeface="Arial"/>
                  <a:cs typeface="Arial"/>
                  <a:sym typeface="Arial"/>
                </a:rPr>
                <a:t>Prisons</a:t>
              </a:r>
              <a:endParaRPr b="0" i="0" sz="1400" u="none" cap="none" strike="noStrike">
                <a:solidFill>
                  <a:srgbClr val="000000"/>
                </a:solidFill>
                <a:latin typeface="Arial"/>
                <a:ea typeface="Arial"/>
                <a:cs typeface="Arial"/>
                <a:sym typeface="Arial"/>
              </a:endParaRPr>
            </a:p>
          </p:txBody>
        </p:sp>
        <p:sp>
          <p:nvSpPr>
            <p:cNvPr id="790" name="Google Shape;790;p115"/>
            <p:cNvSpPr/>
            <p:nvPr/>
          </p:nvSpPr>
          <p:spPr>
            <a:xfrm rot="5400000">
              <a:off x="4050648" y="1474586"/>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1" name="Google Shape;791;p115"/>
            <p:cNvSpPr txBox="1"/>
            <p:nvPr/>
          </p:nvSpPr>
          <p:spPr>
            <a:xfrm>
              <a:off x="4373911" y="1620981"/>
              <a:ext cx="965157" cy="1109376"/>
            </a:xfrm>
            <a:prstGeom prst="rect">
              <a:avLst/>
            </a:prstGeom>
            <a:noFill/>
            <a:ln>
              <a:noFill/>
            </a:ln>
          </p:spPr>
          <p:txBody>
            <a:bodyPr anchorCtr="0" anchor="ctr" bIns="57150" lIns="57150" spcFirstLastPara="1" rIns="57150" wrap="square" tIns="57150">
              <a:noAutofit/>
            </a:bodyPr>
            <a:lstStyle/>
            <a:p>
              <a:pPr indent="0" lvl="0" marL="0" marR="0" rtl="0" algn="ctr">
                <a:lnSpc>
                  <a:spcPct val="90000"/>
                </a:lnSpc>
                <a:spcBef>
                  <a:spcPts val="0"/>
                </a:spcBef>
                <a:spcAft>
                  <a:spcPts val="0"/>
                </a:spcAft>
                <a:buClr>
                  <a:srgbClr val="000000"/>
                </a:buClr>
                <a:buSzPts val="1500"/>
                <a:buFont typeface="Arial"/>
                <a:buNone/>
              </a:pPr>
              <a:r>
                <a:rPr b="0" i="0" lang="en-US" sz="1500" u="none" cap="none" strike="noStrike">
                  <a:solidFill>
                    <a:schemeClr val="lt1"/>
                  </a:solidFill>
                  <a:latin typeface="Arial"/>
                  <a:ea typeface="Arial"/>
                  <a:cs typeface="Arial"/>
                  <a:sym typeface="Arial"/>
                </a:rPr>
                <a:t>Hiring, wages, unemployment</a:t>
              </a:r>
              <a:endParaRPr b="0" i="0" sz="1400" u="none" cap="none" strike="noStrike">
                <a:solidFill>
                  <a:srgbClr val="000000"/>
                </a:solidFill>
                <a:latin typeface="Arial"/>
                <a:ea typeface="Arial"/>
                <a:cs typeface="Arial"/>
                <a:sym typeface="Arial"/>
              </a:endParaRPr>
            </a:p>
          </p:txBody>
        </p:sp>
        <p:sp>
          <p:nvSpPr>
            <p:cNvPr id="792" name="Google Shape;792;p115"/>
            <p:cNvSpPr/>
            <p:nvPr/>
          </p:nvSpPr>
          <p:spPr>
            <a:xfrm>
              <a:off x="2356767" y="1692163"/>
              <a:ext cx="1740619" cy="96701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115"/>
            <p:cNvSpPr txBox="1"/>
            <p:nvPr/>
          </p:nvSpPr>
          <p:spPr>
            <a:xfrm>
              <a:off x="2356767" y="1692163"/>
              <a:ext cx="1740619" cy="967010"/>
            </a:xfrm>
            <a:prstGeom prst="rect">
              <a:avLst/>
            </a:prstGeom>
            <a:noFill/>
            <a:ln>
              <a:noFill/>
            </a:ln>
          </p:spPr>
          <p:txBody>
            <a:bodyPr anchorCtr="0" anchor="ctr" bIns="76200" lIns="76200" spcFirstLastPara="1" rIns="76200" wrap="square" tIns="76200">
              <a:noAutofit/>
            </a:bodyPr>
            <a:lstStyle/>
            <a:p>
              <a:pPr indent="0" lvl="0" marL="0" marR="0" rtl="0" algn="r">
                <a:lnSpc>
                  <a:spcPct val="9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Access &amp; outcomes</a:t>
              </a:r>
              <a:endParaRPr b="0" i="0" sz="1400" u="none" cap="none" strike="noStrike">
                <a:solidFill>
                  <a:srgbClr val="000000"/>
                </a:solidFill>
                <a:latin typeface="Arial"/>
                <a:ea typeface="Arial"/>
                <a:cs typeface="Arial"/>
                <a:sym typeface="Arial"/>
              </a:endParaRPr>
            </a:p>
          </p:txBody>
        </p:sp>
        <p:sp>
          <p:nvSpPr>
            <p:cNvPr id="794" name="Google Shape;794;p115"/>
            <p:cNvSpPr/>
            <p:nvPr/>
          </p:nvSpPr>
          <p:spPr>
            <a:xfrm rot="5400000">
              <a:off x="5564987" y="1474586"/>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115"/>
            <p:cNvSpPr txBox="1"/>
            <p:nvPr/>
          </p:nvSpPr>
          <p:spPr>
            <a:xfrm>
              <a:off x="5888250" y="1620981"/>
              <a:ext cx="965157" cy="110937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700"/>
                <a:buFont typeface="Arial"/>
                <a:buNone/>
              </a:pPr>
              <a:r>
                <a:rPr b="0" i="0" lang="en-US" sz="1700" u="none" cap="none" strike="noStrike">
                  <a:solidFill>
                    <a:schemeClr val="lt1"/>
                  </a:solidFill>
                  <a:latin typeface="Arial"/>
                  <a:ea typeface="Arial"/>
                  <a:cs typeface="Arial"/>
                  <a:sym typeface="Arial"/>
                </a:rPr>
                <a:t>Corporate profits</a:t>
              </a:r>
              <a:endParaRPr b="0" i="0" sz="1400" u="none" cap="none" strike="noStrike">
                <a:solidFill>
                  <a:srgbClr val="000000"/>
                </a:solidFill>
                <a:latin typeface="Arial"/>
                <a:ea typeface="Arial"/>
                <a:cs typeface="Arial"/>
                <a:sym typeface="Arial"/>
              </a:endParaRPr>
            </a:p>
          </p:txBody>
        </p:sp>
        <p:sp>
          <p:nvSpPr>
            <p:cNvPr id="796" name="Google Shape;796;p115"/>
            <p:cNvSpPr/>
            <p:nvPr/>
          </p:nvSpPr>
          <p:spPr>
            <a:xfrm rot="5400000">
              <a:off x="4810718" y="2842584"/>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115"/>
            <p:cNvSpPr txBox="1"/>
            <p:nvPr/>
          </p:nvSpPr>
          <p:spPr>
            <a:xfrm>
              <a:off x="5133981" y="2988979"/>
              <a:ext cx="965157" cy="1109376"/>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Symptoms or Systems</a:t>
              </a:r>
              <a:endParaRPr b="0" i="0" sz="1400" u="none" cap="none" strike="noStrike">
                <a:solidFill>
                  <a:srgbClr val="000000"/>
                </a:solidFill>
                <a:latin typeface="Arial"/>
                <a:ea typeface="Arial"/>
                <a:cs typeface="Arial"/>
                <a:sym typeface="Arial"/>
              </a:endParaRPr>
            </a:p>
          </p:txBody>
        </p:sp>
        <p:sp>
          <p:nvSpPr>
            <p:cNvPr id="798" name="Google Shape;798;p115"/>
            <p:cNvSpPr/>
            <p:nvPr/>
          </p:nvSpPr>
          <p:spPr>
            <a:xfrm>
              <a:off x="6360192" y="3060161"/>
              <a:ext cx="1798639" cy="96701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115"/>
            <p:cNvSpPr txBox="1"/>
            <p:nvPr/>
          </p:nvSpPr>
          <p:spPr>
            <a:xfrm>
              <a:off x="6360192" y="3060161"/>
              <a:ext cx="1798639" cy="96701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rgbClr val="000000"/>
                </a:buClr>
                <a:buSzPts val="2000"/>
                <a:buFont typeface="Arial"/>
                <a:buNone/>
              </a:pPr>
              <a:r>
                <a:rPr b="0" i="0" lang="en-US" sz="2000" u="none" cap="none" strike="noStrike">
                  <a:solidFill>
                    <a:srgbClr val="000000"/>
                  </a:solidFill>
                  <a:latin typeface="Arial"/>
                  <a:ea typeface="Arial"/>
                  <a:cs typeface="Arial"/>
                  <a:sym typeface="Arial"/>
                </a:rPr>
                <a:t>Framing &amp; investment </a:t>
              </a:r>
              <a:endParaRPr b="0" i="0" sz="1400" u="none" cap="none" strike="noStrike">
                <a:solidFill>
                  <a:srgbClr val="000000"/>
                </a:solidFill>
                <a:latin typeface="Arial"/>
                <a:ea typeface="Arial"/>
                <a:cs typeface="Arial"/>
                <a:sym typeface="Arial"/>
              </a:endParaRPr>
            </a:p>
          </p:txBody>
        </p:sp>
        <p:sp>
          <p:nvSpPr>
            <p:cNvPr id="800" name="Google Shape;800;p115"/>
            <p:cNvSpPr/>
            <p:nvPr/>
          </p:nvSpPr>
          <p:spPr>
            <a:xfrm rot="5400000">
              <a:off x="3296379" y="2842584"/>
              <a:ext cx="1611684" cy="1402165"/>
            </a:xfrm>
            <a:prstGeom prst="hexagon">
              <a:avLst>
                <a:gd fmla="val 25000" name="adj"/>
                <a:gd fmla="val 115470" name="vf"/>
              </a:avLst>
            </a:prstGeom>
            <a:solidFill>
              <a:srgbClr val="599BD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115"/>
            <p:cNvSpPr txBox="1"/>
            <p:nvPr/>
          </p:nvSpPr>
          <p:spPr>
            <a:xfrm>
              <a:off x="3619642" y="2988979"/>
              <a:ext cx="965157" cy="1109376"/>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300"/>
                <a:buFont typeface="Arial"/>
                <a:buNone/>
              </a:pPr>
              <a:r>
                <a:rPr b="0" i="0" lang="en-US" sz="1300" u="none" cap="none" strike="noStrike">
                  <a:solidFill>
                    <a:schemeClr val="lt1"/>
                  </a:solidFill>
                  <a:latin typeface="Arial"/>
                  <a:ea typeface="Arial"/>
                  <a:cs typeface="Arial"/>
                  <a:sym typeface="Arial"/>
                </a:rPr>
                <a:t>Philanthropy &amp; Public Funding</a:t>
              </a:r>
              <a:endParaRPr b="0" i="0" sz="1400" u="none" cap="none" strike="noStrike">
                <a:solidFill>
                  <a:srgbClr val="000000"/>
                </a:solidFill>
                <a:latin typeface="Arial"/>
                <a:ea typeface="Arial"/>
                <a:cs typeface="Arial"/>
                <a:sym typeface="Arial"/>
              </a:endParaRPr>
            </a:p>
          </p:txBody>
        </p:sp>
      </p:grpSp>
      <p:sp>
        <p:nvSpPr>
          <p:cNvPr id="802" name="Google Shape;802;p115"/>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07" name="Shape 807"/>
        <p:cNvGrpSpPr/>
        <p:nvPr/>
      </p:nvGrpSpPr>
      <p:grpSpPr>
        <a:xfrm>
          <a:off x="0" y="0"/>
          <a:ext cx="0" cy="0"/>
          <a:chOff x="0" y="0"/>
          <a:chExt cx="0" cy="0"/>
        </a:xfrm>
      </p:grpSpPr>
      <p:sp>
        <p:nvSpPr>
          <p:cNvPr id="808" name="Google Shape;808;p116"/>
          <p:cNvSpPr txBox="1"/>
          <p:nvPr>
            <p:ph type="title"/>
          </p:nvPr>
        </p:nvSpPr>
        <p:spPr>
          <a:xfrm>
            <a:off x="838200" y="401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3400"/>
              <a:buNone/>
            </a:pPr>
            <a:r>
              <a:rPr b="1" lang="en-US" sz="4000"/>
              <a:t>Using a Racial Equity Lens</a:t>
            </a:r>
            <a:endParaRPr sz="4000"/>
          </a:p>
        </p:txBody>
      </p:sp>
      <p:sp>
        <p:nvSpPr>
          <p:cNvPr id="809" name="Google Shape;809;p116"/>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810" name="Google Shape;810;p116"/>
          <p:cNvSpPr txBox="1"/>
          <p:nvPr/>
        </p:nvSpPr>
        <p:spPr>
          <a:xfrm>
            <a:off x="805968" y="1561136"/>
            <a:ext cx="5290032" cy="3735727"/>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3600"/>
              <a:buFont typeface="Arial"/>
              <a:buNone/>
            </a:pPr>
            <a:r>
              <a:rPr b="0" i="1" lang="en-US" sz="3600" u="none" cap="none" strike="noStrike">
                <a:solidFill>
                  <a:schemeClr val="dk1"/>
                </a:solidFill>
                <a:latin typeface="Calibri"/>
                <a:ea typeface="Calibri"/>
                <a:cs typeface="Calibri"/>
                <a:sym typeface="Calibri"/>
              </a:rPr>
              <a:t>Working in </a:t>
            </a:r>
            <a:r>
              <a:rPr b="1" i="1" lang="en-US" sz="3600" u="none" cap="none" strike="noStrike">
                <a:solidFill>
                  <a:schemeClr val="dk1"/>
                </a:solidFill>
                <a:latin typeface="Calibri"/>
                <a:ea typeface="Calibri"/>
                <a:cs typeface="Calibri"/>
                <a:sym typeface="Calibri"/>
              </a:rPr>
              <a:t>your</a:t>
            </a:r>
            <a:r>
              <a:rPr b="0" i="1" lang="en-US" sz="3600" u="none" cap="none" strike="noStrike">
                <a:solidFill>
                  <a:schemeClr val="dk1"/>
                </a:solidFill>
                <a:latin typeface="Calibri"/>
                <a:ea typeface="Calibri"/>
                <a:cs typeface="Calibri"/>
                <a:sym typeface="Calibri"/>
              </a:rPr>
              <a:t> </a:t>
            </a:r>
            <a:r>
              <a:rPr b="1" i="1" lang="en-US" sz="3600" u="none" cap="none" strike="noStrike">
                <a:solidFill>
                  <a:schemeClr val="dk1"/>
                </a:solidFill>
                <a:latin typeface="Calibri"/>
                <a:ea typeface="Calibri"/>
                <a:cs typeface="Calibri"/>
                <a:sym typeface="Calibri"/>
              </a:rPr>
              <a:t>breakout group</a:t>
            </a:r>
            <a:r>
              <a:rPr b="0" i="1" lang="en-US" sz="3600" u="none" cap="none" strike="noStrike">
                <a:solidFill>
                  <a:schemeClr val="dk1"/>
                </a:solidFill>
                <a:latin typeface="Calibri"/>
                <a:ea typeface="Calibri"/>
                <a:cs typeface="Calibri"/>
                <a:sym typeface="Calibri"/>
              </a:rPr>
              <a:t>,</a:t>
            </a:r>
            <a:r>
              <a:rPr b="1" i="1" lang="en-US" sz="3600" u="none" cap="none" strike="noStrike">
                <a:solidFill>
                  <a:schemeClr val="dk1"/>
                </a:solidFill>
                <a:latin typeface="Calibri"/>
                <a:ea typeface="Calibri"/>
                <a:cs typeface="Calibri"/>
                <a:sym typeface="Calibri"/>
              </a:rPr>
              <a:t> </a:t>
            </a:r>
            <a:r>
              <a:rPr b="0" i="1" lang="en-US" sz="3600" u="none" cap="none" strike="noStrike">
                <a:solidFill>
                  <a:schemeClr val="dk1"/>
                </a:solidFill>
                <a:latin typeface="Calibri"/>
                <a:ea typeface="Calibri"/>
                <a:cs typeface="Calibri"/>
                <a:sym typeface="Calibri"/>
              </a:rPr>
              <a:t>identify and discuss how internalized, interpersonal, institutional, and/or structural racism might be manifesting?</a:t>
            </a:r>
            <a:endParaRPr b="0" i="0" sz="1400" u="none" cap="none" strike="noStrike">
              <a:solidFill>
                <a:srgbClr val="000000"/>
              </a:solidFill>
              <a:latin typeface="Arial"/>
              <a:ea typeface="Arial"/>
              <a:cs typeface="Arial"/>
              <a:sym typeface="Arial"/>
            </a:endParaRPr>
          </a:p>
        </p:txBody>
      </p:sp>
      <p:pic>
        <p:nvPicPr>
          <p:cNvPr id="811" name="Google Shape;811;p116"/>
          <p:cNvPicPr preferRelativeResize="0"/>
          <p:nvPr/>
        </p:nvPicPr>
        <p:blipFill rotWithShape="1">
          <a:blip r:embed="rId3">
            <a:alphaModFix/>
          </a:blip>
          <a:srcRect b="0" l="0" r="0" t="0"/>
          <a:stretch/>
        </p:blipFill>
        <p:spPr>
          <a:xfrm>
            <a:off x="6635268" y="434414"/>
            <a:ext cx="4718532" cy="579770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81"/>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73" name="Google Shape;473;p81"/>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Story Huddle</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474" name="Google Shape;474;p81"/>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475" name="Google Shape;475;p81"/>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6" name="Shape 816"/>
        <p:cNvGrpSpPr/>
        <p:nvPr/>
      </p:nvGrpSpPr>
      <p:grpSpPr>
        <a:xfrm>
          <a:off x="0" y="0"/>
          <a:ext cx="0" cy="0"/>
          <a:chOff x="0" y="0"/>
          <a:chExt cx="0" cy="0"/>
        </a:xfrm>
      </p:grpSpPr>
      <p:sp>
        <p:nvSpPr>
          <p:cNvPr id="817" name="Google Shape;817;p117"/>
          <p:cNvSpPr txBox="1"/>
          <p:nvPr>
            <p:ph idx="1" type="body"/>
          </p:nvPr>
        </p:nvSpPr>
        <p:spPr>
          <a:xfrm>
            <a:off x="838200" y="2090056"/>
            <a:ext cx="10515600" cy="378964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000"/>
              <a:buNone/>
            </a:pPr>
            <a:r>
              <a:rPr lang="en-US" sz="4000">
                <a:latin typeface="Calibri"/>
                <a:ea typeface="Calibri"/>
                <a:cs typeface="Calibri"/>
                <a:sym typeface="Calibri"/>
              </a:rPr>
              <a:t>Using the Race Forward </a:t>
            </a:r>
            <a:r>
              <a:rPr lang="en-US" sz="4000">
                <a:solidFill>
                  <a:srgbClr val="000000"/>
                </a:solidFill>
                <a:latin typeface="Calibri"/>
                <a:ea typeface="Calibri"/>
                <a:cs typeface="Calibri"/>
                <a:sym typeface="Calibri"/>
              </a:rPr>
              <a:t>Systems Analysis worksheet, identify how each dimension of racism – internal, interpersonal, institutional, and structural – shows up in your work.</a:t>
            </a:r>
            <a:endParaRPr/>
          </a:p>
          <a:p>
            <a:pPr indent="0" lvl="0" marL="0" rtl="0" algn="l">
              <a:lnSpc>
                <a:spcPct val="90000"/>
              </a:lnSpc>
              <a:spcBef>
                <a:spcPts val="0"/>
              </a:spcBef>
              <a:spcAft>
                <a:spcPts val="0"/>
              </a:spcAft>
              <a:buSzPts val="4000"/>
              <a:buNone/>
            </a:pPr>
            <a:r>
              <a:t/>
            </a:r>
            <a:endParaRPr sz="4000">
              <a:solidFill>
                <a:srgbClr val="000000"/>
              </a:solidFill>
              <a:latin typeface="Calibri"/>
              <a:ea typeface="Calibri"/>
              <a:cs typeface="Calibri"/>
              <a:sym typeface="Calibri"/>
            </a:endParaRPr>
          </a:p>
          <a:p>
            <a:pPr indent="0" lvl="0" marL="0" rtl="0" algn="l">
              <a:lnSpc>
                <a:spcPct val="90000"/>
              </a:lnSpc>
              <a:spcBef>
                <a:spcPts val="0"/>
              </a:spcBef>
              <a:spcAft>
                <a:spcPts val="0"/>
              </a:spcAft>
              <a:buSzPts val="4000"/>
              <a:buNone/>
            </a:pPr>
            <a:r>
              <a:rPr lang="en-US" sz="4000">
                <a:solidFill>
                  <a:srgbClr val="000000"/>
                </a:solidFill>
                <a:latin typeface="Calibri"/>
                <a:ea typeface="Calibri"/>
                <a:cs typeface="Calibri"/>
                <a:sym typeface="Calibri"/>
              </a:rPr>
              <a:t>Consider yourself or your organization. </a:t>
            </a:r>
            <a:endParaRPr/>
          </a:p>
          <a:p>
            <a:pPr indent="0" lvl="0" marL="0" rtl="0" algn="l">
              <a:lnSpc>
                <a:spcPct val="90000"/>
              </a:lnSpc>
              <a:spcBef>
                <a:spcPts val="0"/>
              </a:spcBef>
              <a:spcAft>
                <a:spcPts val="0"/>
              </a:spcAft>
              <a:buClr>
                <a:schemeClr val="dk1"/>
              </a:buClr>
              <a:buSzPts val="4000"/>
              <a:buNone/>
            </a:pPr>
            <a:r>
              <a:t/>
            </a:r>
            <a:endParaRPr sz="4000"/>
          </a:p>
        </p:txBody>
      </p:sp>
      <p:sp>
        <p:nvSpPr>
          <p:cNvPr id="818" name="Google Shape;818;p11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600"/>
              <a:buNone/>
            </a:pPr>
            <a:r>
              <a:rPr b="1" lang="en-US" sz="4000"/>
              <a:t>To Do On Your Own: </a:t>
            </a:r>
            <a:endParaRPr b="1" sz="4000"/>
          </a:p>
          <a:p>
            <a:pPr indent="0" lvl="0" marL="0" rtl="0" algn="l">
              <a:lnSpc>
                <a:spcPct val="90000"/>
              </a:lnSpc>
              <a:spcBef>
                <a:spcPts val="0"/>
              </a:spcBef>
              <a:spcAft>
                <a:spcPts val="0"/>
              </a:spcAft>
              <a:buSzPts val="3600"/>
              <a:buNone/>
            </a:pPr>
            <a:r>
              <a:rPr b="1" lang="en-US" sz="4000"/>
              <a:t>Engage with Racial Equity Concepts</a:t>
            </a:r>
            <a:endParaRPr sz="3600"/>
          </a:p>
        </p:txBody>
      </p:sp>
      <p:sp>
        <p:nvSpPr>
          <p:cNvPr id="819" name="Google Shape;819;p117"/>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4" name="Shape 824"/>
        <p:cNvGrpSpPr/>
        <p:nvPr/>
      </p:nvGrpSpPr>
      <p:grpSpPr>
        <a:xfrm>
          <a:off x="0" y="0"/>
          <a:ext cx="0" cy="0"/>
          <a:chOff x="0" y="0"/>
          <a:chExt cx="0" cy="0"/>
        </a:xfrm>
      </p:grpSpPr>
      <p:sp>
        <p:nvSpPr>
          <p:cNvPr id="825" name="Google Shape;825;p118"/>
          <p:cNvSpPr txBox="1"/>
          <p:nvPr>
            <p:ph idx="1" type="body"/>
          </p:nvPr>
        </p:nvSpPr>
        <p:spPr>
          <a:xfrm>
            <a:off x="5924107" y="2127065"/>
            <a:ext cx="5429693" cy="3789647"/>
          </a:xfrm>
          <a:prstGeom prst="rect">
            <a:avLst/>
          </a:prstGeom>
          <a:noFill/>
          <a:ln>
            <a:noFill/>
          </a:ln>
        </p:spPr>
        <p:txBody>
          <a:bodyPr anchorCtr="0" anchor="t" bIns="45700" lIns="91425" spcFirstLastPara="1" rIns="91425" wrap="square" tIns="45700">
            <a:noAutofit/>
          </a:bodyPr>
          <a:lstStyle/>
          <a:p>
            <a:pPr indent="-571500" lvl="0" marL="571500" rtl="0" algn="l">
              <a:lnSpc>
                <a:spcPct val="90000"/>
              </a:lnSpc>
              <a:spcBef>
                <a:spcPts val="0"/>
              </a:spcBef>
              <a:spcAft>
                <a:spcPts val="0"/>
              </a:spcAft>
              <a:buSzPts val="4000"/>
              <a:buChar char="•"/>
            </a:pPr>
            <a:r>
              <a:rPr lang="en-US" sz="3200">
                <a:solidFill>
                  <a:srgbClr val="000000"/>
                </a:solidFill>
                <a:latin typeface="Calibri"/>
                <a:ea typeface="Calibri"/>
                <a:cs typeface="Calibri"/>
                <a:sym typeface="Calibri"/>
              </a:rPr>
              <a:t>How did it feel to complete this analysis? </a:t>
            </a:r>
            <a:endParaRPr/>
          </a:p>
          <a:p>
            <a:pPr indent="-317500" lvl="0" marL="571500" rtl="0" algn="l">
              <a:lnSpc>
                <a:spcPct val="90000"/>
              </a:lnSpc>
              <a:spcBef>
                <a:spcPts val="0"/>
              </a:spcBef>
              <a:spcAft>
                <a:spcPts val="0"/>
              </a:spcAft>
              <a:buSzPts val="4000"/>
              <a:buNone/>
            </a:pPr>
            <a:r>
              <a:t/>
            </a:r>
            <a:endParaRPr sz="3200">
              <a:solidFill>
                <a:srgbClr val="000000"/>
              </a:solidFill>
              <a:latin typeface="Calibri"/>
              <a:ea typeface="Calibri"/>
              <a:cs typeface="Calibri"/>
              <a:sym typeface="Calibri"/>
            </a:endParaRPr>
          </a:p>
          <a:p>
            <a:pPr indent="-571500" lvl="0" marL="571500" rtl="0" algn="l">
              <a:lnSpc>
                <a:spcPct val="90000"/>
              </a:lnSpc>
              <a:spcBef>
                <a:spcPts val="0"/>
              </a:spcBef>
              <a:spcAft>
                <a:spcPts val="0"/>
              </a:spcAft>
              <a:buSzPts val="4000"/>
              <a:buChar char="•"/>
            </a:pPr>
            <a:r>
              <a:rPr lang="en-US" sz="3200">
                <a:solidFill>
                  <a:srgbClr val="000000"/>
                </a:solidFill>
                <a:latin typeface="Calibri"/>
                <a:ea typeface="Calibri"/>
                <a:cs typeface="Calibri"/>
                <a:sym typeface="Calibri"/>
              </a:rPr>
              <a:t>What questions emerged for you? </a:t>
            </a:r>
            <a:endParaRPr/>
          </a:p>
          <a:p>
            <a:pPr indent="-317500" lvl="0" marL="571500" rtl="0" algn="l">
              <a:lnSpc>
                <a:spcPct val="90000"/>
              </a:lnSpc>
              <a:spcBef>
                <a:spcPts val="0"/>
              </a:spcBef>
              <a:spcAft>
                <a:spcPts val="0"/>
              </a:spcAft>
              <a:buSzPts val="4000"/>
              <a:buNone/>
            </a:pPr>
            <a:r>
              <a:t/>
            </a:r>
            <a:endParaRPr sz="3200">
              <a:solidFill>
                <a:srgbClr val="000000"/>
              </a:solidFill>
              <a:latin typeface="Calibri"/>
              <a:ea typeface="Calibri"/>
              <a:cs typeface="Calibri"/>
              <a:sym typeface="Calibri"/>
            </a:endParaRPr>
          </a:p>
          <a:p>
            <a:pPr indent="-571500" lvl="0" marL="571500" rtl="0" algn="l">
              <a:lnSpc>
                <a:spcPct val="90000"/>
              </a:lnSpc>
              <a:spcBef>
                <a:spcPts val="0"/>
              </a:spcBef>
              <a:spcAft>
                <a:spcPts val="0"/>
              </a:spcAft>
              <a:buSzPts val="4000"/>
              <a:buChar char="•"/>
            </a:pPr>
            <a:r>
              <a:rPr lang="en-US" sz="3200">
                <a:solidFill>
                  <a:srgbClr val="000000"/>
                </a:solidFill>
                <a:latin typeface="Calibri"/>
                <a:ea typeface="Calibri"/>
                <a:cs typeface="Calibri"/>
                <a:sym typeface="Calibri"/>
              </a:rPr>
              <a:t>Do any remain unresolved?</a:t>
            </a:r>
            <a:endParaRPr sz="3200">
              <a:solidFill>
                <a:srgbClr val="000000"/>
              </a:solidFill>
              <a:latin typeface="Calibri"/>
              <a:ea typeface="Calibri"/>
              <a:cs typeface="Calibri"/>
              <a:sym typeface="Calibri"/>
            </a:endParaRPr>
          </a:p>
          <a:p>
            <a:pPr indent="0" lvl="0" marL="0" rtl="0" algn="l">
              <a:lnSpc>
                <a:spcPct val="90000"/>
              </a:lnSpc>
              <a:spcBef>
                <a:spcPts val="0"/>
              </a:spcBef>
              <a:spcAft>
                <a:spcPts val="0"/>
              </a:spcAft>
              <a:buClr>
                <a:schemeClr val="dk1"/>
              </a:buClr>
              <a:buSzPts val="4000"/>
              <a:buNone/>
            </a:pPr>
            <a:r>
              <a:t/>
            </a:r>
            <a:endParaRPr sz="4000"/>
          </a:p>
        </p:txBody>
      </p:sp>
      <p:sp>
        <p:nvSpPr>
          <p:cNvPr id="826" name="Google Shape;826;p11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600"/>
              <a:buNone/>
            </a:pPr>
            <a:r>
              <a:rPr b="1" lang="en-US" sz="4000">
                <a:solidFill>
                  <a:srgbClr val="000000"/>
                </a:solidFill>
                <a:latin typeface="Calibri"/>
                <a:ea typeface="Calibri"/>
                <a:cs typeface="Calibri"/>
                <a:sym typeface="Calibri"/>
              </a:rPr>
              <a:t>Systems Analysis: </a:t>
            </a:r>
            <a:r>
              <a:rPr b="1" lang="en-US" sz="4000"/>
              <a:t>Understanding Racism in </a:t>
            </a:r>
            <a:br>
              <a:rPr b="1" lang="en-US" sz="4000"/>
            </a:br>
            <a:r>
              <a:rPr b="1" lang="en-US" sz="4000"/>
              <a:t>Your Organization</a:t>
            </a:r>
            <a:endParaRPr/>
          </a:p>
        </p:txBody>
      </p:sp>
      <p:sp>
        <p:nvSpPr>
          <p:cNvPr id="827" name="Google Shape;827;p118"/>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graphicFrame>
        <p:nvGraphicFramePr>
          <p:cNvPr id="828" name="Google Shape;828;p118"/>
          <p:cNvGraphicFramePr/>
          <p:nvPr/>
        </p:nvGraphicFramePr>
        <p:xfrm>
          <a:off x="838200" y="1831007"/>
          <a:ext cx="3000000" cy="3000000"/>
        </p:xfrm>
        <a:graphic>
          <a:graphicData uri="http://schemas.openxmlformats.org/drawingml/2006/table">
            <a:tbl>
              <a:tblPr>
                <a:noFill/>
                <a:tableStyleId>{ABF00AB5-60A5-4110-9DEA-6115BBB499E2}</a:tableStyleId>
              </a:tblPr>
              <a:tblGrid>
                <a:gridCol w="2409850"/>
                <a:gridCol w="2492950"/>
              </a:tblGrid>
              <a:tr h="2030625">
                <a:tc>
                  <a:txBody>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Q1. What are examples of </a:t>
                      </a:r>
                      <a:r>
                        <a:rPr b="1" i="0" lang="en-US" sz="1000" u="none" cap="none" strike="noStrike">
                          <a:solidFill>
                            <a:srgbClr val="000000"/>
                          </a:solidFill>
                          <a:latin typeface="Calibri"/>
                          <a:ea typeface="Calibri"/>
                          <a:cs typeface="Calibri"/>
                          <a:sym typeface="Calibri"/>
                        </a:rPr>
                        <a:t>Internalized Racism</a:t>
                      </a:r>
                      <a:r>
                        <a:rPr b="0" i="0" lang="en-US" sz="1000" u="none" cap="none" strike="noStrike">
                          <a:solidFill>
                            <a:srgbClr val="000000"/>
                          </a:solidFill>
                          <a:latin typeface="Calibri"/>
                          <a:ea typeface="Calibri"/>
                          <a:cs typeface="Calibri"/>
                          <a:sym typeface="Calibri"/>
                        </a:rPr>
                        <a:t> (racism within individuals) that you notice at your organization?</a:t>
                      </a:r>
                      <a:endParaRPr sz="1100" u="none" cap="none" strike="noStrike"/>
                    </a:p>
                    <a:p>
                      <a:pPr indent="0" lvl="0" marL="0" marR="0" rtl="0" algn="l">
                        <a:lnSpc>
                          <a:spcPct val="100000"/>
                        </a:lnSpc>
                        <a:spcBef>
                          <a:spcPts val="0"/>
                        </a:spcBef>
                        <a:spcAft>
                          <a:spcPts val="0"/>
                        </a:spcAft>
                        <a:buClr>
                          <a:srgbClr val="000000"/>
                        </a:buClr>
                        <a:buSzPts val="1100"/>
                        <a:buFont typeface="Arial"/>
                        <a:buNone/>
                      </a:pPr>
                      <a:br>
                        <a:rPr lang="en-US" sz="1100" u="none" cap="none" strike="noStrike"/>
                      </a:br>
                      <a:br>
                        <a:rPr lang="en-US" sz="1100" u="none" cap="none" strike="noStrike"/>
                      </a:br>
                      <a:br>
                        <a:rPr lang="en-US" sz="1100" u="none" cap="none" strike="noStrike"/>
                      </a:br>
                      <a:br>
                        <a:rPr lang="en-US" sz="1100" u="none" cap="none" strike="noStrike"/>
                      </a:br>
                      <a:br>
                        <a:rPr lang="en-US" sz="1100" u="none" cap="none" strike="noStrike"/>
                      </a:br>
                      <a:br>
                        <a:rPr lang="en-US" sz="1100" u="none" cap="none" strike="noStrike"/>
                      </a:br>
                      <a:br>
                        <a:rPr lang="en-US" sz="1100" u="none" cap="none" strike="noStrike"/>
                      </a:br>
                      <a:br>
                        <a:rPr lang="en-US" sz="1100" u="none" cap="none" strike="noStrike"/>
                      </a:br>
                      <a:endParaRPr sz="1100" u="none" cap="none" strike="noStrike"/>
                    </a:p>
                  </a:txBody>
                  <a:tcPr marT="36250" marB="36250" marR="54400" marL="54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Q2. What are examples of </a:t>
                      </a:r>
                      <a:r>
                        <a:rPr b="1" i="0" lang="en-US" sz="1000" u="none" cap="none" strike="noStrike">
                          <a:solidFill>
                            <a:srgbClr val="000000"/>
                          </a:solidFill>
                          <a:latin typeface="Calibri"/>
                          <a:ea typeface="Calibri"/>
                          <a:cs typeface="Calibri"/>
                          <a:sym typeface="Calibri"/>
                        </a:rPr>
                        <a:t>Interpersonal Racism</a:t>
                      </a:r>
                      <a:r>
                        <a:rPr b="0" i="0" lang="en-US" sz="1000" u="none" cap="none" strike="noStrike">
                          <a:solidFill>
                            <a:srgbClr val="000000"/>
                          </a:solidFill>
                          <a:latin typeface="Calibri"/>
                          <a:ea typeface="Calibri"/>
                          <a:cs typeface="Calibri"/>
                          <a:sym typeface="Calibri"/>
                        </a:rPr>
                        <a:t> (racism between individuals) that you notice at your organization?</a:t>
                      </a:r>
                      <a:endParaRPr sz="1100" u="none" cap="none" strike="noStrike"/>
                    </a:p>
                  </a:txBody>
                  <a:tcPr marT="36250" marB="36250" marR="54400" marL="54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320725">
                <a:tc>
                  <a:txBody>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Q3. What are examples of </a:t>
                      </a:r>
                      <a:r>
                        <a:rPr b="1" i="0" lang="en-US" sz="1000" u="none" cap="none" strike="noStrike">
                          <a:solidFill>
                            <a:srgbClr val="000000"/>
                          </a:solidFill>
                          <a:latin typeface="Calibri"/>
                          <a:ea typeface="Calibri"/>
                          <a:cs typeface="Calibri"/>
                          <a:sym typeface="Calibri"/>
                        </a:rPr>
                        <a:t>Institutional Racism</a:t>
                      </a:r>
                      <a:r>
                        <a:rPr b="0" i="0" lang="en-US" sz="1000" u="none" cap="none" strike="noStrike">
                          <a:solidFill>
                            <a:srgbClr val="000000"/>
                          </a:solidFill>
                          <a:latin typeface="Calibri"/>
                          <a:ea typeface="Calibri"/>
                          <a:cs typeface="Calibri"/>
                          <a:sym typeface="Calibri"/>
                        </a:rPr>
                        <a:t> (racism within institutions and systems of power)? What are ways in which your organization creates and maintains institutional racism?</a:t>
                      </a:r>
                      <a:endParaRPr sz="1100" u="none" cap="none" strike="noStrike"/>
                    </a:p>
                    <a:p>
                      <a:pPr indent="0" lvl="0" marL="0" marR="0" rtl="0" algn="l">
                        <a:lnSpc>
                          <a:spcPct val="100000"/>
                        </a:lnSpc>
                        <a:spcBef>
                          <a:spcPts val="0"/>
                        </a:spcBef>
                        <a:spcAft>
                          <a:spcPts val="0"/>
                        </a:spcAft>
                        <a:buClr>
                          <a:srgbClr val="000000"/>
                        </a:buClr>
                        <a:buSzPts val="1100"/>
                        <a:buFont typeface="Arial"/>
                        <a:buNone/>
                      </a:pPr>
                      <a:br>
                        <a:rPr lang="en-US" sz="1100" u="none" cap="none" strike="noStrike"/>
                      </a:br>
                      <a:br>
                        <a:rPr lang="en-US" sz="1100" u="none" cap="none" strike="noStrike"/>
                      </a:br>
                      <a:br>
                        <a:rPr lang="en-US" sz="1100" u="none" cap="none" strike="noStrike"/>
                      </a:br>
                      <a:br>
                        <a:rPr lang="en-US" sz="1100" u="none" cap="none" strike="noStrike"/>
                      </a:br>
                      <a:br>
                        <a:rPr lang="en-US" sz="1100" u="none" cap="none" strike="noStrike"/>
                      </a:br>
                      <a:br>
                        <a:rPr lang="en-US" sz="1100" u="none" cap="none" strike="noStrike"/>
                      </a:br>
                      <a:br>
                        <a:rPr lang="en-US" sz="1100" u="none" cap="none" strike="noStrike"/>
                      </a:br>
                      <a:br>
                        <a:rPr lang="en-US" sz="1100" u="none" cap="none" strike="noStrike"/>
                      </a:br>
                      <a:endParaRPr sz="1100" u="none" cap="none" strike="noStrike"/>
                    </a:p>
                  </a:txBody>
                  <a:tcPr marT="36250" marB="36250" marR="54400" marL="54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Q4. What are examples of </a:t>
                      </a:r>
                      <a:r>
                        <a:rPr b="1" i="0" lang="en-US" sz="1000" u="none" cap="none" strike="noStrike">
                          <a:solidFill>
                            <a:srgbClr val="000000"/>
                          </a:solidFill>
                          <a:latin typeface="Calibri"/>
                          <a:ea typeface="Calibri"/>
                          <a:cs typeface="Calibri"/>
                          <a:sym typeface="Calibri"/>
                        </a:rPr>
                        <a:t>Structural Racism</a:t>
                      </a:r>
                      <a:r>
                        <a:rPr b="0" i="0" lang="en-US" sz="1000" u="none" cap="none" strike="noStrike">
                          <a:solidFill>
                            <a:srgbClr val="000000"/>
                          </a:solidFill>
                          <a:latin typeface="Calibri"/>
                          <a:ea typeface="Calibri"/>
                          <a:cs typeface="Calibri"/>
                          <a:sym typeface="Calibri"/>
                        </a:rPr>
                        <a:t> * (racism among institutions and across society)? What other aspects of culture, institutions or issue areas does your organization intersect with?</a:t>
                      </a:r>
                      <a:endParaRPr sz="1100" u="none" cap="none" strike="noStrike"/>
                    </a:p>
                  </a:txBody>
                  <a:tcPr marT="36250" marB="36250" marR="54400" marL="544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829" name="Google Shape;829;p118"/>
          <p:cNvSpPr/>
          <p:nvPr/>
        </p:nvSpPr>
        <p:spPr>
          <a:xfrm>
            <a:off x="6451296" y="1497277"/>
            <a:ext cx="12192000" cy="457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br>
              <a:rPr b="0" i="0" lang="en-US" sz="1800" u="none" cap="none" strike="noStrike">
                <a:solidFill>
                  <a:schemeClr val="dk1"/>
                </a:solidFill>
                <a:latin typeface="Arial"/>
                <a:ea typeface="Arial"/>
                <a:cs typeface="Arial"/>
                <a:sym typeface="Arial"/>
              </a:rPr>
            </a:b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4" name="Shape 834"/>
        <p:cNvGrpSpPr/>
        <p:nvPr/>
      </p:nvGrpSpPr>
      <p:grpSpPr>
        <a:xfrm>
          <a:off x="0" y="0"/>
          <a:ext cx="0" cy="0"/>
          <a:chOff x="0" y="0"/>
          <a:chExt cx="0" cy="0"/>
        </a:xfrm>
      </p:grpSpPr>
      <p:sp>
        <p:nvSpPr>
          <p:cNvPr id="835" name="Google Shape;835;p11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Font typeface="Calibri"/>
              <a:buNone/>
            </a:pPr>
            <a:r>
              <a:rPr b="1" lang="en-US" sz="3600"/>
              <a:t>An Offering to Carry Forward from Today</a:t>
            </a:r>
            <a:endParaRPr sz="3100"/>
          </a:p>
        </p:txBody>
      </p:sp>
      <p:sp>
        <p:nvSpPr>
          <p:cNvPr id="836" name="Google Shape;836;p119"/>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837" name="Google Shape;837;p119" title="Black Futures: An Ode to Freedom Summer"/>
          <p:cNvPicPr preferRelativeResize="0"/>
          <p:nvPr/>
        </p:nvPicPr>
        <p:blipFill rotWithShape="1">
          <a:blip r:embed="rId4">
            <a:alphaModFix/>
          </a:blip>
          <a:srcRect b="0" l="0" r="0" t="0"/>
          <a:stretch/>
        </p:blipFill>
        <p:spPr>
          <a:xfrm>
            <a:off x="2032000" y="1436914"/>
            <a:ext cx="8128000" cy="4572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7"/>
                                        </p:tgtEl>
                                        <p:attrNameLst>
                                          <p:attrName>style.visibility</p:attrName>
                                        </p:attrNameLst>
                                      </p:cBhvr>
                                      <p:to>
                                        <p:strVal val="visible"/>
                                      </p:to>
                                    </p:set>
                                    <p:animEffect filter="fade" transition="in">
                                      <p:cBhvr>
                                        <p:cTn dur="1"/>
                                        <p:tgtEl>
                                          <p:spTgt spid="8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FFFFF"/>
        </a:solidFill>
      </p:bgPr>
    </p:bg>
    <p:spTree>
      <p:nvGrpSpPr>
        <p:cNvPr id="842" name="Shape 842"/>
        <p:cNvGrpSpPr/>
        <p:nvPr/>
      </p:nvGrpSpPr>
      <p:grpSpPr>
        <a:xfrm>
          <a:off x="0" y="0"/>
          <a:ext cx="0" cy="0"/>
          <a:chOff x="0" y="0"/>
          <a:chExt cx="0" cy="0"/>
        </a:xfrm>
      </p:grpSpPr>
      <p:sp>
        <p:nvSpPr>
          <p:cNvPr id="843" name="Google Shape;843;p120"/>
          <p:cNvSpPr txBox="1"/>
          <p:nvPr>
            <p:ph idx="1" type="subTitle"/>
          </p:nvPr>
        </p:nvSpPr>
        <p:spPr>
          <a:xfrm>
            <a:off x="600364" y="2684555"/>
            <a:ext cx="10991272" cy="265896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Clr>
                <a:schemeClr val="dk1"/>
              </a:buClr>
              <a:buSzPts val="2400"/>
              <a:buNone/>
            </a:pPr>
            <a:r>
              <a:rPr b="1" lang="en-US" sz="6000">
                <a:solidFill>
                  <a:srgbClr val="000000"/>
                </a:solidFill>
                <a:latin typeface="Calibri"/>
                <a:ea typeface="Calibri"/>
                <a:cs typeface="Calibri"/>
                <a:sym typeface="Calibri"/>
              </a:rPr>
              <a:t>Racial Equity in </a:t>
            </a:r>
            <a:br>
              <a:rPr b="1" lang="en-US" sz="6000">
                <a:solidFill>
                  <a:srgbClr val="000000"/>
                </a:solidFill>
                <a:latin typeface="Calibri"/>
                <a:ea typeface="Calibri"/>
                <a:cs typeface="Calibri"/>
                <a:sym typeface="Calibri"/>
              </a:rPr>
            </a:br>
            <a:r>
              <a:rPr b="1" lang="en-US" sz="6000">
                <a:solidFill>
                  <a:srgbClr val="000000"/>
                </a:solidFill>
                <a:latin typeface="Calibri"/>
                <a:ea typeface="Calibri"/>
                <a:cs typeface="Calibri"/>
                <a:sym typeface="Calibri"/>
              </a:rPr>
              <a:t>Arts Funding Workshop</a:t>
            </a:r>
            <a:endParaRPr b="1" sz="6000">
              <a:solidFill>
                <a:srgbClr val="000000"/>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2400"/>
              <a:buNone/>
            </a:pPr>
            <a:br>
              <a:rPr lang="en-US" sz="3500">
                <a:solidFill>
                  <a:srgbClr val="000000"/>
                </a:solidFill>
                <a:latin typeface="Calibri"/>
                <a:ea typeface="Calibri"/>
                <a:cs typeface="Calibri"/>
                <a:sym typeface="Calibri"/>
              </a:rPr>
            </a:br>
            <a:r>
              <a:rPr lang="en-US" sz="3500">
                <a:solidFill>
                  <a:srgbClr val="000000"/>
                </a:solidFill>
                <a:latin typeface="Calibri"/>
                <a:ea typeface="Calibri"/>
                <a:cs typeface="Calibri"/>
                <a:sym typeface="Calibri"/>
              </a:rPr>
              <a:t>Online|</a:t>
            </a:r>
            <a:r>
              <a:rPr lang="en-US" sz="3500">
                <a:solidFill>
                  <a:srgbClr val="000000"/>
                </a:solidFill>
              </a:rPr>
              <a:t>March</a:t>
            </a:r>
            <a:r>
              <a:rPr lang="en-US" sz="3500">
                <a:solidFill>
                  <a:srgbClr val="000000"/>
                </a:solidFill>
                <a:latin typeface="Calibri"/>
                <a:ea typeface="Calibri"/>
                <a:cs typeface="Calibri"/>
                <a:sym typeface="Calibri"/>
              </a:rPr>
              <a:t> 13, 202</a:t>
            </a:r>
            <a:r>
              <a:rPr lang="en-US" sz="3500">
                <a:solidFill>
                  <a:srgbClr val="000000"/>
                </a:solidFill>
              </a:rPr>
              <a:t>4</a:t>
            </a:r>
            <a:endParaRPr sz="3500">
              <a:solidFill>
                <a:srgbClr val="000000"/>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2400"/>
              <a:buNone/>
            </a:pPr>
            <a:r>
              <a:t/>
            </a:r>
            <a:endParaRPr>
              <a:latin typeface="Calibri"/>
              <a:ea typeface="Calibri"/>
              <a:cs typeface="Calibri"/>
              <a:sym typeface="Calibri"/>
            </a:endParaRPr>
          </a:p>
        </p:txBody>
      </p:sp>
      <p:pic>
        <p:nvPicPr>
          <p:cNvPr id="844" name="Google Shape;844;p120"/>
          <p:cNvPicPr preferRelativeResize="0"/>
          <p:nvPr/>
        </p:nvPicPr>
        <p:blipFill rotWithShape="1">
          <a:blip r:embed="rId3">
            <a:alphaModFix/>
          </a:blip>
          <a:srcRect b="0" l="0" r="0" t="0"/>
          <a:stretch/>
        </p:blipFill>
        <p:spPr>
          <a:xfrm>
            <a:off x="2526941" y="758637"/>
            <a:ext cx="7138118" cy="130874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121"/>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51" name="Google Shape;851;p121"/>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Welcome!</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852" name="Google Shape;852;p121"/>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853" name="Google Shape;853;p121"/>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58" name="Shape 858"/>
        <p:cNvGrpSpPr/>
        <p:nvPr/>
      </p:nvGrpSpPr>
      <p:grpSpPr>
        <a:xfrm>
          <a:off x="0" y="0"/>
          <a:ext cx="0" cy="0"/>
          <a:chOff x="0" y="0"/>
          <a:chExt cx="0" cy="0"/>
        </a:xfrm>
      </p:grpSpPr>
      <p:sp>
        <p:nvSpPr>
          <p:cNvPr id="859" name="Google Shape;859;p122"/>
          <p:cNvSpPr txBox="1"/>
          <p:nvPr>
            <p:ph idx="1" type="body"/>
          </p:nvPr>
        </p:nvSpPr>
        <p:spPr>
          <a:xfrm>
            <a:off x="838200" y="1350827"/>
            <a:ext cx="10515600" cy="4528800"/>
          </a:xfrm>
          <a:prstGeom prst="rect">
            <a:avLst/>
          </a:prstGeom>
          <a:noFill/>
          <a:ln>
            <a:noFill/>
          </a:ln>
        </p:spPr>
        <p:txBody>
          <a:bodyPr anchorCtr="0" anchor="t" bIns="45700" lIns="91425" spcFirstLastPara="1" rIns="91425" wrap="square" tIns="45700">
            <a:noAutofit/>
          </a:bodyPr>
          <a:lstStyle/>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GIA is headquartered on the unceded land of the Lenape and Wappinger peoples. </a:t>
            </a:r>
            <a:endParaRPr>
              <a:latin typeface="Calibri"/>
              <a:ea typeface="Calibri"/>
              <a:cs typeface="Calibri"/>
              <a:sym typeface="Calibri"/>
            </a:endParaRPr>
          </a:p>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We ask you to join in acknowledging the Lenape and Wappinger communities, their elders both past and present, as well as future generations. </a:t>
            </a:r>
            <a:endParaRPr>
              <a:latin typeface="Calibri"/>
              <a:ea typeface="Calibri"/>
              <a:cs typeface="Calibri"/>
              <a:sym typeface="Calibri"/>
            </a:endParaRPr>
          </a:p>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This acknowledgement demonstrates a commitment to beginning the process of working to dismantle the ongoing legacies of settler colonialism.</a:t>
            </a:r>
            <a:endParaRPr>
              <a:latin typeface="Calibri"/>
              <a:ea typeface="Calibri"/>
              <a:cs typeface="Calibri"/>
              <a:sym typeface="Calibri"/>
            </a:endParaRPr>
          </a:p>
          <a:p>
            <a:pPr indent="-40639" lvl="0" marL="228600" rtl="0" algn="l">
              <a:lnSpc>
                <a:spcPct val="100000"/>
              </a:lnSpc>
              <a:spcBef>
                <a:spcPts val="1800"/>
              </a:spcBef>
              <a:spcAft>
                <a:spcPts val="0"/>
              </a:spcAft>
              <a:buClr>
                <a:schemeClr val="dk1"/>
              </a:buClr>
              <a:buSzPts val="2960"/>
              <a:buNone/>
            </a:pPr>
            <a:r>
              <a:t/>
            </a:r>
            <a:endParaRPr sz="2400"/>
          </a:p>
          <a:p>
            <a:pPr indent="-64135" lvl="0" marL="228600" rtl="0" algn="l">
              <a:lnSpc>
                <a:spcPct val="100000"/>
              </a:lnSpc>
              <a:spcBef>
                <a:spcPts val="1000"/>
              </a:spcBef>
              <a:spcAft>
                <a:spcPts val="0"/>
              </a:spcAft>
              <a:buClr>
                <a:schemeClr val="dk1"/>
              </a:buClr>
              <a:buSzPts val="2590"/>
              <a:buNone/>
            </a:pPr>
            <a:r>
              <a:t/>
            </a:r>
            <a:endParaRPr sz="2400"/>
          </a:p>
          <a:p>
            <a:pPr indent="0" lvl="0" marL="0" rtl="0" algn="l">
              <a:lnSpc>
                <a:spcPct val="100000"/>
              </a:lnSpc>
              <a:spcBef>
                <a:spcPts val="1000"/>
              </a:spcBef>
              <a:spcAft>
                <a:spcPts val="0"/>
              </a:spcAft>
              <a:buClr>
                <a:schemeClr val="dk1"/>
              </a:buClr>
              <a:buSzPts val="3700"/>
              <a:buNone/>
            </a:pPr>
            <a:r>
              <a:t/>
            </a:r>
            <a:endParaRPr sz="2400"/>
          </a:p>
        </p:txBody>
      </p:sp>
      <p:sp>
        <p:nvSpPr>
          <p:cNvPr id="860" name="Google Shape;860;p12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Land Acknowledgements</a:t>
            </a:r>
            <a:br>
              <a:rPr b="1" lang="en-US" sz="4000"/>
            </a:br>
            <a:endParaRPr sz="4000"/>
          </a:p>
        </p:txBody>
      </p:sp>
      <p:sp>
        <p:nvSpPr>
          <p:cNvPr id="861" name="Google Shape;861;p122"/>
          <p:cNvSpPr txBox="1"/>
          <p:nvPr>
            <p:ph idx="12" type="sldNum"/>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800">
                <a:solidFill>
                  <a:schemeClr val="accent1"/>
                </a:solidFill>
                <a:latin typeface="Calibri"/>
                <a:ea typeface="Calibri"/>
                <a:cs typeface="Calibri"/>
                <a:sym typeface="Calibri"/>
              </a:rPr>
              <a:t>‹#›</a:t>
            </a:fld>
            <a:endParaRPr sz="1800">
              <a:solidFill>
                <a:schemeClr val="accen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66" name="Shape 866"/>
        <p:cNvGrpSpPr/>
        <p:nvPr/>
      </p:nvGrpSpPr>
      <p:grpSpPr>
        <a:xfrm>
          <a:off x="0" y="0"/>
          <a:ext cx="0" cy="0"/>
          <a:chOff x="0" y="0"/>
          <a:chExt cx="0" cy="0"/>
        </a:xfrm>
      </p:grpSpPr>
      <p:sp>
        <p:nvSpPr>
          <p:cNvPr id="867" name="Google Shape;867;p123"/>
          <p:cNvSpPr txBox="1"/>
          <p:nvPr>
            <p:ph idx="1" type="body"/>
          </p:nvPr>
        </p:nvSpPr>
        <p:spPr>
          <a:xfrm>
            <a:off x="838200" y="1350827"/>
            <a:ext cx="10515600" cy="4528800"/>
          </a:xfrm>
          <a:prstGeom prst="rect">
            <a:avLst/>
          </a:prstGeom>
          <a:noFill/>
          <a:ln>
            <a:noFill/>
          </a:ln>
        </p:spPr>
        <p:txBody>
          <a:bodyPr anchorCtr="0" anchor="t" bIns="45700" lIns="91425" spcFirstLastPara="1" rIns="91425" wrap="square" tIns="45700">
            <a:noAutofit/>
          </a:bodyPr>
          <a:lstStyle/>
          <a:p>
            <a:pPr indent="-205740" lvl="0" marL="228600" rtl="0" algn="l">
              <a:lnSpc>
                <a:spcPct val="100000"/>
              </a:lnSpc>
              <a:spcBef>
                <a:spcPts val="1000"/>
              </a:spcBef>
              <a:spcAft>
                <a:spcPts val="0"/>
              </a:spcAft>
              <a:buSzPts val="2600"/>
              <a:buChar char="•"/>
            </a:pPr>
            <a:r>
              <a:rPr b="1" lang="en-US" sz="2600"/>
              <a:t>Jonny Soto-Altrogge</a:t>
            </a:r>
            <a:r>
              <a:rPr lang="en-US" sz="2600"/>
              <a:t>, Facilitator, True North EDI</a:t>
            </a:r>
            <a:endParaRPr/>
          </a:p>
          <a:p>
            <a:pPr indent="-205740" lvl="0" marL="228600" rtl="0" algn="l">
              <a:lnSpc>
                <a:spcPct val="100000"/>
              </a:lnSpc>
              <a:spcBef>
                <a:spcPts val="1000"/>
              </a:spcBef>
              <a:spcAft>
                <a:spcPts val="0"/>
              </a:spcAft>
              <a:buSzPts val="2600"/>
              <a:buChar char="•"/>
            </a:pPr>
            <a:r>
              <a:rPr b="1" lang="en-US" sz="2600"/>
              <a:t>Nadia Elokdah</a:t>
            </a:r>
            <a:r>
              <a:rPr lang="en-US" sz="2600"/>
              <a:t>, VP &amp; Director of Programs, Grantmakers in the Arts </a:t>
            </a:r>
            <a:endParaRPr/>
          </a:p>
          <a:p>
            <a:pPr indent="-205740" lvl="0" marL="228600" rtl="0" algn="l">
              <a:lnSpc>
                <a:spcPct val="100000"/>
              </a:lnSpc>
              <a:spcBef>
                <a:spcPts val="1000"/>
              </a:spcBef>
              <a:spcAft>
                <a:spcPts val="0"/>
              </a:spcAft>
              <a:buSzPts val="2600"/>
              <a:buChar char="•"/>
            </a:pPr>
            <a:r>
              <a:rPr b="1" lang="en-US" sz="2600"/>
              <a:t>Sherylynn Sealy, </a:t>
            </a:r>
            <a:r>
              <a:rPr lang="en-US" sz="2600"/>
              <a:t>Facilitator</a:t>
            </a:r>
            <a:r>
              <a:rPr lang="en-US" sz="2600"/>
              <a:t>, Grantmakers in the Arts</a:t>
            </a:r>
            <a:endParaRPr/>
          </a:p>
          <a:p>
            <a:pPr indent="-205740" lvl="0" marL="228600" rtl="0" algn="l">
              <a:lnSpc>
                <a:spcPct val="100000"/>
              </a:lnSpc>
              <a:spcBef>
                <a:spcPts val="1000"/>
              </a:spcBef>
              <a:spcAft>
                <a:spcPts val="0"/>
              </a:spcAft>
              <a:buClr>
                <a:schemeClr val="dk1"/>
              </a:buClr>
              <a:buSzPts val="2600"/>
              <a:buChar char="•"/>
            </a:pPr>
            <a:r>
              <a:rPr b="1" lang="en-US" sz="2600"/>
              <a:t>Eddie Torres</a:t>
            </a:r>
            <a:r>
              <a:rPr lang="en-US" sz="2600"/>
              <a:t>, President &amp; CEO, Grantmakers in the Arts </a:t>
            </a:r>
            <a:endParaRPr/>
          </a:p>
          <a:p>
            <a:pPr indent="0" lvl="0" marL="457200" rtl="0" algn="l">
              <a:lnSpc>
                <a:spcPct val="100000"/>
              </a:lnSpc>
              <a:spcBef>
                <a:spcPts val="1000"/>
              </a:spcBef>
              <a:spcAft>
                <a:spcPts val="0"/>
              </a:spcAft>
              <a:buNone/>
            </a:pPr>
            <a:r>
              <a:t/>
            </a:r>
            <a:endParaRPr/>
          </a:p>
          <a:p>
            <a:pPr indent="-40639" lvl="0" marL="228600" rtl="0" algn="l">
              <a:lnSpc>
                <a:spcPct val="100000"/>
              </a:lnSpc>
              <a:spcBef>
                <a:spcPts val="1000"/>
              </a:spcBef>
              <a:spcAft>
                <a:spcPts val="0"/>
              </a:spcAft>
              <a:buClr>
                <a:schemeClr val="dk1"/>
              </a:buClr>
              <a:buSzPts val="2960"/>
              <a:buNone/>
            </a:pPr>
            <a:r>
              <a:t/>
            </a:r>
            <a:endParaRPr sz="2400"/>
          </a:p>
          <a:p>
            <a:pPr indent="-64135" lvl="0" marL="228600" rtl="0" algn="l">
              <a:lnSpc>
                <a:spcPct val="100000"/>
              </a:lnSpc>
              <a:spcBef>
                <a:spcPts val="1000"/>
              </a:spcBef>
              <a:spcAft>
                <a:spcPts val="0"/>
              </a:spcAft>
              <a:buClr>
                <a:schemeClr val="dk1"/>
              </a:buClr>
              <a:buSzPts val="2590"/>
              <a:buNone/>
            </a:pPr>
            <a:r>
              <a:t/>
            </a:r>
            <a:endParaRPr sz="2400"/>
          </a:p>
          <a:p>
            <a:pPr indent="0" lvl="0" marL="0" rtl="0" algn="l">
              <a:lnSpc>
                <a:spcPct val="100000"/>
              </a:lnSpc>
              <a:spcBef>
                <a:spcPts val="1000"/>
              </a:spcBef>
              <a:spcAft>
                <a:spcPts val="0"/>
              </a:spcAft>
              <a:buClr>
                <a:schemeClr val="dk1"/>
              </a:buClr>
              <a:buSzPts val="3700"/>
              <a:buNone/>
            </a:pPr>
            <a:r>
              <a:t/>
            </a:r>
            <a:endParaRPr sz="2400"/>
          </a:p>
        </p:txBody>
      </p:sp>
      <p:sp>
        <p:nvSpPr>
          <p:cNvPr id="868" name="Google Shape;868;p12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Presenters </a:t>
            </a:r>
            <a:br>
              <a:rPr b="1" lang="en-US" sz="4000"/>
            </a:br>
            <a:endParaRPr sz="4000"/>
          </a:p>
        </p:txBody>
      </p:sp>
      <p:sp>
        <p:nvSpPr>
          <p:cNvPr id="869" name="Google Shape;869;p123"/>
          <p:cNvSpPr txBox="1"/>
          <p:nvPr>
            <p:ph idx="12" type="sldNum"/>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800">
                <a:solidFill>
                  <a:schemeClr val="accent1"/>
                </a:solidFill>
                <a:latin typeface="Calibri"/>
                <a:ea typeface="Calibri"/>
                <a:cs typeface="Calibri"/>
                <a:sym typeface="Calibri"/>
              </a:rPr>
              <a:t>‹#›</a:t>
            </a:fld>
            <a:endParaRPr sz="1800">
              <a:solidFill>
                <a:schemeClr val="accent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124"/>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76" name="Google Shape;876;p124"/>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What’s giving you energy?</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877" name="Google Shape;877;p124"/>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878" name="Google Shape;878;p124"/>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83" name="Shape 883"/>
        <p:cNvGrpSpPr/>
        <p:nvPr/>
      </p:nvGrpSpPr>
      <p:grpSpPr>
        <a:xfrm>
          <a:off x="0" y="0"/>
          <a:ext cx="0" cy="0"/>
          <a:chOff x="0" y="0"/>
          <a:chExt cx="0" cy="0"/>
        </a:xfrm>
      </p:grpSpPr>
      <p:sp>
        <p:nvSpPr>
          <p:cNvPr id="884" name="Google Shape;884;p125"/>
          <p:cNvSpPr txBox="1"/>
          <p:nvPr>
            <p:ph idx="12" type="sldNum"/>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800">
                <a:solidFill>
                  <a:schemeClr val="accent1"/>
                </a:solidFill>
                <a:latin typeface="Calibri"/>
                <a:ea typeface="Calibri"/>
                <a:cs typeface="Calibri"/>
                <a:sym typeface="Calibri"/>
              </a:rPr>
              <a:t>‹#›</a:t>
            </a:fld>
            <a:endParaRPr sz="1800">
              <a:solidFill>
                <a:schemeClr val="accent1"/>
              </a:solidFill>
              <a:latin typeface="Calibri"/>
              <a:ea typeface="Calibri"/>
              <a:cs typeface="Calibri"/>
              <a:sym typeface="Calibri"/>
            </a:endParaRPr>
          </a:p>
        </p:txBody>
      </p:sp>
      <p:pic>
        <p:nvPicPr>
          <p:cNvPr id="885" name="Google Shape;885;p125"/>
          <p:cNvPicPr preferRelativeResize="0"/>
          <p:nvPr/>
        </p:nvPicPr>
        <p:blipFill rotWithShape="1">
          <a:blip r:embed="rId3">
            <a:alphaModFix/>
          </a:blip>
          <a:srcRect b="0" l="0" r="0" t="0"/>
          <a:stretch/>
        </p:blipFill>
        <p:spPr>
          <a:xfrm>
            <a:off x="1231825" y="47400"/>
            <a:ext cx="9351774" cy="62345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90" name="Shape 890"/>
        <p:cNvGrpSpPr/>
        <p:nvPr/>
      </p:nvGrpSpPr>
      <p:grpSpPr>
        <a:xfrm>
          <a:off x="0" y="0"/>
          <a:ext cx="0" cy="0"/>
          <a:chOff x="0" y="0"/>
          <a:chExt cx="0" cy="0"/>
        </a:xfrm>
      </p:grpSpPr>
      <p:sp>
        <p:nvSpPr>
          <p:cNvPr id="891" name="Google Shape;891;p126"/>
          <p:cNvSpPr txBox="1"/>
          <p:nvPr>
            <p:ph idx="1" type="body"/>
          </p:nvPr>
        </p:nvSpPr>
        <p:spPr>
          <a:xfrm>
            <a:off x="838200" y="1350827"/>
            <a:ext cx="10515600" cy="4528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lang="en-US"/>
              <a:t>    </a:t>
            </a:r>
            <a:endParaRPr/>
          </a:p>
        </p:txBody>
      </p:sp>
      <p:sp>
        <p:nvSpPr>
          <p:cNvPr id="892" name="Google Shape;892;p126"/>
          <p:cNvSpPr txBox="1"/>
          <p:nvPr>
            <p:ph idx="12" type="sldNum"/>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800">
                <a:solidFill>
                  <a:schemeClr val="accent1"/>
                </a:solidFill>
                <a:latin typeface="Calibri"/>
                <a:ea typeface="Calibri"/>
                <a:cs typeface="Calibri"/>
                <a:sym typeface="Calibri"/>
              </a:rPr>
              <a:t>‹#›</a:t>
            </a:fld>
            <a:endParaRPr sz="1800">
              <a:solidFill>
                <a:schemeClr val="accent1"/>
              </a:solidFill>
              <a:latin typeface="Calibri"/>
              <a:ea typeface="Calibri"/>
              <a:cs typeface="Calibri"/>
              <a:sym typeface="Calibri"/>
            </a:endParaRPr>
          </a:p>
        </p:txBody>
      </p:sp>
      <p:sp>
        <p:nvSpPr>
          <p:cNvPr id="893" name="Google Shape;893;p126"/>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894" name="Google Shape;894;p126"/>
          <p:cNvPicPr preferRelativeResize="0"/>
          <p:nvPr/>
        </p:nvPicPr>
        <p:blipFill rotWithShape="1">
          <a:blip r:embed="rId3">
            <a:alphaModFix/>
          </a:blip>
          <a:srcRect b="0" l="0" r="0" t="0"/>
          <a:stretch/>
        </p:blipFill>
        <p:spPr>
          <a:xfrm>
            <a:off x="953225" y="0"/>
            <a:ext cx="9532448" cy="63337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79" name="Shape 479"/>
        <p:cNvGrpSpPr/>
        <p:nvPr/>
      </p:nvGrpSpPr>
      <p:grpSpPr>
        <a:xfrm>
          <a:off x="0" y="0"/>
          <a:ext cx="0" cy="0"/>
          <a:chOff x="0" y="0"/>
          <a:chExt cx="0" cy="0"/>
        </a:xfrm>
      </p:grpSpPr>
      <p:sp>
        <p:nvSpPr>
          <p:cNvPr id="480" name="Google Shape;480;p82"/>
          <p:cNvSpPr txBox="1"/>
          <p:nvPr>
            <p:ph type="title"/>
          </p:nvPr>
        </p:nvSpPr>
        <p:spPr>
          <a:xfrm>
            <a:off x="720399" y="409550"/>
            <a:ext cx="9735565"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Story Huddle: Getting to know the room</a:t>
            </a:r>
            <a:endParaRPr b="1" sz="4000">
              <a:solidFill>
                <a:schemeClr val="dk1"/>
              </a:solidFill>
              <a:latin typeface="Calibri"/>
              <a:ea typeface="Calibri"/>
              <a:cs typeface="Calibri"/>
              <a:sym typeface="Calibri"/>
            </a:endParaRPr>
          </a:p>
        </p:txBody>
      </p:sp>
      <p:sp>
        <p:nvSpPr>
          <p:cNvPr id="481" name="Google Shape;481;p82"/>
          <p:cNvSpPr txBox="1"/>
          <p:nvPr/>
        </p:nvSpPr>
        <p:spPr>
          <a:xfrm>
            <a:off x="805967" y="2256700"/>
            <a:ext cx="10594800" cy="4161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500"/>
              <a:buFont typeface="Arial"/>
              <a:buNone/>
            </a:pPr>
            <a:r>
              <a:t/>
            </a:r>
            <a:endParaRPr b="0" i="1" sz="4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500"/>
              <a:buFont typeface="Arial"/>
              <a:buNone/>
            </a:pPr>
            <a:r>
              <a:rPr b="0" i="1" lang="en-US" sz="4500" u="none" cap="none" strike="noStrike">
                <a:solidFill>
                  <a:srgbClr val="000000"/>
                </a:solidFill>
                <a:latin typeface="Calibri"/>
                <a:ea typeface="Calibri"/>
                <a:cs typeface="Calibri"/>
                <a:sym typeface="Calibri"/>
              </a:rPr>
              <a:t>What is a value you inherited from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500"/>
              <a:buFont typeface="Arial"/>
              <a:buNone/>
            </a:pPr>
            <a:r>
              <a:rPr b="0" i="1" lang="en-US" sz="4500" u="none" cap="none" strike="noStrike">
                <a:solidFill>
                  <a:srgbClr val="000000"/>
                </a:solidFill>
                <a:latin typeface="Calibri"/>
                <a:ea typeface="Calibri"/>
                <a:cs typeface="Calibri"/>
                <a:sym typeface="Calibri"/>
              </a:rPr>
              <a:t>someone in your life?</a:t>
            </a:r>
            <a:endParaRPr b="0" i="1" sz="4500" u="none" cap="none" strike="noStrike">
              <a:solidFill>
                <a:srgbClr val="000000"/>
              </a:solidFill>
              <a:latin typeface="Calibri"/>
              <a:ea typeface="Calibri"/>
              <a:cs typeface="Calibri"/>
              <a:sym typeface="Calibri"/>
            </a:endParaRPr>
          </a:p>
        </p:txBody>
      </p:sp>
      <p:sp>
        <p:nvSpPr>
          <p:cNvPr id="482" name="Google Shape;482;p82"/>
          <p:cNvSpPr/>
          <p:nvPr/>
        </p:nvSpPr>
        <p:spPr>
          <a:xfrm>
            <a:off x="0" y="1489125"/>
            <a:ext cx="1670700" cy="6660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82"/>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127"/>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01" name="Google Shape;901;p127"/>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Showing up today</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902" name="Google Shape;902;p127"/>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903" name="Google Shape;903;p127"/>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08" name="Shape 908"/>
        <p:cNvGrpSpPr/>
        <p:nvPr/>
      </p:nvGrpSpPr>
      <p:grpSpPr>
        <a:xfrm>
          <a:off x="0" y="0"/>
          <a:ext cx="0" cy="0"/>
          <a:chOff x="0" y="0"/>
          <a:chExt cx="0" cy="0"/>
        </a:xfrm>
      </p:grpSpPr>
      <p:sp>
        <p:nvSpPr>
          <p:cNvPr id="909" name="Google Shape;909;p128"/>
          <p:cNvSpPr txBox="1"/>
          <p:nvPr>
            <p:ph idx="1" type="body"/>
          </p:nvPr>
        </p:nvSpPr>
        <p:spPr>
          <a:xfrm>
            <a:off x="838200" y="1334500"/>
            <a:ext cx="7069500" cy="4871100"/>
          </a:xfrm>
          <a:prstGeom prst="rect">
            <a:avLst/>
          </a:prstGeom>
          <a:noFill/>
          <a:ln>
            <a:noFill/>
          </a:ln>
        </p:spPr>
        <p:txBody>
          <a:bodyPr anchorCtr="0" anchor="t" bIns="45700" lIns="91425" spcFirstLastPara="1" rIns="91425" wrap="square" tIns="45700">
            <a:noAutofit/>
          </a:bodyPr>
          <a:lstStyle/>
          <a:p>
            <a:pPr indent="-177800" lvl="0" marL="228600" rtl="0" algn="l">
              <a:lnSpc>
                <a:spcPct val="100000"/>
              </a:lnSpc>
              <a:spcBef>
                <a:spcPts val="0"/>
              </a:spcBef>
              <a:spcAft>
                <a:spcPts val="0"/>
              </a:spcAft>
              <a:buSzPts val="2000"/>
              <a:buFont typeface="Calibri"/>
              <a:buChar char="•"/>
            </a:pPr>
            <a:r>
              <a:rPr lang="en-US" sz="2400"/>
              <a:t>Occupy Brave Space</a:t>
            </a:r>
            <a:endParaRPr sz="2400"/>
          </a:p>
          <a:p>
            <a:pPr indent="-177800" lvl="0" marL="228600" rtl="0" algn="l">
              <a:lnSpc>
                <a:spcPct val="100000"/>
              </a:lnSpc>
              <a:spcBef>
                <a:spcPts val="0"/>
              </a:spcBef>
              <a:spcAft>
                <a:spcPts val="0"/>
              </a:spcAft>
              <a:buSzPts val="2000"/>
              <a:buFont typeface="Calibri"/>
              <a:buChar char="•"/>
            </a:pPr>
            <a:r>
              <a:rPr lang="en-US" sz="2400"/>
              <a:t>Commit to staying in your “Stretch Zone”</a:t>
            </a:r>
            <a:endParaRPr sz="2400"/>
          </a:p>
          <a:p>
            <a:pPr indent="-177800" lvl="0" marL="228600" rtl="0" algn="l">
              <a:lnSpc>
                <a:spcPct val="100000"/>
              </a:lnSpc>
              <a:spcBef>
                <a:spcPts val="0"/>
              </a:spcBef>
              <a:spcAft>
                <a:spcPts val="0"/>
              </a:spcAft>
              <a:buSzPts val="2000"/>
              <a:buFont typeface="Calibri"/>
              <a:buChar char="•"/>
            </a:pPr>
            <a:r>
              <a:rPr lang="en-US" sz="2400"/>
              <a:t>Honor selective vulnerability</a:t>
            </a:r>
            <a:endParaRPr sz="2400"/>
          </a:p>
          <a:p>
            <a:pPr indent="-177800" lvl="0" marL="228600" rtl="0" algn="l">
              <a:lnSpc>
                <a:spcPct val="100000"/>
              </a:lnSpc>
              <a:spcBef>
                <a:spcPts val="0"/>
              </a:spcBef>
              <a:spcAft>
                <a:spcPts val="0"/>
              </a:spcAft>
              <a:buSzPts val="2000"/>
              <a:buFont typeface="Calibri"/>
              <a:buChar char="•"/>
            </a:pPr>
            <a:r>
              <a:rPr lang="en-US" sz="2400"/>
              <a:t>Hold space for:</a:t>
            </a:r>
            <a:endParaRPr sz="2400"/>
          </a:p>
          <a:p>
            <a:pPr indent="-361950" lvl="1" marL="914400" rtl="0" algn="l">
              <a:lnSpc>
                <a:spcPct val="100000"/>
              </a:lnSpc>
              <a:spcBef>
                <a:spcPts val="0"/>
              </a:spcBef>
              <a:spcAft>
                <a:spcPts val="0"/>
              </a:spcAft>
              <a:buSzPts val="2100"/>
              <a:buFont typeface="Calibri"/>
              <a:buChar char="•"/>
            </a:pPr>
            <a:r>
              <a:rPr lang="en-US" sz="2100"/>
              <a:t>a spectrum of experience in navigating these circumstances</a:t>
            </a:r>
            <a:endParaRPr sz="2100"/>
          </a:p>
          <a:p>
            <a:pPr indent="-361950" lvl="1" marL="914400" rtl="0" algn="l">
              <a:lnSpc>
                <a:spcPct val="100000"/>
              </a:lnSpc>
              <a:spcBef>
                <a:spcPts val="0"/>
              </a:spcBef>
              <a:spcAft>
                <a:spcPts val="0"/>
              </a:spcAft>
              <a:buSzPts val="2100"/>
              <a:buFont typeface="Calibri"/>
              <a:buChar char="•"/>
            </a:pPr>
            <a:r>
              <a:rPr lang="en-US" sz="2100"/>
              <a:t>a spectrum of experience in relationship to the content </a:t>
            </a:r>
            <a:endParaRPr sz="2100"/>
          </a:p>
          <a:p>
            <a:pPr indent="-177800" lvl="0" marL="228600" rtl="0" algn="l">
              <a:lnSpc>
                <a:spcPct val="100000"/>
              </a:lnSpc>
              <a:spcBef>
                <a:spcPts val="0"/>
              </a:spcBef>
              <a:spcAft>
                <a:spcPts val="0"/>
              </a:spcAft>
              <a:buSzPts val="2000"/>
              <a:buFont typeface="Calibri"/>
              <a:buChar char="•"/>
            </a:pPr>
            <a:r>
              <a:rPr lang="en-US" sz="2400"/>
              <a:t>Acknowledge that everyone brings cultural knowledge to the discussion</a:t>
            </a:r>
            <a:endParaRPr sz="2400"/>
          </a:p>
          <a:p>
            <a:pPr indent="-177800" lvl="0" marL="228600" rtl="0" algn="l">
              <a:lnSpc>
                <a:spcPct val="100000"/>
              </a:lnSpc>
              <a:spcBef>
                <a:spcPts val="0"/>
              </a:spcBef>
              <a:spcAft>
                <a:spcPts val="0"/>
              </a:spcAft>
              <a:buSzPts val="2000"/>
              <a:buFont typeface="Calibri"/>
              <a:buChar char="•"/>
            </a:pPr>
            <a:r>
              <a:rPr lang="en-US" sz="2400"/>
              <a:t>Share the air / One mic</a:t>
            </a:r>
            <a:endParaRPr sz="2400"/>
          </a:p>
          <a:p>
            <a:pPr indent="-177800" lvl="0" marL="228600" rtl="0" algn="l">
              <a:lnSpc>
                <a:spcPct val="100000"/>
              </a:lnSpc>
              <a:spcBef>
                <a:spcPts val="0"/>
              </a:spcBef>
              <a:spcAft>
                <a:spcPts val="0"/>
              </a:spcAft>
              <a:buSzPts val="2000"/>
              <a:buFont typeface="Calibri"/>
              <a:buChar char="•"/>
            </a:pPr>
            <a:r>
              <a:rPr lang="en-US" sz="2400"/>
              <a:t>What is said stays, what is learned is leaves:</a:t>
            </a:r>
            <a:endParaRPr sz="2400"/>
          </a:p>
          <a:p>
            <a:pPr indent="-361950" lvl="1" marL="914400" rtl="0" algn="l">
              <a:lnSpc>
                <a:spcPct val="100000"/>
              </a:lnSpc>
              <a:spcBef>
                <a:spcPts val="0"/>
              </a:spcBef>
              <a:spcAft>
                <a:spcPts val="0"/>
              </a:spcAft>
              <a:buSzPts val="2100"/>
              <a:buChar char="•"/>
            </a:pPr>
            <a:r>
              <a:rPr lang="en-US" sz="2100"/>
              <a:t>Be prepared for facilitators to join you in breakout sessions for co-learning</a:t>
            </a:r>
            <a:endParaRPr sz="2100"/>
          </a:p>
          <a:p>
            <a:pPr indent="-177800" lvl="0" marL="228600" rtl="0" algn="l">
              <a:lnSpc>
                <a:spcPct val="100000"/>
              </a:lnSpc>
              <a:spcBef>
                <a:spcPts val="0"/>
              </a:spcBef>
              <a:spcAft>
                <a:spcPts val="0"/>
              </a:spcAft>
              <a:buSzPts val="2000"/>
              <a:buFont typeface="Calibri"/>
              <a:buChar char="•"/>
            </a:pPr>
            <a:r>
              <a:rPr lang="en-US" sz="2400"/>
              <a:t>Accept and expect a lack of closure</a:t>
            </a:r>
            <a:endParaRPr sz="2200"/>
          </a:p>
        </p:txBody>
      </p:sp>
      <p:sp>
        <p:nvSpPr>
          <p:cNvPr id="910" name="Google Shape;910;p128"/>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911" name="Google Shape;911;p12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Group Agreements:</a:t>
            </a:r>
            <a:br>
              <a:rPr b="1" lang="en-US" sz="4000"/>
            </a:br>
            <a:endParaRPr sz="4000"/>
          </a:p>
        </p:txBody>
      </p:sp>
      <p:grpSp>
        <p:nvGrpSpPr>
          <p:cNvPr id="912" name="Google Shape;912;p128"/>
          <p:cNvGrpSpPr/>
          <p:nvPr/>
        </p:nvGrpSpPr>
        <p:grpSpPr>
          <a:xfrm>
            <a:off x="8284987" y="1334511"/>
            <a:ext cx="3068814" cy="4542505"/>
            <a:chOff x="8284987" y="1334511"/>
            <a:chExt cx="3068814" cy="4542505"/>
          </a:xfrm>
        </p:grpSpPr>
        <p:pic>
          <p:nvPicPr>
            <p:cNvPr id="913" name="Google Shape;913;p128"/>
            <p:cNvPicPr preferRelativeResize="0"/>
            <p:nvPr/>
          </p:nvPicPr>
          <p:blipFill rotWithShape="1">
            <a:blip r:embed="rId3">
              <a:alphaModFix/>
            </a:blip>
            <a:srcRect b="0" l="0" r="0" t="0"/>
            <a:stretch/>
          </p:blipFill>
          <p:spPr>
            <a:xfrm>
              <a:off x="8284987" y="1334511"/>
              <a:ext cx="3068814" cy="4542505"/>
            </a:xfrm>
            <a:prstGeom prst="rect">
              <a:avLst/>
            </a:prstGeom>
            <a:noFill/>
            <a:ln>
              <a:noFill/>
            </a:ln>
          </p:spPr>
        </p:pic>
        <p:sp>
          <p:nvSpPr>
            <p:cNvPr id="914" name="Google Shape;914;p128"/>
            <p:cNvSpPr txBox="1"/>
            <p:nvPr/>
          </p:nvSpPr>
          <p:spPr>
            <a:xfrm>
              <a:off x="8469297" y="5384573"/>
              <a:ext cx="2157300" cy="47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5B9BD5"/>
                  </a:solidFill>
                  <a:latin typeface="Calibri"/>
                  <a:ea typeface="Calibri"/>
                  <a:cs typeface="Calibri"/>
                  <a:sym typeface="Calibri"/>
                </a:rPr>
                <a:t>Source: YES! Jam Facilitator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129"/>
          <p:cNvSpPr/>
          <p:nvPr/>
        </p:nvSpPr>
        <p:spPr>
          <a:xfrm>
            <a:off x="6313714" y="1325700"/>
            <a:ext cx="5257800" cy="465055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21" name="Google Shape;921;p129"/>
          <p:cNvSpPr/>
          <p:nvPr/>
        </p:nvSpPr>
        <p:spPr>
          <a:xfrm>
            <a:off x="838200" y="1334512"/>
            <a:ext cx="5040087" cy="464174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22" name="Google Shape;922;p129"/>
          <p:cNvSpPr txBox="1"/>
          <p:nvPr>
            <p:ph idx="1" type="body"/>
          </p:nvPr>
        </p:nvSpPr>
        <p:spPr>
          <a:xfrm>
            <a:off x="838200" y="1334512"/>
            <a:ext cx="5040087" cy="4870979"/>
          </a:xfrm>
          <a:prstGeom prst="rect">
            <a:avLst/>
          </a:prstGeom>
          <a:noFill/>
          <a:ln>
            <a:noFill/>
          </a:ln>
        </p:spPr>
        <p:txBody>
          <a:bodyPr anchorCtr="0" anchor="t" bIns="45700" lIns="91425" spcFirstLastPara="1" rIns="91425" wrap="square" tIns="45700">
            <a:noAutofit/>
          </a:bodyPr>
          <a:lstStyle/>
          <a:p>
            <a:pPr indent="-203200" lvl="0" marL="228600" rtl="0" algn="l">
              <a:lnSpc>
                <a:spcPct val="100000"/>
              </a:lnSpc>
              <a:spcBef>
                <a:spcPts val="0"/>
              </a:spcBef>
              <a:spcAft>
                <a:spcPts val="0"/>
              </a:spcAft>
              <a:buSzPts val="2400"/>
              <a:buFont typeface="Calibri"/>
              <a:buChar char="•"/>
            </a:pPr>
            <a:r>
              <a:rPr lang="en-US" sz="2400"/>
              <a:t>Feel free to eat, stretch, move. </a:t>
            </a:r>
            <a:endParaRPr/>
          </a:p>
          <a:p>
            <a:pPr indent="-203200" lvl="0" marL="228600" rtl="0" algn="l">
              <a:lnSpc>
                <a:spcPct val="100000"/>
              </a:lnSpc>
              <a:spcBef>
                <a:spcPts val="0"/>
              </a:spcBef>
              <a:spcAft>
                <a:spcPts val="0"/>
              </a:spcAft>
              <a:buSzPts val="2400"/>
              <a:buFont typeface="Calibri"/>
              <a:buChar char="•"/>
            </a:pPr>
            <a:r>
              <a:rPr lang="en-US" sz="2400"/>
              <a:t>Your partners, kids, creatures, and/or podmates are welcome!</a:t>
            </a:r>
            <a:endParaRPr/>
          </a:p>
          <a:p>
            <a:pPr indent="-203200" lvl="0" marL="228600" rtl="0" algn="l">
              <a:lnSpc>
                <a:spcPct val="100000"/>
              </a:lnSpc>
              <a:spcBef>
                <a:spcPts val="0"/>
              </a:spcBef>
              <a:spcAft>
                <a:spcPts val="0"/>
              </a:spcAft>
              <a:buSzPts val="2400"/>
              <a:buFont typeface="Calibri"/>
              <a:buChar char="•"/>
            </a:pPr>
            <a:r>
              <a:rPr lang="en-US" sz="2400"/>
              <a:t>We’d love to see you, but welcome you to turn off your camera if it is supportive for you.</a:t>
            </a:r>
            <a:endParaRPr/>
          </a:p>
          <a:p>
            <a:pPr indent="-203200" lvl="0" marL="228600" rtl="0" algn="l">
              <a:lnSpc>
                <a:spcPct val="100000"/>
              </a:lnSpc>
              <a:spcBef>
                <a:spcPts val="0"/>
              </a:spcBef>
              <a:spcAft>
                <a:spcPts val="0"/>
              </a:spcAft>
              <a:buSzPts val="2400"/>
              <a:buFont typeface="Calibri"/>
              <a:buChar char="•"/>
            </a:pPr>
            <a:r>
              <a:rPr lang="en-US" sz="2400"/>
              <a:t>Turn off your mic in the large group.</a:t>
            </a:r>
            <a:endParaRPr/>
          </a:p>
          <a:p>
            <a:pPr indent="-203200" lvl="0" marL="228600" rtl="0" algn="l">
              <a:lnSpc>
                <a:spcPct val="100000"/>
              </a:lnSpc>
              <a:spcBef>
                <a:spcPts val="0"/>
              </a:spcBef>
              <a:spcAft>
                <a:spcPts val="0"/>
              </a:spcAft>
              <a:buSzPts val="2400"/>
              <a:buFont typeface="Calibri"/>
              <a:buChar char="•"/>
            </a:pPr>
            <a:r>
              <a:rPr lang="en-US" sz="2400"/>
              <a:t>Please share your name when starting to speak so that everyone knows who is talking.</a:t>
            </a:r>
            <a:endParaRPr/>
          </a:p>
          <a:p>
            <a:pPr indent="-203200" lvl="0" marL="228600" rtl="0" algn="l">
              <a:lnSpc>
                <a:spcPct val="100000"/>
              </a:lnSpc>
              <a:spcBef>
                <a:spcPts val="0"/>
              </a:spcBef>
              <a:spcAft>
                <a:spcPts val="0"/>
              </a:spcAft>
              <a:buSzPts val="2400"/>
              <a:buFont typeface="Calibri"/>
              <a:buChar char="•"/>
            </a:pPr>
            <a:r>
              <a:rPr lang="en-US" sz="2400"/>
              <a:t>This is a learning space, please feel welcomed to share half-baked ideas!</a:t>
            </a:r>
            <a:endParaRPr/>
          </a:p>
          <a:p>
            <a:pPr indent="0" lvl="0" marL="0" rtl="0" algn="l">
              <a:lnSpc>
                <a:spcPct val="100000"/>
              </a:lnSpc>
              <a:spcBef>
                <a:spcPts val="1000"/>
              </a:spcBef>
              <a:spcAft>
                <a:spcPts val="0"/>
              </a:spcAft>
              <a:buClr>
                <a:schemeClr val="dk1"/>
              </a:buClr>
              <a:buSzPts val="4000"/>
              <a:buNone/>
            </a:pPr>
            <a:r>
              <a:t/>
            </a:r>
            <a:endParaRPr sz="2400"/>
          </a:p>
        </p:txBody>
      </p:sp>
      <p:sp>
        <p:nvSpPr>
          <p:cNvPr id="923" name="Google Shape;923;p129"/>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924" name="Google Shape;924;p129"/>
          <p:cNvSpPr txBox="1"/>
          <p:nvPr>
            <p:ph type="title"/>
          </p:nvPr>
        </p:nvSpPr>
        <p:spPr>
          <a:xfrm>
            <a:off x="838201" y="365125"/>
            <a:ext cx="5040085"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SzPts val="3600"/>
              <a:buNone/>
            </a:pPr>
            <a:r>
              <a:rPr b="1" lang="en-US" u="sng"/>
              <a:t>Engagement Norms</a:t>
            </a:r>
            <a:br>
              <a:rPr b="1" lang="en-US" sz="4000"/>
            </a:br>
            <a:endParaRPr sz="4000"/>
          </a:p>
        </p:txBody>
      </p:sp>
      <p:sp>
        <p:nvSpPr>
          <p:cNvPr id="925" name="Google Shape;925;p129"/>
          <p:cNvSpPr txBox="1"/>
          <p:nvPr/>
        </p:nvSpPr>
        <p:spPr>
          <a:xfrm>
            <a:off x="6313714" y="1335524"/>
            <a:ext cx="5257800" cy="4870979"/>
          </a:xfrm>
          <a:prstGeom prst="rect">
            <a:avLst/>
          </a:prstGeom>
          <a:noFill/>
          <a:ln>
            <a:noFill/>
          </a:ln>
        </p:spPr>
        <p:txBody>
          <a:bodyPr anchorCtr="0" anchor="t" bIns="45700" lIns="91425" spcFirstLastPara="1" rIns="91425" wrap="square" tIns="45700">
            <a:noAutofit/>
          </a:bodyPr>
          <a:lstStyle/>
          <a:p>
            <a:pPr indent="0" lvl="0" marL="114300" marR="0" rtl="0" algn="l">
              <a:lnSpc>
                <a:spcPct val="90000"/>
              </a:lnSpc>
              <a:spcBef>
                <a:spcPts val="1000"/>
              </a:spcBef>
              <a:spcAft>
                <a:spcPts val="0"/>
              </a:spcAft>
              <a:buClr>
                <a:schemeClr val="dk1"/>
              </a:buClr>
              <a:buSzPts val="1800"/>
              <a:buFont typeface="Arial"/>
              <a:buNone/>
            </a:pPr>
            <a:r>
              <a:rPr b="0" i="0" lang="en-US" sz="2800" u="none" cap="none" strike="noStrike">
                <a:solidFill>
                  <a:schemeClr val="dk1"/>
                </a:solidFill>
                <a:latin typeface="Calibri"/>
                <a:ea typeface="Calibri"/>
                <a:cs typeface="Calibri"/>
                <a:sym typeface="Calibri"/>
              </a:rPr>
              <a:t>Here’s how we encourage you to use the chat:</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Respond to a prompt</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Type “stack” if you’d like to share something aloud or volunteer </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Share resources and tools</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Give each other affirmations ++</a:t>
            </a:r>
            <a:endParaRPr b="0" i="0" sz="1400" u="none" cap="none" strike="noStrike">
              <a:solidFill>
                <a:srgbClr val="000000"/>
              </a:solidFill>
              <a:latin typeface="Arial"/>
              <a:ea typeface="Arial"/>
              <a:cs typeface="Arial"/>
              <a:sym typeface="Arial"/>
            </a:endParaRPr>
          </a:p>
          <a:p>
            <a:pPr indent="-342900" lvl="1" marL="914400" marR="0" rtl="0" algn="l">
              <a:lnSpc>
                <a:spcPct val="90000"/>
              </a:lnSpc>
              <a:spcBef>
                <a:spcPts val="500"/>
              </a:spcBef>
              <a:spcAft>
                <a:spcPts val="0"/>
              </a:spcAft>
              <a:buClr>
                <a:schemeClr val="dk1"/>
              </a:buClr>
              <a:buSzPts val="1800"/>
              <a:buFont typeface="Arial"/>
              <a:buChar char="•"/>
            </a:pPr>
            <a:r>
              <a:rPr b="0" i="0" lang="en-US" sz="2400" u="none" cap="none" strike="noStrike">
                <a:solidFill>
                  <a:schemeClr val="dk1"/>
                </a:solidFill>
                <a:latin typeface="Calibri"/>
                <a:ea typeface="Calibri"/>
                <a:cs typeface="Calibri"/>
                <a:sym typeface="Calibri"/>
              </a:rPr>
              <a:t>Private chat </a:t>
            </a:r>
            <a:r>
              <a:rPr lang="en-US" sz="2400">
                <a:solidFill>
                  <a:schemeClr val="dk1"/>
                </a:solidFill>
                <a:latin typeface="Calibri"/>
                <a:ea typeface="Calibri"/>
                <a:cs typeface="Calibri"/>
                <a:sym typeface="Calibri"/>
              </a:rPr>
              <a:t>Nadia</a:t>
            </a:r>
            <a:r>
              <a:rPr b="0" i="0" lang="en-US" sz="2400" u="none" cap="none" strike="noStrike">
                <a:solidFill>
                  <a:schemeClr val="dk1"/>
                </a:solidFill>
                <a:latin typeface="Calibri"/>
                <a:ea typeface="Calibri"/>
                <a:cs typeface="Calibri"/>
                <a:sym typeface="Calibri"/>
              </a:rPr>
              <a:t> if you need tech support</a:t>
            </a:r>
            <a:endParaRPr b="0" i="0" sz="1400" u="none" cap="none" strike="noStrike">
              <a:solidFill>
                <a:srgbClr val="000000"/>
              </a:solidFill>
              <a:latin typeface="Arial"/>
              <a:ea typeface="Arial"/>
              <a:cs typeface="Arial"/>
              <a:sym typeface="Arial"/>
            </a:endParaRPr>
          </a:p>
          <a:p>
            <a:pPr indent="-342900" lvl="0" marL="457200" marR="0" rtl="0" algn="l">
              <a:lnSpc>
                <a:spcPct val="90000"/>
              </a:lnSpc>
              <a:spcBef>
                <a:spcPts val="1000"/>
              </a:spcBef>
              <a:spcAft>
                <a:spcPts val="0"/>
              </a:spcAft>
              <a:buClr>
                <a:schemeClr val="dk1"/>
              </a:buClr>
              <a:buSzPts val="1800"/>
              <a:buFont typeface="Arial"/>
              <a:buChar char="•"/>
            </a:pPr>
            <a:r>
              <a:rPr b="0" i="0" lang="en-US" sz="2800" u="none" cap="none" strike="noStrike">
                <a:solidFill>
                  <a:schemeClr val="dk1"/>
                </a:solidFill>
                <a:latin typeface="Calibri"/>
                <a:ea typeface="Calibri"/>
                <a:cs typeface="Calibri"/>
                <a:sym typeface="Calibri"/>
              </a:rPr>
              <a:t>We may summarize ideas we see in the group chat aloud.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chemeClr val="dk1"/>
              </a:buClr>
              <a:buSzPts val="4000"/>
              <a:buFont typeface="Arial"/>
              <a:buNone/>
            </a:pPr>
            <a:r>
              <a:t/>
            </a:r>
            <a:endParaRPr b="0" i="0" sz="2400" u="none" cap="none" strike="noStrike">
              <a:solidFill>
                <a:schemeClr val="dk1"/>
              </a:solidFill>
              <a:latin typeface="Calibri"/>
              <a:ea typeface="Calibri"/>
              <a:cs typeface="Calibri"/>
              <a:sym typeface="Calibri"/>
            </a:endParaRPr>
          </a:p>
        </p:txBody>
      </p:sp>
      <p:sp>
        <p:nvSpPr>
          <p:cNvPr id="926" name="Google Shape;926;p129"/>
          <p:cNvSpPr txBox="1"/>
          <p:nvPr/>
        </p:nvSpPr>
        <p:spPr>
          <a:xfrm>
            <a:off x="6313715" y="366137"/>
            <a:ext cx="5257800" cy="13257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3600"/>
              <a:buFont typeface="Calibri"/>
              <a:buNone/>
            </a:pPr>
            <a:r>
              <a:rPr b="1" i="0" lang="en-US" sz="4400" u="sng" cap="none" strike="noStrike">
                <a:solidFill>
                  <a:schemeClr val="dk1"/>
                </a:solidFill>
                <a:latin typeface="Calibri"/>
                <a:ea typeface="Calibri"/>
                <a:cs typeface="Calibri"/>
                <a:sym typeface="Calibri"/>
              </a:rPr>
              <a:t>Chat Norms</a:t>
            </a:r>
            <a:br>
              <a:rPr b="1" i="0" lang="en-US" sz="4000" u="none" cap="none" strike="noStrike">
                <a:solidFill>
                  <a:schemeClr val="dk1"/>
                </a:solidFill>
                <a:latin typeface="Calibri"/>
                <a:ea typeface="Calibri"/>
                <a:cs typeface="Calibri"/>
                <a:sym typeface="Calibri"/>
              </a:rPr>
            </a:br>
            <a:endParaRPr b="0" i="0" sz="4000" u="none" cap="none" strike="noStrike">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130"/>
          <p:cNvSpPr/>
          <p:nvPr/>
        </p:nvSpPr>
        <p:spPr>
          <a:xfrm>
            <a:off x="6351814" y="3855132"/>
            <a:ext cx="5132614" cy="1962603"/>
          </a:xfrm>
          <a:prstGeom prst="rect">
            <a:avLst/>
          </a:prstGeom>
          <a:solidFill>
            <a:srgbClr val="D8E2F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33" name="Google Shape;933;p130"/>
          <p:cNvSpPr/>
          <p:nvPr/>
        </p:nvSpPr>
        <p:spPr>
          <a:xfrm>
            <a:off x="6335489" y="1466397"/>
            <a:ext cx="5132614" cy="1962603"/>
          </a:xfrm>
          <a:prstGeom prst="rect">
            <a:avLst/>
          </a:prstGeom>
          <a:solidFill>
            <a:srgbClr val="9CC2E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34" name="Google Shape;934;p130"/>
          <p:cNvSpPr/>
          <p:nvPr/>
        </p:nvSpPr>
        <p:spPr>
          <a:xfrm>
            <a:off x="838200" y="1466397"/>
            <a:ext cx="5001986" cy="435133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35" name="Google Shape;935;p1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Overview of the Day</a:t>
            </a:r>
            <a:br>
              <a:rPr b="1" lang="en-US" sz="4000"/>
            </a:br>
            <a:endParaRPr sz="4000"/>
          </a:p>
        </p:txBody>
      </p:sp>
      <p:sp>
        <p:nvSpPr>
          <p:cNvPr id="936" name="Google Shape;936;p130"/>
          <p:cNvSpPr txBox="1"/>
          <p:nvPr>
            <p:ph idx="1" type="body"/>
          </p:nvPr>
        </p:nvSpPr>
        <p:spPr>
          <a:xfrm>
            <a:off x="838200" y="1466397"/>
            <a:ext cx="5001986" cy="4351338"/>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b="1" lang="en-US" sz="2400" u="sng"/>
              <a:t>Will Do</a:t>
            </a:r>
            <a:endParaRPr/>
          </a:p>
          <a:p>
            <a:pPr indent="-342900" lvl="0" marL="457200" rtl="0" algn="l">
              <a:lnSpc>
                <a:spcPct val="90000"/>
              </a:lnSpc>
              <a:spcBef>
                <a:spcPts val="1000"/>
              </a:spcBef>
              <a:spcAft>
                <a:spcPts val="0"/>
              </a:spcAft>
              <a:buClr>
                <a:schemeClr val="dk1"/>
              </a:buClr>
              <a:buSzPts val="1800"/>
              <a:buChar char="•"/>
            </a:pPr>
            <a:r>
              <a:rPr lang="en-US" sz="2400"/>
              <a:t>Further unpack how racism operates and is sustained at multiple levels</a:t>
            </a:r>
            <a:endParaRPr/>
          </a:p>
          <a:p>
            <a:pPr indent="-342900" lvl="0" marL="457200" rtl="0" algn="l">
              <a:lnSpc>
                <a:spcPct val="90000"/>
              </a:lnSpc>
              <a:spcBef>
                <a:spcPts val="1000"/>
              </a:spcBef>
              <a:spcAft>
                <a:spcPts val="0"/>
              </a:spcAft>
              <a:buClr>
                <a:schemeClr val="dk1"/>
              </a:buClr>
              <a:buSzPts val="1800"/>
              <a:buChar char="•"/>
            </a:pPr>
            <a:r>
              <a:rPr lang="en-US" sz="2400"/>
              <a:t>Explore the role culture plays in systems and structures</a:t>
            </a:r>
            <a:endParaRPr/>
          </a:p>
          <a:p>
            <a:pPr indent="-342900" lvl="0" marL="457200" rtl="0" algn="l">
              <a:lnSpc>
                <a:spcPct val="90000"/>
              </a:lnSpc>
              <a:spcBef>
                <a:spcPts val="1000"/>
              </a:spcBef>
              <a:spcAft>
                <a:spcPts val="0"/>
              </a:spcAft>
              <a:buClr>
                <a:schemeClr val="dk1"/>
              </a:buClr>
              <a:buSzPts val="1800"/>
              <a:buChar char="•"/>
            </a:pPr>
            <a:r>
              <a:rPr lang="en-US" sz="2400"/>
              <a:t>Understand how grantmaking was created and exists within a highly racialized system</a:t>
            </a:r>
            <a:endParaRPr/>
          </a:p>
          <a:p>
            <a:pPr indent="-342900" lvl="0" marL="457200" rtl="0" algn="l">
              <a:lnSpc>
                <a:spcPct val="90000"/>
              </a:lnSpc>
              <a:spcBef>
                <a:spcPts val="1000"/>
              </a:spcBef>
              <a:spcAft>
                <a:spcPts val="0"/>
              </a:spcAft>
              <a:buClr>
                <a:schemeClr val="dk1"/>
              </a:buClr>
              <a:buSzPts val="1800"/>
              <a:buChar char="•"/>
            </a:pPr>
            <a:r>
              <a:rPr lang="en-US" sz="2400"/>
              <a:t>Begin to distill how structural racism operates in your work</a:t>
            </a:r>
            <a:endParaRPr/>
          </a:p>
        </p:txBody>
      </p:sp>
      <p:sp>
        <p:nvSpPr>
          <p:cNvPr id="937" name="Google Shape;937;p130"/>
          <p:cNvSpPr txBox="1"/>
          <p:nvPr>
            <p:ph idx="2" type="body"/>
          </p:nvPr>
        </p:nvSpPr>
        <p:spPr>
          <a:xfrm>
            <a:off x="6351814" y="1466397"/>
            <a:ext cx="5001986" cy="4351338"/>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b="1" lang="en-US" sz="2400" u="sng"/>
              <a:t>Might Do</a:t>
            </a:r>
            <a:endParaRPr sz="2400"/>
          </a:p>
          <a:p>
            <a:pPr indent="-317500" lvl="0" marL="457200" rtl="0" algn="l">
              <a:lnSpc>
                <a:spcPct val="90000"/>
              </a:lnSpc>
              <a:spcBef>
                <a:spcPts val="1000"/>
              </a:spcBef>
              <a:spcAft>
                <a:spcPts val="0"/>
              </a:spcAft>
              <a:buClr>
                <a:schemeClr val="dk1"/>
              </a:buClr>
              <a:buSzPts val="1400"/>
              <a:buChar char="•"/>
            </a:pPr>
            <a:r>
              <a:rPr lang="en-US" sz="2400"/>
              <a:t>Understand how each of us is prepared to participate in anti-racist work</a:t>
            </a:r>
            <a:endParaRPr sz="2400"/>
          </a:p>
          <a:p>
            <a:pPr indent="-228600" lvl="0" marL="457200" rtl="0" algn="l">
              <a:lnSpc>
                <a:spcPct val="90000"/>
              </a:lnSpc>
              <a:spcBef>
                <a:spcPts val="1000"/>
              </a:spcBef>
              <a:spcAft>
                <a:spcPts val="0"/>
              </a:spcAft>
              <a:buClr>
                <a:schemeClr val="dk1"/>
              </a:buClr>
              <a:buSzPts val="1800"/>
              <a:buNone/>
            </a:pPr>
            <a:r>
              <a:t/>
            </a:r>
            <a:endParaRPr sz="2200"/>
          </a:p>
          <a:p>
            <a:pPr indent="-228600" lvl="0" marL="457200" rtl="0" algn="l">
              <a:lnSpc>
                <a:spcPct val="90000"/>
              </a:lnSpc>
              <a:spcBef>
                <a:spcPts val="1000"/>
              </a:spcBef>
              <a:spcAft>
                <a:spcPts val="0"/>
              </a:spcAft>
              <a:buClr>
                <a:schemeClr val="dk1"/>
              </a:buClr>
              <a:buSzPts val="1800"/>
              <a:buNone/>
            </a:pPr>
            <a:r>
              <a:t/>
            </a:r>
            <a:endParaRPr sz="2200"/>
          </a:p>
          <a:p>
            <a:pPr indent="0" lvl="0" marL="114300" rtl="0" algn="l">
              <a:lnSpc>
                <a:spcPct val="90000"/>
              </a:lnSpc>
              <a:spcBef>
                <a:spcPts val="1000"/>
              </a:spcBef>
              <a:spcAft>
                <a:spcPts val="0"/>
              </a:spcAft>
              <a:buSzPts val="1800"/>
              <a:buNone/>
            </a:pPr>
            <a:r>
              <a:rPr b="1" lang="en-US" sz="2400" u="sng"/>
              <a:t>Won’t Do</a:t>
            </a:r>
            <a:endParaRPr sz="2400"/>
          </a:p>
          <a:p>
            <a:pPr indent="-317500" lvl="0" marL="457200" rtl="0" algn="l">
              <a:lnSpc>
                <a:spcPct val="90000"/>
              </a:lnSpc>
              <a:spcBef>
                <a:spcPts val="1000"/>
              </a:spcBef>
              <a:spcAft>
                <a:spcPts val="0"/>
              </a:spcAft>
              <a:buClr>
                <a:schemeClr val="dk1"/>
              </a:buClr>
              <a:buSzPts val="1400"/>
              <a:buChar char="•"/>
            </a:pPr>
            <a:r>
              <a:rPr lang="en-US" sz="2400"/>
              <a:t>Leave today with complete resolution</a:t>
            </a:r>
            <a:endParaRPr sz="2400"/>
          </a:p>
          <a:p>
            <a:pPr indent="0" lvl="0" marL="114300" rtl="0" algn="l">
              <a:lnSpc>
                <a:spcPct val="90000"/>
              </a:lnSpc>
              <a:spcBef>
                <a:spcPts val="1000"/>
              </a:spcBef>
              <a:spcAft>
                <a:spcPts val="0"/>
              </a:spcAft>
              <a:buSzPts val="1800"/>
              <a:buNone/>
            </a:pPr>
            <a:r>
              <a:t/>
            </a:r>
            <a:endParaRPr/>
          </a:p>
        </p:txBody>
      </p:sp>
      <p:sp>
        <p:nvSpPr>
          <p:cNvPr id="938" name="Google Shape;938;p130"/>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43" name="Shape 943"/>
        <p:cNvGrpSpPr/>
        <p:nvPr/>
      </p:nvGrpSpPr>
      <p:grpSpPr>
        <a:xfrm>
          <a:off x="0" y="0"/>
          <a:ext cx="0" cy="0"/>
          <a:chOff x="0" y="0"/>
          <a:chExt cx="0" cy="0"/>
        </a:xfrm>
      </p:grpSpPr>
      <p:sp>
        <p:nvSpPr>
          <p:cNvPr id="944" name="Google Shape;944;p131"/>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45" name="Google Shape;945;p131"/>
          <p:cNvSpPr/>
          <p:nvPr/>
        </p:nvSpPr>
        <p:spPr>
          <a:xfrm>
            <a:off x="808650" y="1914240"/>
            <a:ext cx="10574700" cy="248129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How Culture Operates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(and is weaponized)</a:t>
            </a:r>
            <a:endParaRPr b="1" i="0" sz="1000" u="none" cap="none" strike="noStrike">
              <a:solidFill>
                <a:srgbClr val="28B0DB"/>
              </a:solidFill>
              <a:latin typeface="Corbel"/>
              <a:ea typeface="Corbel"/>
              <a:cs typeface="Corbel"/>
              <a:sym typeface="Corbel"/>
            </a:endParaRPr>
          </a:p>
        </p:txBody>
      </p:sp>
      <p:sp>
        <p:nvSpPr>
          <p:cNvPr id="946" name="Google Shape;946;p131"/>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947" name="Google Shape;947;p131"/>
          <p:cNvSpPr txBox="1"/>
          <p:nvPr/>
        </p:nvSpPr>
        <p:spPr>
          <a:xfrm>
            <a:off x="7066936" y="6415235"/>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1" name="Shape 951"/>
        <p:cNvGrpSpPr/>
        <p:nvPr/>
      </p:nvGrpSpPr>
      <p:grpSpPr>
        <a:xfrm>
          <a:off x="0" y="0"/>
          <a:ext cx="0" cy="0"/>
          <a:chOff x="0" y="0"/>
          <a:chExt cx="0" cy="0"/>
        </a:xfrm>
      </p:grpSpPr>
      <p:sp>
        <p:nvSpPr>
          <p:cNvPr id="952" name="Google Shape;952;p132"/>
          <p:cNvSpPr txBox="1"/>
          <p:nvPr>
            <p:ph idx="2" type="body"/>
          </p:nvPr>
        </p:nvSpPr>
        <p:spPr>
          <a:xfrm>
            <a:off x="3538840" y="658719"/>
            <a:ext cx="7956000" cy="353100"/>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SzPts val="1900"/>
              <a:buNone/>
            </a:pPr>
            <a:r>
              <a:rPr lang="en-US" sz="4300">
                <a:latin typeface="Century Gothic"/>
                <a:ea typeface="Century Gothic"/>
                <a:cs typeface="Century Gothic"/>
                <a:sym typeface="Century Gothic"/>
              </a:rPr>
              <a:t>What is culture?</a:t>
            </a:r>
            <a:endParaRPr b="1" i="0" sz="4300" u="none" cap="none" strike="noStrike">
              <a:solidFill>
                <a:schemeClr val="lt1"/>
              </a:solidFill>
              <a:latin typeface="Century Gothic"/>
              <a:ea typeface="Century Gothic"/>
              <a:cs typeface="Century Gothic"/>
              <a:sym typeface="Century Gothic"/>
            </a:endParaRPr>
          </a:p>
        </p:txBody>
      </p:sp>
      <p:sp>
        <p:nvSpPr>
          <p:cNvPr id="953" name="Google Shape;953;p132"/>
          <p:cNvSpPr txBox="1"/>
          <p:nvPr/>
        </p:nvSpPr>
        <p:spPr>
          <a:xfrm>
            <a:off x="1064525" y="658719"/>
            <a:ext cx="10260300" cy="5407544"/>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000"/>
              <a:buFont typeface="Arial"/>
              <a:buNone/>
            </a:pPr>
            <a:r>
              <a:rPr b="0" i="1" lang="en-US" sz="4000" u="none" cap="none" strike="noStrike">
                <a:solidFill>
                  <a:schemeClr val="dk1"/>
                </a:solidFill>
                <a:latin typeface="Calibri"/>
                <a:ea typeface="Calibri"/>
                <a:cs typeface="Calibri"/>
                <a:sym typeface="Calibri"/>
              </a:rPr>
              <a:t>“Culture is the way that every brain makes sense of the world. That is why everyone, regardless of race or ethnicity, has a culture. Think of culture as software for the brain’s hardware. The brain uses cultural information to turn everyday happenings into meaningful events.”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1" lang="en-US" sz="40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1" lang="en-US" sz="4000" u="none" cap="none" strike="noStrike">
                <a:solidFill>
                  <a:schemeClr val="dk1"/>
                </a:solidFill>
                <a:latin typeface="Calibri"/>
                <a:ea typeface="Calibri"/>
                <a:cs typeface="Calibri"/>
                <a:sym typeface="Calibri"/>
              </a:rPr>
              <a:t>						 </a:t>
            </a:r>
            <a:r>
              <a:rPr b="0" i="0" lang="en-US" sz="4000" u="none" cap="none" strike="noStrike">
                <a:solidFill>
                  <a:schemeClr val="dk1"/>
                </a:solidFill>
                <a:latin typeface="Calibri"/>
                <a:ea typeface="Calibri"/>
                <a:cs typeface="Calibri"/>
                <a:sym typeface="Calibri"/>
              </a:rPr>
              <a:t>-- Zaretta Hammond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954" name="Google Shape;954;p132"/>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58" name="Shape 958"/>
        <p:cNvGrpSpPr/>
        <p:nvPr/>
      </p:nvGrpSpPr>
      <p:grpSpPr>
        <a:xfrm>
          <a:off x="0" y="0"/>
          <a:ext cx="0" cy="0"/>
          <a:chOff x="0" y="0"/>
          <a:chExt cx="0" cy="0"/>
        </a:xfrm>
      </p:grpSpPr>
      <p:sp>
        <p:nvSpPr>
          <p:cNvPr id="959" name="Google Shape;959;p133"/>
          <p:cNvSpPr txBox="1"/>
          <p:nvPr>
            <p:ph idx="2" type="body"/>
          </p:nvPr>
        </p:nvSpPr>
        <p:spPr>
          <a:xfrm>
            <a:off x="3538840" y="658719"/>
            <a:ext cx="7956000" cy="353100"/>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SzPts val="1900"/>
              <a:buNone/>
            </a:pPr>
            <a:r>
              <a:rPr lang="en-US" sz="4300">
                <a:latin typeface="Century Gothic"/>
                <a:ea typeface="Century Gothic"/>
                <a:cs typeface="Century Gothic"/>
                <a:sym typeface="Century Gothic"/>
              </a:rPr>
              <a:t>What is culture?</a:t>
            </a:r>
            <a:endParaRPr b="1" i="0" sz="4300" u="none" cap="none" strike="noStrike">
              <a:solidFill>
                <a:schemeClr val="lt1"/>
              </a:solidFill>
              <a:latin typeface="Century Gothic"/>
              <a:ea typeface="Century Gothic"/>
              <a:cs typeface="Century Gothic"/>
              <a:sym typeface="Century Gothic"/>
            </a:endParaRPr>
          </a:p>
        </p:txBody>
      </p:sp>
      <p:sp>
        <p:nvSpPr>
          <p:cNvPr id="960" name="Google Shape;960;p133"/>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descr="post - Rye Country Day School" id="961" name="Google Shape;961;p133"/>
          <p:cNvPicPr preferRelativeResize="0"/>
          <p:nvPr/>
        </p:nvPicPr>
        <p:blipFill rotWithShape="1">
          <a:blip r:embed="rId4">
            <a:alphaModFix/>
          </a:blip>
          <a:srcRect b="0" l="0" r="0" t="0"/>
          <a:stretch/>
        </p:blipFill>
        <p:spPr>
          <a:xfrm>
            <a:off x="823451" y="94782"/>
            <a:ext cx="10545098" cy="610449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5" name="Shape 965"/>
        <p:cNvGrpSpPr/>
        <p:nvPr/>
      </p:nvGrpSpPr>
      <p:grpSpPr>
        <a:xfrm>
          <a:off x="0" y="0"/>
          <a:ext cx="0" cy="0"/>
          <a:chOff x="0" y="0"/>
          <a:chExt cx="0" cy="0"/>
        </a:xfrm>
      </p:grpSpPr>
      <p:sp>
        <p:nvSpPr>
          <p:cNvPr id="966" name="Google Shape;966;p134"/>
          <p:cNvSpPr txBox="1"/>
          <p:nvPr>
            <p:ph idx="2" type="body"/>
          </p:nvPr>
        </p:nvSpPr>
        <p:spPr>
          <a:xfrm>
            <a:off x="3538840" y="658719"/>
            <a:ext cx="7956000" cy="353100"/>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SzPts val="1900"/>
              <a:buNone/>
            </a:pPr>
            <a:r>
              <a:rPr lang="en-US" sz="4300">
                <a:latin typeface="Century Gothic"/>
                <a:ea typeface="Century Gothic"/>
                <a:cs typeface="Century Gothic"/>
                <a:sym typeface="Century Gothic"/>
              </a:rPr>
              <a:t>What is culture?</a:t>
            </a:r>
            <a:endParaRPr b="1" i="0" sz="4300" u="none" cap="none" strike="noStrike">
              <a:solidFill>
                <a:schemeClr val="lt1"/>
              </a:solidFill>
              <a:latin typeface="Century Gothic"/>
              <a:ea typeface="Century Gothic"/>
              <a:cs typeface="Century Gothic"/>
              <a:sym typeface="Century Gothic"/>
            </a:endParaRPr>
          </a:p>
        </p:txBody>
      </p:sp>
      <p:sp>
        <p:nvSpPr>
          <p:cNvPr id="967" name="Google Shape;967;p134"/>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968" name="Google Shape;968;p134"/>
          <p:cNvPicPr preferRelativeResize="0"/>
          <p:nvPr/>
        </p:nvPicPr>
        <p:blipFill rotWithShape="1">
          <a:blip r:embed="rId4">
            <a:alphaModFix/>
          </a:blip>
          <a:srcRect b="0" l="0" r="0" t="0"/>
          <a:stretch/>
        </p:blipFill>
        <p:spPr>
          <a:xfrm>
            <a:off x="1515300" y="0"/>
            <a:ext cx="9161403" cy="642517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2" name="Shape 972"/>
        <p:cNvGrpSpPr/>
        <p:nvPr/>
      </p:nvGrpSpPr>
      <p:grpSpPr>
        <a:xfrm>
          <a:off x="0" y="0"/>
          <a:ext cx="0" cy="0"/>
          <a:chOff x="0" y="0"/>
          <a:chExt cx="0" cy="0"/>
        </a:xfrm>
      </p:grpSpPr>
      <p:sp>
        <p:nvSpPr>
          <p:cNvPr id="973" name="Google Shape;973;p135"/>
          <p:cNvSpPr txBox="1"/>
          <p:nvPr>
            <p:ph idx="2" type="body"/>
          </p:nvPr>
        </p:nvSpPr>
        <p:spPr>
          <a:xfrm>
            <a:off x="3538840" y="658719"/>
            <a:ext cx="7956000" cy="353100"/>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SzPts val="1900"/>
              <a:buNone/>
            </a:pPr>
            <a:r>
              <a:rPr lang="en-US" sz="4300">
                <a:latin typeface="Century Gothic"/>
                <a:ea typeface="Century Gothic"/>
                <a:cs typeface="Century Gothic"/>
                <a:sym typeface="Century Gothic"/>
              </a:rPr>
              <a:t>What is culture?</a:t>
            </a:r>
            <a:endParaRPr b="1" i="0" sz="4300" u="none" cap="none" strike="noStrike">
              <a:solidFill>
                <a:schemeClr val="lt1"/>
              </a:solidFill>
              <a:latin typeface="Century Gothic"/>
              <a:ea typeface="Century Gothic"/>
              <a:cs typeface="Century Gothic"/>
              <a:sym typeface="Century Gothic"/>
            </a:endParaRPr>
          </a:p>
        </p:txBody>
      </p:sp>
      <p:sp>
        <p:nvSpPr>
          <p:cNvPr id="974" name="Google Shape;974;p135"/>
          <p:cNvSpPr txBox="1"/>
          <p:nvPr/>
        </p:nvSpPr>
        <p:spPr>
          <a:xfrm>
            <a:off x="1064525" y="658719"/>
            <a:ext cx="10260300" cy="5407544"/>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800"/>
              <a:buFont typeface="Arial"/>
              <a:buNone/>
            </a:pPr>
            <a:r>
              <a:rPr b="0" i="1" lang="en-US" sz="2800" u="none" cap="none" strike="noStrike">
                <a:solidFill>
                  <a:schemeClr val="dk1"/>
                </a:solidFill>
                <a:latin typeface="Calibri"/>
                <a:ea typeface="Calibri"/>
                <a:cs typeface="Calibri"/>
                <a:sym typeface="Calibri"/>
              </a:rPr>
              <a:t>“The interesting stuff about the unconscious, </a:t>
            </a:r>
            <a:r>
              <a:rPr b="1" i="1" lang="en-US" sz="2800" u="none" cap="none" strike="noStrike">
                <a:solidFill>
                  <a:schemeClr val="dk1"/>
                </a:solidFill>
                <a:latin typeface="Calibri"/>
                <a:ea typeface="Calibri"/>
                <a:cs typeface="Calibri"/>
                <a:sym typeface="Calibri"/>
              </a:rPr>
              <a:t>the unconscious is social.</a:t>
            </a:r>
            <a:r>
              <a:rPr b="0" i="1" lang="en-US" sz="2800" u="none" cap="none" strike="noStrike">
                <a:solidFill>
                  <a:schemeClr val="dk1"/>
                </a:solidFill>
                <a:latin typeface="Calibri"/>
                <a:ea typeface="Calibri"/>
                <a:cs typeface="Calibri"/>
                <a:sym typeface="Calibri"/>
              </a:rPr>
              <a:t> The unconscious is very, very fast. The conscious is very slow.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1" lang="en-US" sz="2800" u="none" cap="none" strike="noStrike">
                <a:solidFill>
                  <a:schemeClr val="dk1"/>
                </a:solidFill>
                <a:latin typeface="Calibri"/>
                <a:ea typeface="Calibri"/>
                <a:cs typeface="Calibri"/>
                <a:sym typeface="Calibri"/>
              </a:rPr>
              <a:t>-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1" lang="en-US" sz="2800" u="none" cap="none" strike="noStrike">
                <a:solidFill>
                  <a:schemeClr val="dk1"/>
                </a:solidFill>
                <a:latin typeface="Calibri"/>
                <a:ea typeface="Calibri"/>
                <a:cs typeface="Calibri"/>
                <a:sym typeface="Calibri"/>
              </a:rPr>
              <a:t>So, often times we think the way that we actually connect is to not see that we have differences, and we're afraid of difference at the conscious level, and so we say we all have to be the same. And we aren't all the same in terms of our human value…human expression. And so, while the conscious is running away from our different expressions, </a:t>
            </a:r>
            <a:r>
              <a:rPr b="1" i="1" lang="en-US" sz="2800" u="none" cap="none" strike="noStrike">
                <a:solidFill>
                  <a:schemeClr val="dk1"/>
                </a:solidFill>
                <a:latin typeface="Calibri"/>
                <a:ea typeface="Calibri"/>
                <a:cs typeface="Calibri"/>
                <a:sym typeface="Calibri"/>
              </a:rPr>
              <a:t>the unconscious is noticing, categorizing, and often times reflecting the response that society has said about those differences.</a:t>
            </a:r>
            <a:r>
              <a:rPr b="0" i="1" lang="en-US" sz="2800" u="none" cap="none" strike="noStrike">
                <a:solidFill>
                  <a:schemeClr val="dk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1" lang="en-US" sz="2800" u="none" cap="none" strike="noStrike">
                <a:solidFill>
                  <a:schemeClr val="dk1"/>
                </a:solidFill>
                <a:latin typeface="Calibri"/>
                <a:ea typeface="Calibri"/>
                <a:cs typeface="Calibri"/>
                <a:sym typeface="Calibri"/>
              </a:rPr>
              <a:t>								    </a:t>
            </a:r>
            <a:r>
              <a:rPr b="0" i="0" lang="en-US" sz="2800" u="none" cap="none" strike="noStrike">
                <a:solidFill>
                  <a:schemeClr val="dk1"/>
                </a:solidFill>
                <a:latin typeface="Calibri"/>
                <a:ea typeface="Calibri"/>
                <a:cs typeface="Calibri"/>
                <a:sym typeface="Calibri"/>
              </a:rPr>
              <a:t>-- john a powell</a:t>
            </a:r>
            <a:endParaRPr b="0" i="0" sz="2800" u="none" cap="none" strike="noStrike">
              <a:solidFill>
                <a:schemeClr val="dk1"/>
              </a:solidFill>
              <a:latin typeface="Calibri"/>
              <a:ea typeface="Calibri"/>
              <a:cs typeface="Calibri"/>
              <a:sym typeface="Calibri"/>
            </a:endParaRPr>
          </a:p>
        </p:txBody>
      </p:sp>
      <p:sp>
        <p:nvSpPr>
          <p:cNvPr id="975" name="Google Shape;975;p135"/>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80" name="Shape 980"/>
        <p:cNvGrpSpPr/>
        <p:nvPr/>
      </p:nvGrpSpPr>
      <p:grpSpPr>
        <a:xfrm>
          <a:off x="0" y="0"/>
          <a:ext cx="0" cy="0"/>
          <a:chOff x="0" y="0"/>
          <a:chExt cx="0" cy="0"/>
        </a:xfrm>
      </p:grpSpPr>
      <p:sp>
        <p:nvSpPr>
          <p:cNvPr id="981" name="Google Shape;981;p136"/>
          <p:cNvSpPr txBox="1"/>
          <p:nvPr/>
        </p:nvSpPr>
        <p:spPr>
          <a:xfrm>
            <a:off x="838200" y="1807176"/>
            <a:ext cx="10515600" cy="3476400"/>
          </a:xfrm>
          <a:prstGeom prst="rect">
            <a:avLst/>
          </a:prstGeom>
          <a:noFill/>
          <a:ln>
            <a:noFill/>
          </a:ln>
        </p:spPr>
        <p:txBody>
          <a:bodyPr anchorCtr="0" anchor="t" bIns="45700" lIns="91425" spcFirstLastPara="1" rIns="91425" wrap="square" tIns="45700">
            <a:noAutofit/>
          </a:bodyPr>
          <a:lstStyle/>
          <a:p>
            <a:pPr indent="-419100" lvl="0" marL="457200" marR="0" rtl="0" algn="l">
              <a:lnSpc>
                <a:spcPct val="90000"/>
              </a:lnSpc>
              <a:spcBef>
                <a:spcPts val="0"/>
              </a:spcBef>
              <a:spcAft>
                <a:spcPts val="0"/>
              </a:spcAft>
              <a:buClr>
                <a:schemeClr val="dk1"/>
              </a:buClr>
              <a:buSzPts val="2600"/>
              <a:buFont typeface="Arial"/>
              <a:buChar char="•"/>
            </a:pPr>
            <a:r>
              <a:rPr b="0" i="0" lang="en-US" sz="2400" u="none" cap="none" strike="noStrike">
                <a:solidFill>
                  <a:schemeClr val="dk1"/>
                </a:solidFill>
                <a:latin typeface="Calibri"/>
                <a:ea typeface="Calibri"/>
                <a:cs typeface="Calibri"/>
                <a:sym typeface="Calibri"/>
              </a:rPr>
              <a:t>Sets Whiteness as the dominant, privileged group; as the norm or </a:t>
            </a:r>
            <a:r>
              <a:rPr b="0" i="0" lang="en-US" sz="2400" u="sng" cap="none" strike="noStrike">
                <a:solidFill>
                  <a:schemeClr val="dk1"/>
                </a:solidFill>
                <a:latin typeface="Calibri"/>
                <a:ea typeface="Calibri"/>
                <a:cs typeface="Calibri"/>
                <a:sym typeface="Calibri"/>
              </a:rPr>
              <a:t>default</a:t>
            </a:r>
            <a:r>
              <a:rPr b="0" i="0" lang="en-US" sz="2400" u="none" cap="none" strike="noStrike">
                <a:solidFill>
                  <a:schemeClr val="dk1"/>
                </a:solidFill>
                <a:latin typeface="Calibri"/>
                <a:ea typeface="Calibri"/>
                <a:cs typeface="Calibri"/>
                <a:sym typeface="Calibri"/>
              </a:rPr>
              <a:t> culture.</a:t>
            </a:r>
            <a:endParaRPr b="0" i="0" sz="800" u="none" cap="none" strike="noStrike">
              <a:solidFill>
                <a:srgbClr val="000000"/>
              </a:solidFill>
              <a:latin typeface="Arial"/>
              <a:ea typeface="Arial"/>
              <a:cs typeface="Arial"/>
              <a:sym typeface="Arial"/>
            </a:endParaRPr>
          </a:p>
          <a:p>
            <a:pPr indent="-254000" lvl="0" marL="457200" marR="0" rtl="0" algn="l">
              <a:lnSpc>
                <a:spcPct val="90000"/>
              </a:lnSpc>
              <a:spcBef>
                <a:spcPts val="0"/>
              </a:spcBef>
              <a:spcAft>
                <a:spcPts val="0"/>
              </a:spcAft>
              <a:buClr>
                <a:schemeClr val="dk1"/>
              </a:buClr>
              <a:buSzPts val="3200"/>
              <a:buFont typeface="Arial"/>
              <a:buNone/>
            </a:pPr>
            <a:r>
              <a:t/>
            </a:r>
            <a:endParaRPr b="0" i="0" sz="2400" u="none" cap="none" strike="noStrike">
              <a:solidFill>
                <a:schemeClr val="dk1"/>
              </a:solidFill>
              <a:latin typeface="Calibri"/>
              <a:ea typeface="Calibri"/>
              <a:cs typeface="Calibri"/>
              <a:sym typeface="Calibri"/>
            </a:endParaRPr>
          </a:p>
          <a:p>
            <a:pPr indent="-419100" lvl="0" marL="457200" marR="0" rtl="0" algn="l">
              <a:lnSpc>
                <a:spcPct val="90000"/>
              </a:lnSpc>
              <a:spcBef>
                <a:spcPts val="0"/>
              </a:spcBef>
              <a:spcAft>
                <a:spcPts val="0"/>
              </a:spcAft>
              <a:buClr>
                <a:schemeClr val="dk1"/>
              </a:buClr>
              <a:buSzPts val="2600"/>
              <a:buFont typeface="Arial"/>
              <a:buChar char="•"/>
            </a:pPr>
            <a:r>
              <a:rPr b="0" i="0" lang="en-US" sz="2400" u="none" cap="none" strike="noStrike">
                <a:solidFill>
                  <a:schemeClr val="dk1"/>
                </a:solidFill>
                <a:latin typeface="Calibri"/>
                <a:ea typeface="Calibri"/>
                <a:cs typeface="Calibri"/>
                <a:sym typeface="Calibri"/>
              </a:rPr>
              <a:t>Impacts how non-dominant or non-privileged groups are understood, viewed, and treated by others.</a:t>
            </a:r>
            <a:endParaRPr b="0" i="0" sz="800" u="none" cap="none" strike="noStrike">
              <a:solidFill>
                <a:srgbClr val="000000"/>
              </a:solidFill>
              <a:latin typeface="Arial"/>
              <a:ea typeface="Arial"/>
              <a:cs typeface="Arial"/>
              <a:sym typeface="Arial"/>
            </a:endParaRPr>
          </a:p>
          <a:p>
            <a:pPr indent="-254000" lvl="0" marL="457200" marR="0" rtl="0" algn="l">
              <a:lnSpc>
                <a:spcPct val="90000"/>
              </a:lnSpc>
              <a:spcBef>
                <a:spcPts val="0"/>
              </a:spcBef>
              <a:spcAft>
                <a:spcPts val="0"/>
              </a:spcAft>
              <a:buClr>
                <a:schemeClr val="dk1"/>
              </a:buClr>
              <a:buSzPts val="3200"/>
              <a:buFont typeface="Arial"/>
              <a:buNone/>
            </a:pPr>
            <a:r>
              <a:t/>
            </a:r>
            <a:endParaRPr b="0" i="0" sz="2400" u="none" cap="none" strike="noStrike">
              <a:solidFill>
                <a:schemeClr val="dk1"/>
              </a:solidFill>
              <a:latin typeface="Calibri"/>
              <a:ea typeface="Calibri"/>
              <a:cs typeface="Calibri"/>
              <a:sym typeface="Calibri"/>
            </a:endParaRPr>
          </a:p>
          <a:p>
            <a:pPr indent="-419100" lvl="0" marL="457200" marR="0" rtl="0" algn="l">
              <a:lnSpc>
                <a:spcPct val="90000"/>
              </a:lnSpc>
              <a:spcBef>
                <a:spcPts val="0"/>
              </a:spcBef>
              <a:spcAft>
                <a:spcPts val="0"/>
              </a:spcAft>
              <a:buClr>
                <a:schemeClr val="dk1"/>
              </a:buClr>
              <a:buSzPts val="2600"/>
              <a:buFont typeface="Arial"/>
              <a:buChar char="•"/>
            </a:pPr>
            <a:r>
              <a:rPr b="0" i="0" lang="en-US" sz="2400" u="none" cap="none" strike="noStrike">
                <a:solidFill>
                  <a:schemeClr val="dk1"/>
                </a:solidFill>
                <a:latin typeface="Calibri"/>
                <a:ea typeface="Calibri"/>
                <a:cs typeface="Calibri"/>
                <a:sym typeface="Calibri"/>
              </a:rPr>
              <a:t>Compares </a:t>
            </a:r>
            <a:r>
              <a:rPr b="0" i="0" lang="en-US" sz="2400" u="sng" cap="none" strike="noStrike">
                <a:solidFill>
                  <a:schemeClr val="dk1"/>
                </a:solidFill>
                <a:latin typeface="Calibri"/>
                <a:ea typeface="Calibri"/>
                <a:cs typeface="Calibri"/>
                <a:sym typeface="Calibri"/>
              </a:rPr>
              <a:t>and judges </a:t>
            </a:r>
            <a:r>
              <a:rPr b="0" i="0" lang="en-US" sz="2400" u="none" cap="none" strike="noStrike">
                <a:solidFill>
                  <a:schemeClr val="dk1"/>
                </a:solidFill>
                <a:latin typeface="Calibri"/>
                <a:ea typeface="Calibri"/>
                <a:cs typeface="Calibri"/>
                <a:sym typeface="Calibri"/>
              </a:rPr>
              <a:t>non-dominant or non-privileged groups to the default.</a:t>
            </a:r>
            <a:endParaRPr b="0" i="0" sz="800" u="none" cap="none" strike="noStrike">
              <a:solidFill>
                <a:srgbClr val="000000"/>
              </a:solidFill>
              <a:latin typeface="Arial"/>
              <a:ea typeface="Arial"/>
              <a:cs typeface="Arial"/>
              <a:sym typeface="Arial"/>
            </a:endParaRPr>
          </a:p>
          <a:p>
            <a:pPr indent="-254000" lvl="0" marL="457200" marR="0" rtl="0" algn="l">
              <a:lnSpc>
                <a:spcPct val="90000"/>
              </a:lnSpc>
              <a:spcBef>
                <a:spcPts val="0"/>
              </a:spcBef>
              <a:spcAft>
                <a:spcPts val="0"/>
              </a:spcAft>
              <a:buClr>
                <a:schemeClr val="dk1"/>
              </a:buClr>
              <a:buSzPts val="3200"/>
              <a:buFont typeface="Arial"/>
              <a:buNone/>
            </a:pPr>
            <a:r>
              <a:t/>
            </a:r>
            <a:endParaRPr b="0" i="0" sz="2400" u="none" cap="none" strike="noStrike">
              <a:solidFill>
                <a:schemeClr val="dk1"/>
              </a:solidFill>
              <a:latin typeface="Calibri"/>
              <a:ea typeface="Calibri"/>
              <a:cs typeface="Calibri"/>
              <a:sym typeface="Calibri"/>
            </a:endParaRPr>
          </a:p>
          <a:p>
            <a:pPr indent="-419100" lvl="0" marL="457200" marR="0" rtl="0" algn="l">
              <a:lnSpc>
                <a:spcPct val="90000"/>
              </a:lnSpc>
              <a:spcBef>
                <a:spcPts val="0"/>
              </a:spcBef>
              <a:spcAft>
                <a:spcPts val="0"/>
              </a:spcAft>
              <a:buClr>
                <a:schemeClr val="dk1"/>
              </a:buClr>
              <a:buSzPts val="2600"/>
              <a:buFont typeface="Arial"/>
              <a:buChar char="•"/>
            </a:pPr>
            <a:r>
              <a:rPr b="0" i="0" lang="en-US" sz="2400" u="none" cap="none" strike="noStrike">
                <a:solidFill>
                  <a:schemeClr val="dk1"/>
                </a:solidFill>
                <a:latin typeface="Calibri"/>
                <a:ea typeface="Calibri"/>
                <a:cs typeface="Calibri"/>
                <a:sym typeface="Calibri"/>
              </a:rPr>
              <a:t>Does not leave room for multiple, cultural ways of being to be treated or perceived equally.</a:t>
            </a:r>
            <a:endParaRPr b="0" i="0" sz="800" u="none" cap="none" strike="noStrike">
              <a:solidFill>
                <a:srgbClr val="000000"/>
              </a:solidFill>
              <a:latin typeface="Arial"/>
              <a:ea typeface="Arial"/>
              <a:cs typeface="Arial"/>
              <a:sym typeface="Arial"/>
            </a:endParaRPr>
          </a:p>
          <a:p>
            <a:pPr indent="-254000" lvl="0" marL="457200" marR="0" rtl="0" algn="l">
              <a:lnSpc>
                <a:spcPct val="90000"/>
              </a:lnSpc>
              <a:spcBef>
                <a:spcPts val="0"/>
              </a:spcBef>
              <a:spcAft>
                <a:spcPts val="0"/>
              </a:spcAft>
              <a:buClr>
                <a:schemeClr val="dk1"/>
              </a:buClr>
              <a:buSzPts val="3200"/>
              <a:buFont typeface="Arial"/>
              <a:buNone/>
            </a:pPr>
            <a:r>
              <a:t/>
            </a:r>
            <a:endParaRPr b="0" i="0" sz="2700" u="none" cap="none" strike="noStrike">
              <a:solidFill>
                <a:schemeClr val="dk1"/>
              </a:solidFill>
              <a:latin typeface="Calibri"/>
              <a:ea typeface="Calibri"/>
              <a:cs typeface="Calibri"/>
              <a:sym typeface="Calibri"/>
            </a:endParaRPr>
          </a:p>
          <a:p>
            <a:pPr indent="-254000" lvl="0" marL="457200" marR="0" rtl="0" algn="l">
              <a:lnSpc>
                <a:spcPct val="90000"/>
              </a:lnSpc>
              <a:spcBef>
                <a:spcPts val="0"/>
              </a:spcBef>
              <a:spcAft>
                <a:spcPts val="0"/>
              </a:spcAft>
              <a:buClr>
                <a:schemeClr val="dk1"/>
              </a:buClr>
              <a:buSzPts val="3200"/>
              <a:buFont typeface="Arial"/>
              <a:buNone/>
            </a:pPr>
            <a:r>
              <a:t/>
            </a:r>
            <a:endParaRPr b="0" i="0" sz="27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200"/>
              <a:buFont typeface="Arial"/>
              <a:buNone/>
            </a:pPr>
            <a:r>
              <a:t/>
            </a:r>
            <a:endParaRPr b="0" i="0" sz="2900" u="none" cap="none" strike="noStrike">
              <a:solidFill>
                <a:schemeClr val="dk1"/>
              </a:solidFill>
              <a:latin typeface="Calibri"/>
              <a:ea typeface="Calibri"/>
              <a:cs typeface="Calibri"/>
              <a:sym typeface="Calibri"/>
            </a:endParaRPr>
          </a:p>
          <a:p>
            <a:pPr indent="0" lvl="0" marL="0" marR="0" rtl="0" algn="ctr">
              <a:lnSpc>
                <a:spcPct val="90000"/>
              </a:lnSpc>
              <a:spcBef>
                <a:spcPts val="640"/>
              </a:spcBef>
              <a:spcAft>
                <a:spcPts val="0"/>
              </a:spcAft>
              <a:buClr>
                <a:schemeClr val="dk1"/>
              </a:buClr>
              <a:buSzPts val="3200"/>
              <a:buFont typeface="Arial"/>
              <a:buNone/>
            </a:pPr>
            <a:r>
              <a:t/>
            </a:r>
            <a:endParaRPr b="0" i="0" sz="2900" u="none" cap="none" strike="noStrike">
              <a:solidFill>
                <a:schemeClr val="dk1"/>
              </a:solidFill>
              <a:latin typeface="Calibri"/>
              <a:ea typeface="Calibri"/>
              <a:cs typeface="Calibri"/>
              <a:sym typeface="Calibri"/>
            </a:endParaRPr>
          </a:p>
        </p:txBody>
      </p:sp>
      <p:sp>
        <p:nvSpPr>
          <p:cNvPr id="982" name="Google Shape;982;p136"/>
          <p:cNvSpPr txBox="1"/>
          <p:nvPr>
            <p:ph type="title"/>
          </p:nvPr>
        </p:nvSpPr>
        <p:spPr>
          <a:xfrm>
            <a:off x="838200" y="473529"/>
            <a:ext cx="10515600" cy="15285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4000"/>
              <a:t>Dominant Culture</a:t>
            </a:r>
            <a:endParaRPr sz="4000"/>
          </a:p>
        </p:txBody>
      </p:sp>
      <p:sp>
        <p:nvSpPr>
          <p:cNvPr id="983" name="Google Shape;983;p136"/>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87" name="Shape 487"/>
        <p:cNvGrpSpPr/>
        <p:nvPr/>
      </p:nvGrpSpPr>
      <p:grpSpPr>
        <a:xfrm>
          <a:off x="0" y="0"/>
          <a:ext cx="0" cy="0"/>
          <a:chOff x="0" y="0"/>
          <a:chExt cx="0" cy="0"/>
        </a:xfrm>
      </p:grpSpPr>
      <p:sp>
        <p:nvSpPr>
          <p:cNvPr id="488" name="Google Shape;488;p83"/>
          <p:cNvSpPr txBox="1"/>
          <p:nvPr>
            <p:ph type="title"/>
          </p:nvPr>
        </p:nvSpPr>
        <p:spPr>
          <a:xfrm>
            <a:off x="720399" y="409550"/>
            <a:ext cx="9735565"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Story Huddle: Getting to know the room</a:t>
            </a:r>
            <a:endParaRPr b="1" sz="4000">
              <a:solidFill>
                <a:schemeClr val="dk1"/>
              </a:solidFill>
              <a:latin typeface="Calibri"/>
              <a:ea typeface="Calibri"/>
              <a:cs typeface="Calibri"/>
              <a:sym typeface="Calibri"/>
            </a:endParaRPr>
          </a:p>
        </p:txBody>
      </p:sp>
      <p:sp>
        <p:nvSpPr>
          <p:cNvPr id="489" name="Google Shape;489;p83"/>
          <p:cNvSpPr txBox="1"/>
          <p:nvPr/>
        </p:nvSpPr>
        <p:spPr>
          <a:xfrm>
            <a:off x="805967" y="2256700"/>
            <a:ext cx="10594800" cy="4161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4500"/>
              <a:buFont typeface="Arial"/>
              <a:buNone/>
            </a:pPr>
            <a:r>
              <a:t/>
            </a:r>
            <a:endParaRPr b="0" i="1" sz="4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500"/>
              <a:buFont typeface="Arial"/>
              <a:buNone/>
            </a:pPr>
            <a:r>
              <a:rPr b="0" i="1" lang="en-US" sz="4500" u="none" cap="none" strike="noStrike">
                <a:solidFill>
                  <a:srgbClr val="000000"/>
                </a:solidFill>
                <a:latin typeface="Calibri"/>
                <a:ea typeface="Calibri"/>
                <a:cs typeface="Calibri"/>
                <a:sym typeface="Calibri"/>
              </a:rPr>
              <a:t>What is a value that you had to unlearn as it no longer served you? </a:t>
            </a:r>
            <a:endParaRPr b="0" i="1" sz="4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500"/>
              <a:buFont typeface="Arial"/>
              <a:buNone/>
            </a:pPr>
            <a:r>
              <a:t/>
            </a:r>
            <a:endParaRPr b="0" i="1" sz="4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4500"/>
              <a:buFont typeface="Arial"/>
              <a:buNone/>
            </a:pPr>
            <a:r>
              <a:t/>
            </a:r>
            <a:endParaRPr b="0" i="1" sz="45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900"/>
              <a:buFont typeface="Arial"/>
              <a:buNone/>
            </a:pPr>
            <a:r>
              <a:t/>
            </a:r>
            <a:endParaRPr b="0" i="0" sz="2900" u="none" cap="none" strike="noStrike">
              <a:solidFill>
                <a:srgbClr val="000000"/>
              </a:solidFill>
              <a:latin typeface="Source Code Pro"/>
              <a:ea typeface="Source Code Pro"/>
              <a:cs typeface="Source Code Pro"/>
              <a:sym typeface="Source Code Pro"/>
            </a:endParaRPr>
          </a:p>
        </p:txBody>
      </p:sp>
      <p:sp>
        <p:nvSpPr>
          <p:cNvPr id="490" name="Google Shape;490;p83"/>
          <p:cNvSpPr/>
          <p:nvPr/>
        </p:nvSpPr>
        <p:spPr>
          <a:xfrm>
            <a:off x="0" y="1489125"/>
            <a:ext cx="1670700" cy="6660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83"/>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88" name="Shape 988"/>
        <p:cNvGrpSpPr/>
        <p:nvPr/>
      </p:nvGrpSpPr>
      <p:grpSpPr>
        <a:xfrm>
          <a:off x="0" y="0"/>
          <a:ext cx="0" cy="0"/>
          <a:chOff x="0" y="0"/>
          <a:chExt cx="0" cy="0"/>
        </a:xfrm>
      </p:grpSpPr>
      <p:sp>
        <p:nvSpPr>
          <p:cNvPr id="989" name="Google Shape;989;p137"/>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E7FCD"/>
              </a:solidFill>
              <a:latin typeface="Arial"/>
              <a:ea typeface="Arial"/>
              <a:cs typeface="Arial"/>
              <a:sym typeface="Arial"/>
            </a:endParaRPr>
          </a:p>
        </p:txBody>
      </p:sp>
      <p:sp>
        <p:nvSpPr>
          <p:cNvPr id="990" name="Google Shape;990;p137"/>
          <p:cNvSpPr/>
          <p:nvPr/>
        </p:nvSpPr>
        <p:spPr>
          <a:xfrm>
            <a:off x="683550" y="1818910"/>
            <a:ext cx="10574700" cy="322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lt1"/>
                </a:solidFill>
                <a:latin typeface="Corbel"/>
                <a:ea typeface="Corbel"/>
                <a:cs typeface="Corbel"/>
                <a:sym typeface="Corbel"/>
              </a:rPr>
              <a:t>Elemental Design: Where are we operating?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Arial"/>
              <a:ea typeface="Arial"/>
              <a:cs typeface="Arial"/>
              <a:sym typeface="Arial"/>
            </a:endParaRPr>
          </a:p>
        </p:txBody>
      </p:sp>
      <p:sp>
        <p:nvSpPr>
          <p:cNvPr id="991" name="Google Shape;991;p137"/>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992" name="Google Shape;992;p137"/>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0F4"/>
        </a:solidFill>
      </p:bgPr>
    </p:bg>
    <p:spTree>
      <p:nvGrpSpPr>
        <p:cNvPr id="996" name="Shape 996"/>
        <p:cNvGrpSpPr/>
        <p:nvPr/>
      </p:nvGrpSpPr>
      <p:grpSpPr>
        <a:xfrm>
          <a:off x="0" y="0"/>
          <a:ext cx="0" cy="0"/>
          <a:chOff x="0" y="0"/>
          <a:chExt cx="0" cy="0"/>
        </a:xfrm>
      </p:grpSpPr>
      <p:pic>
        <p:nvPicPr>
          <p:cNvPr id="997" name="Google Shape;997;p138"/>
          <p:cNvPicPr preferRelativeResize="0"/>
          <p:nvPr/>
        </p:nvPicPr>
        <p:blipFill rotWithShape="1">
          <a:blip r:embed="rId3">
            <a:alphaModFix amt="51000"/>
          </a:blip>
          <a:srcRect b="16" l="838" r="4892" t="44319"/>
          <a:stretch/>
        </p:blipFill>
        <p:spPr>
          <a:xfrm rot="-5400000">
            <a:off x="-2555483" y="1901583"/>
            <a:ext cx="6873165" cy="3054834"/>
          </a:xfrm>
          <a:prstGeom prst="rect">
            <a:avLst/>
          </a:prstGeom>
          <a:noFill/>
          <a:ln>
            <a:noFill/>
          </a:ln>
        </p:spPr>
      </p:pic>
      <p:sp>
        <p:nvSpPr>
          <p:cNvPr id="998" name="Google Shape;998;p138"/>
          <p:cNvSpPr txBox="1"/>
          <p:nvPr>
            <p:ph type="title"/>
          </p:nvPr>
        </p:nvSpPr>
        <p:spPr>
          <a:xfrm>
            <a:off x="2289000" y="373167"/>
            <a:ext cx="8854200" cy="762000"/>
          </a:xfrm>
          <a:prstGeom prst="rect">
            <a:avLst/>
          </a:prstGeom>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rPr b="1" lang="en-US" sz="4000">
                <a:latin typeface="Avenir"/>
                <a:ea typeface="Avenir"/>
                <a:cs typeface="Avenir"/>
                <a:sym typeface="Avenir"/>
              </a:rPr>
              <a:t>Elemental Design </a:t>
            </a:r>
            <a:endParaRPr b="1" sz="4000">
              <a:latin typeface="Avenir"/>
              <a:ea typeface="Avenir"/>
              <a:cs typeface="Avenir"/>
              <a:sym typeface="Avenir"/>
            </a:endParaRPr>
          </a:p>
        </p:txBody>
      </p:sp>
      <p:sp>
        <p:nvSpPr>
          <p:cNvPr id="999" name="Google Shape;999;p138"/>
          <p:cNvSpPr txBox="1"/>
          <p:nvPr>
            <p:ph idx="1" type="body"/>
          </p:nvPr>
        </p:nvSpPr>
        <p:spPr>
          <a:xfrm>
            <a:off x="2373183" y="1544533"/>
            <a:ext cx="8854200" cy="5075100"/>
          </a:xfrm>
          <a:prstGeom prst="rect">
            <a:avLst/>
          </a:prstGeom>
        </p:spPr>
        <p:txBody>
          <a:bodyPr anchorCtr="0" anchor="t" bIns="45700" lIns="91425" spcFirstLastPara="1" rIns="91425" wrap="square" tIns="45700">
            <a:noAutofit/>
          </a:bodyPr>
          <a:lstStyle/>
          <a:p>
            <a:pPr indent="-323850" lvl="0" marL="304800" rtl="0" algn="l">
              <a:spcBef>
                <a:spcPts val="1000"/>
              </a:spcBef>
              <a:spcAft>
                <a:spcPts val="0"/>
              </a:spcAft>
              <a:buSzPts val="2700"/>
              <a:buFont typeface="Avenir"/>
              <a:buChar char="•"/>
            </a:pPr>
            <a:r>
              <a:rPr lang="en-US" sz="2700">
                <a:latin typeface="Avenir"/>
                <a:ea typeface="Avenir"/>
                <a:cs typeface="Avenir"/>
                <a:sym typeface="Avenir"/>
              </a:rPr>
              <a:t>Elemental Design offers us a framework rooted in balance and community (and in this case ‘organizational’) health</a:t>
            </a:r>
            <a:endParaRPr sz="2700">
              <a:latin typeface="Avenir"/>
              <a:ea typeface="Avenir"/>
              <a:cs typeface="Avenir"/>
              <a:sym typeface="Avenir"/>
            </a:endParaRPr>
          </a:p>
          <a:p>
            <a:pPr indent="-323850" lvl="0" marL="304800" rtl="0" algn="l">
              <a:spcBef>
                <a:spcPts val="0"/>
              </a:spcBef>
              <a:spcAft>
                <a:spcPts val="0"/>
              </a:spcAft>
              <a:buSzPts val="2700"/>
              <a:buFont typeface="Avenir"/>
              <a:buChar char="•"/>
            </a:pPr>
            <a:r>
              <a:rPr lang="en-US" sz="2700">
                <a:latin typeface="Avenir"/>
                <a:ea typeface="Avenir"/>
                <a:cs typeface="Avenir"/>
                <a:sym typeface="Avenir"/>
              </a:rPr>
              <a:t>It allows us a way to unfold what’s present as well as design a possible future for ourselves </a:t>
            </a:r>
            <a:endParaRPr sz="2700">
              <a:latin typeface="Avenir"/>
              <a:ea typeface="Avenir"/>
              <a:cs typeface="Avenir"/>
              <a:sym typeface="Avenir"/>
            </a:endParaRPr>
          </a:p>
          <a:p>
            <a:pPr indent="-323850" lvl="0" marL="304800" rtl="0" algn="l">
              <a:spcBef>
                <a:spcPts val="0"/>
              </a:spcBef>
              <a:spcAft>
                <a:spcPts val="0"/>
              </a:spcAft>
              <a:buSzPts val="2700"/>
              <a:buFont typeface="Avenir"/>
              <a:buChar char="•"/>
            </a:pPr>
            <a:r>
              <a:rPr lang="en-US" sz="2700">
                <a:latin typeface="Avenir"/>
                <a:ea typeface="Avenir"/>
                <a:cs typeface="Avenir"/>
                <a:sym typeface="Avenir"/>
              </a:rPr>
              <a:t>Requires us to consider the whole self as well as the whole organization</a:t>
            </a:r>
            <a:endParaRPr sz="2700">
              <a:latin typeface="Avenir"/>
              <a:ea typeface="Avenir"/>
              <a:cs typeface="Avenir"/>
              <a:sym typeface="Avenir"/>
            </a:endParaRPr>
          </a:p>
        </p:txBody>
      </p:sp>
      <p:pic>
        <p:nvPicPr>
          <p:cNvPr id="1000" name="Google Shape;1000;p138"/>
          <p:cNvPicPr preferRelativeResize="0"/>
          <p:nvPr/>
        </p:nvPicPr>
        <p:blipFill>
          <a:blip r:embed="rId4">
            <a:alphaModFix/>
          </a:blip>
          <a:stretch>
            <a:fillRect/>
          </a:stretch>
        </p:blipFill>
        <p:spPr>
          <a:xfrm>
            <a:off x="10332367" y="5754117"/>
            <a:ext cx="1733684" cy="173368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0F4"/>
        </a:solidFill>
      </p:bgPr>
    </p:bg>
    <p:spTree>
      <p:nvGrpSpPr>
        <p:cNvPr id="1004" name="Shape 1004"/>
        <p:cNvGrpSpPr/>
        <p:nvPr/>
      </p:nvGrpSpPr>
      <p:grpSpPr>
        <a:xfrm>
          <a:off x="0" y="0"/>
          <a:ext cx="0" cy="0"/>
          <a:chOff x="0" y="0"/>
          <a:chExt cx="0" cy="0"/>
        </a:xfrm>
      </p:grpSpPr>
      <p:sp>
        <p:nvSpPr>
          <p:cNvPr id="1005" name="Google Shape;1005;p139"/>
          <p:cNvSpPr/>
          <p:nvPr/>
        </p:nvSpPr>
        <p:spPr>
          <a:xfrm>
            <a:off x="1499700" y="291350"/>
            <a:ext cx="7416000" cy="6531300"/>
          </a:xfrm>
          <a:prstGeom prst="ellipse">
            <a:avLst/>
          </a:prstGeom>
          <a:gradFill>
            <a:gsLst>
              <a:gs pos="0">
                <a:srgbClr val="DFE9FB"/>
              </a:gs>
              <a:gs pos="100000">
                <a:srgbClr val="6E9BE7"/>
              </a:gs>
            </a:gsLst>
            <a:lin ang="5400012" scaled="0"/>
          </a:gradFill>
          <a:ln cap="flat" cmpd="sng" w="9525">
            <a:solidFill>
              <a:schemeClr val="dk2"/>
            </a:solidFill>
            <a:prstDash val="solid"/>
            <a:round/>
            <a:headEnd len="sm" w="sm" type="none"/>
            <a:tailEnd len="sm" w="sm" type="none"/>
          </a:ln>
        </p:spPr>
        <p:txBody>
          <a:bodyPr anchorCtr="0" anchor="ctr" bIns="60950" lIns="60950" spcFirstLastPara="1" rIns="60950" wrap="square" tIns="60950">
            <a:noAutofit/>
          </a:bodyPr>
          <a:lstStyle/>
          <a:p>
            <a:pPr indent="0" lvl="0" marL="0" rtl="0" algn="l">
              <a:spcBef>
                <a:spcPts val="0"/>
              </a:spcBef>
              <a:spcAft>
                <a:spcPts val="0"/>
              </a:spcAft>
              <a:buNone/>
            </a:pPr>
            <a:r>
              <a:t/>
            </a:r>
            <a:endParaRPr/>
          </a:p>
        </p:txBody>
      </p:sp>
      <p:sp>
        <p:nvSpPr>
          <p:cNvPr id="1006" name="Google Shape;1006;p139"/>
          <p:cNvSpPr txBox="1"/>
          <p:nvPr>
            <p:ph type="title"/>
          </p:nvPr>
        </p:nvSpPr>
        <p:spPr>
          <a:xfrm>
            <a:off x="986067" y="232133"/>
            <a:ext cx="8854200" cy="762000"/>
          </a:xfrm>
          <a:prstGeom prst="rect">
            <a:avLst/>
          </a:prstGeom>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rPr b="1" lang="en-US" sz="4000">
                <a:latin typeface="Avenir"/>
                <a:ea typeface="Avenir"/>
                <a:cs typeface="Avenir"/>
                <a:sym typeface="Avenir"/>
              </a:rPr>
              <a:t>Elemental Design</a:t>
            </a:r>
            <a:endParaRPr b="1" sz="4000">
              <a:latin typeface="Avenir"/>
              <a:ea typeface="Avenir"/>
              <a:cs typeface="Avenir"/>
              <a:sym typeface="Avenir"/>
            </a:endParaRPr>
          </a:p>
        </p:txBody>
      </p:sp>
      <p:pic>
        <p:nvPicPr>
          <p:cNvPr id="1007" name="Google Shape;1007;p139"/>
          <p:cNvPicPr preferRelativeResize="0"/>
          <p:nvPr/>
        </p:nvPicPr>
        <p:blipFill>
          <a:blip r:embed="rId3">
            <a:alphaModFix/>
          </a:blip>
          <a:stretch>
            <a:fillRect/>
          </a:stretch>
        </p:blipFill>
        <p:spPr>
          <a:xfrm>
            <a:off x="10332367" y="5754117"/>
            <a:ext cx="1733684" cy="1733684"/>
          </a:xfrm>
          <a:prstGeom prst="rect">
            <a:avLst/>
          </a:prstGeom>
          <a:noFill/>
          <a:ln>
            <a:noFill/>
          </a:ln>
        </p:spPr>
      </p:pic>
      <p:graphicFrame>
        <p:nvGraphicFramePr>
          <p:cNvPr id="1008" name="Google Shape;1008;p139"/>
          <p:cNvGraphicFramePr/>
          <p:nvPr/>
        </p:nvGraphicFramePr>
        <p:xfrm>
          <a:off x="986067" y="1015875"/>
          <a:ext cx="3000000" cy="3000000"/>
        </p:xfrm>
        <a:graphic>
          <a:graphicData uri="http://schemas.openxmlformats.org/drawingml/2006/table">
            <a:tbl>
              <a:tblPr>
                <a:noFill/>
                <a:tableStyleId>{D9FB4913-8959-45C6-AB59-0EE1D4E92C2B}</a:tableStyleId>
              </a:tblPr>
              <a:tblGrid>
                <a:gridCol w="4150825"/>
                <a:gridCol w="390325"/>
                <a:gridCol w="4313050"/>
              </a:tblGrid>
              <a:tr h="2453525">
                <a:tc>
                  <a:txBody>
                    <a:bodyPr/>
                    <a:lstStyle/>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rPr b="1" lang="en-US" sz="1600"/>
                        <a:t>Spirit</a:t>
                      </a:r>
                      <a:endParaRPr b="1" sz="1600"/>
                    </a:p>
                    <a:p>
                      <a:pPr indent="0" lvl="0" marL="0" rtl="0" algn="l">
                        <a:spcBef>
                          <a:spcPts val="0"/>
                        </a:spcBef>
                        <a:spcAft>
                          <a:spcPts val="0"/>
                        </a:spcAft>
                        <a:buNone/>
                      </a:pPr>
                      <a:r>
                        <a:rPr lang="en-US" sz="1600"/>
                        <a:t>  </a:t>
                      </a:r>
                      <a:endParaRPr sz="1600"/>
                    </a:p>
                  </a:txBody>
                  <a:tcPr marT="60950" marB="60950" marR="60950" marL="60950">
                    <a:gradFill>
                      <a:gsLst>
                        <a:gs pos="0">
                          <a:srgbClr val="FFF6DB"/>
                        </a:gs>
                        <a:gs pos="100000">
                          <a:srgbClr val="FAD25C"/>
                        </a:gs>
                      </a:gsLst>
                      <a:lin ang="5400012" scaled="0"/>
                    </a:gradFill>
                  </a:tcPr>
                </a:tc>
                <a:tc>
                  <a:txBody>
                    <a:bodyPr/>
                    <a:lstStyle/>
                    <a:p>
                      <a:pPr indent="0" lvl="0" marL="0" rtl="0" algn="l">
                        <a:spcBef>
                          <a:spcPts val="0"/>
                        </a:spcBef>
                        <a:spcAft>
                          <a:spcPts val="0"/>
                        </a:spcAft>
                        <a:buNone/>
                      </a:pPr>
                      <a:r>
                        <a:t/>
                      </a:r>
                      <a:endParaRPr sz="1600"/>
                    </a:p>
                  </a:txBody>
                  <a:tcPr marT="60950" marB="60950" marR="60950" marL="60950"/>
                </a:tc>
                <a:tc>
                  <a:txBody>
                    <a:bodyPr/>
                    <a:lstStyle/>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rPr b="1" lang="en-US" sz="1600"/>
                        <a:t>Physical</a:t>
                      </a:r>
                      <a:endParaRPr sz="1600"/>
                    </a:p>
                  </a:txBody>
                  <a:tcPr marT="60950" marB="60950" marR="60950" marL="60950">
                    <a:gradFill>
                      <a:gsLst>
                        <a:gs pos="0">
                          <a:srgbClr val="D4E5F5"/>
                        </a:gs>
                        <a:gs pos="100000">
                          <a:srgbClr val="70A4D5"/>
                        </a:gs>
                      </a:gsLst>
                      <a:lin ang="5400012" scaled="0"/>
                    </a:gradFill>
                  </a:tcPr>
                </a:tc>
              </a:tr>
              <a:tr h="342500">
                <a:tc>
                  <a:txBody>
                    <a:bodyPr/>
                    <a:lstStyle/>
                    <a:p>
                      <a:pPr indent="0" lvl="0" marL="304800" rtl="0" algn="ctr">
                        <a:spcBef>
                          <a:spcPts val="0"/>
                        </a:spcBef>
                        <a:spcAft>
                          <a:spcPts val="0"/>
                        </a:spcAft>
                        <a:buNone/>
                      </a:pPr>
                      <a:r>
                        <a:t/>
                      </a:r>
                      <a:endParaRPr b="1" sz="1600"/>
                    </a:p>
                  </a:txBody>
                  <a:tcPr marT="60950" marB="60950" marR="60950" marL="60950"/>
                </a:tc>
                <a:tc>
                  <a:txBody>
                    <a:bodyPr/>
                    <a:lstStyle/>
                    <a:p>
                      <a:pPr indent="0" lvl="0" marL="0" rtl="0" algn="l">
                        <a:spcBef>
                          <a:spcPts val="0"/>
                        </a:spcBef>
                        <a:spcAft>
                          <a:spcPts val="0"/>
                        </a:spcAft>
                        <a:buNone/>
                      </a:pPr>
                      <a:r>
                        <a:t/>
                      </a:r>
                      <a:endParaRPr sz="1600"/>
                    </a:p>
                  </a:txBody>
                  <a:tcPr marT="60950" marB="60950" marR="60950" marL="60950"/>
                </a:tc>
                <a:tc>
                  <a:txBody>
                    <a:bodyPr/>
                    <a:lstStyle/>
                    <a:p>
                      <a:pPr indent="0" lvl="0" marL="304800" rtl="0" algn="ctr">
                        <a:spcBef>
                          <a:spcPts val="0"/>
                        </a:spcBef>
                        <a:spcAft>
                          <a:spcPts val="0"/>
                        </a:spcAft>
                        <a:buNone/>
                      </a:pPr>
                      <a:r>
                        <a:t/>
                      </a:r>
                      <a:endParaRPr b="1" sz="1600"/>
                    </a:p>
                  </a:txBody>
                  <a:tcPr marT="60950" marB="60950" marR="60950" marL="60950"/>
                </a:tc>
              </a:tr>
              <a:tr h="2181725">
                <a:tc>
                  <a:txBody>
                    <a:bodyPr/>
                    <a:lstStyle/>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rPr b="1" lang="en-US" sz="1600"/>
                        <a:t>Emotional</a:t>
                      </a:r>
                      <a:endParaRPr sz="1600"/>
                    </a:p>
                  </a:txBody>
                  <a:tcPr marT="60950" marB="60950" marR="60950" marL="60950">
                    <a:gradFill>
                      <a:gsLst>
                        <a:gs pos="0">
                          <a:srgbClr val="F5D0D0"/>
                        </a:gs>
                        <a:gs pos="100000">
                          <a:srgbClr val="D96868"/>
                        </a:gs>
                      </a:gsLst>
                      <a:lin ang="5400012" scaled="0"/>
                    </a:gradFill>
                  </a:tcPr>
                </a:tc>
                <a:tc>
                  <a:txBody>
                    <a:bodyPr/>
                    <a:lstStyle/>
                    <a:p>
                      <a:pPr indent="0" lvl="0" marL="0" rtl="0" algn="l">
                        <a:spcBef>
                          <a:spcPts val="0"/>
                        </a:spcBef>
                        <a:spcAft>
                          <a:spcPts val="0"/>
                        </a:spcAft>
                        <a:buNone/>
                      </a:pPr>
                      <a:r>
                        <a:t/>
                      </a:r>
                      <a:endParaRPr sz="1600"/>
                    </a:p>
                  </a:txBody>
                  <a:tcPr marT="60950" marB="60950" marR="60950" marL="60950"/>
                </a:tc>
                <a:tc>
                  <a:txBody>
                    <a:bodyPr/>
                    <a:lstStyle/>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t/>
                      </a:r>
                      <a:endParaRPr b="1" sz="1600"/>
                    </a:p>
                    <a:p>
                      <a:pPr indent="0" lvl="0" marL="304800" rtl="0" algn="ctr">
                        <a:spcBef>
                          <a:spcPts val="0"/>
                        </a:spcBef>
                        <a:spcAft>
                          <a:spcPts val="0"/>
                        </a:spcAft>
                        <a:buNone/>
                      </a:pPr>
                      <a:r>
                        <a:rPr b="1" lang="en-US" sz="1600"/>
                        <a:t>Mental/Intellectual</a:t>
                      </a:r>
                      <a:endParaRPr sz="1600"/>
                    </a:p>
                    <a:p>
                      <a:pPr indent="0" lvl="0" marL="0" rtl="0" algn="l">
                        <a:spcBef>
                          <a:spcPts val="0"/>
                        </a:spcBef>
                        <a:spcAft>
                          <a:spcPts val="0"/>
                        </a:spcAft>
                        <a:buNone/>
                      </a:pPr>
                      <a:r>
                        <a:rPr lang="en-US" sz="1600"/>
                        <a:t> </a:t>
                      </a:r>
                      <a:endParaRPr sz="1600"/>
                    </a:p>
                  </a:txBody>
                  <a:tcPr marT="60950" marB="60950" marR="60950" marL="60950">
                    <a:gradFill>
                      <a:gsLst>
                        <a:gs pos="0">
                          <a:srgbClr val="DCECD5"/>
                        </a:gs>
                        <a:gs pos="100000">
                          <a:srgbClr val="93BC81"/>
                        </a:gs>
                      </a:gsLst>
                      <a:lin ang="5400012" scaled="0"/>
                    </a:gra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08"/>
                                        </p:tgtEl>
                                        <p:attrNameLst>
                                          <p:attrName>style.visibility</p:attrName>
                                        </p:attrNameLst>
                                      </p:cBhvr>
                                      <p:to>
                                        <p:strVal val="visible"/>
                                      </p:to>
                                    </p:set>
                                    <p:animEffect filter="fade" transition="in">
                                      <p:cBhvr>
                                        <p:cTn dur="1000"/>
                                        <p:tgtEl>
                                          <p:spTgt spid="10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0F4"/>
        </a:solidFill>
      </p:bgPr>
    </p:bg>
    <p:spTree>
      <p:nvGrpSpPr>
        <p:cNvPr id="1012" name="Shape 1012"/>
        <p:cNvGrpSpPr/>
        <p:nvPr/>
      </p:nvGrpSpPr>
      <p:grpSpPr>
        <a:xfrm>
          <a:off x="0" y="0"/>
          <a:ext cx="0" cy="0"/>
          <a:chOff x="0" y="0"/>
          <a:chExt cx="0" cy="0"/>
        </a:xfrm>
      </p:grpSpPr>
      <p:sp>
        <p:nvSpPr>
          <p:cNvPr id="1013" name="Google Shape;1013;p140"/>
          <p:cNvSpPr/>
          <p:nvPr/>
        </p:nvSpPr>
        <p:spPr>
          <a:xfrm>
            <a:off x="1499700" y="291350"/>
            <a:ext cx="7416000" cy="6531300"/>
          </a:xfrm>
          <a:prstGeom prst="ellipse">
            <a:avLst/>
          </a:prstGeom>
          <a:gradFill>
            <a:gsLst>
              <a:gs pos="0">
                <a:srgbClr val="DFE9FB"/>
              </a:gs>
              <a:gs pos="100000">
                <a:srgbClr val="6E9BE7"/>
              </a:gs>
            </a:gsLst>
            <a:lin ang="5400012" scaled="0"/>
          </a:gradFill>
          <a:ln cap="flat" cmpd="sng" w="9525">
            <a:solidFill>
              <a:schemeClr val="dk2"/>
            </a:solidFill>
            <a:prstDash val="solid"/>
            <a:round/>
            <a:headEnd len="sm" w="sm" type="none"/>
            <a:tailEnd len="sm" w="sm" type="none"/>
          </a:ln>
        </p:spPr>
        <p:txBody>
          <a:bodyPr anchorCtr="0" anchor="ctr" bIns="60975" lIns="60975" spcFirstLastPara="1" rIns="60975" wrap="square" tIns="60975">
            <a:noAutofit/>
          </a:bodyPr>
          <a:lstStyle/>
          <a:p>
            <a:pPr indent="0" lvl="0" marL="0" rtl="0" algn="l">
              <a:spcBef>
                <a:spcPts val="0"/>
              </a:spcBef>
              <a:spcAft>
                <a:spcPts val="0"/>
              </a:spcAft>
              <a:buNone/>
            </a:pPr>
            <a:r>
              <a:t/>
            </a:r>
            <a:endParaRPr/>
          </a:p>
        </p:txBody>
      </p:sp>
      <p:sp>
        <p:nvSpPr>
          <p:cNvPr id="1014" name="Google Shape;1014;p140"/>
          <p:cNvSpPr txBox="1"/>
          <p:nvPr>
            <p:ph type="title"/>
          </p:nvPr>
        </p:nvSpPr>
        <p:spPr>
          <a:xfrm>
            <a:off x="986067" y="232133"/>
            <a:ext cx="8854500" cy="762000"/>
          </a:xfrm>
          <a:prstGeom prst="rect">
            <a:avLst/>
          </a:prstGeom>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rPr b="1" lang="en-US" sz="4000">
                <a:latin typeface="Avenir"/>
                <a:ea typeface="Avenir"/>
                <a:cs typeface="Avenir"/>
                <a:sym typeface="Avenir"/>
              </a:rPr>
              <a:t>Elemental Design</a:t>
            </a:r>
            <a:endParaRPr b="1" sz="4000">
              <a:latin typeface="Avenir"/>
              <a:ea typeface="Avenir"/>
              <a:cs typeface="Avenir"/>
              <a:sym typeface="Avenir"/>
            </a:endParaRPr>
          </a:p>
        </p:txBody>
      </p:sp>
      <p:pic>
        <p:nvPicPr>
          <p:cNvPr id="1015" name="Google Shape;1015;p140"/>
          <p:cNvPicPr preferRelativeResize="0"/>
          <p:nvPr/>
        </p:nvPicPr>
        <p:blipFill>
          <a:blip r:embed="rId3">
            <a:alphaModFix/>
          </a:blip>
          <a:stretch>
            <a:fillRect/>
          </a:stretch>
        </p:blipFill>
        <p:spPr>
          <a:xfrm>
            <a:off x="10332367" y="5754117"/>
            <a:ext cx="1733684" cy="1733684"/>
          </a:xfrm>
          <a:prstGeom prst="rect">
            <a:avLst/>
          </a:prstGeom>
          <a:noFill/>
          <a:ln>
            <a:noFill/>
          </a:ln>
        </p:spPr>
      </p:pic>
      <p:graphicFrame>
        <p:nvGraphicFramePr>
          <p:cNvPr id="1016" name="Google Shape;1016;p140"/>
          <p:cNvGraphicFramePr/>
          <p:nvPr/>
        </p:nvGraphicFramePr>
        <p:xfrm>
          <a:off x="986067" y="1015875"/>
          <a:ext cx="3000000" cy="3000000"/>
        </p:xfrm>
        <a:graphic>
          <a:graphicData uri="http://schemas.openxmlformats.org/drawingml/2006/table">
            <a:tbl>
              <a:tblPr>
                <a:noFill/>
                <a:tableStyleId>{D9FB4913-8959-45C6-AB59-0EE1D4E92C2B}</a:tableStyleId>
              </a:tblPr>
              <a:tblGrid>
                <a:gridCol w="4150825"/>
                <a:gridCol w="390325"/>
                <a:gridCol w="4313075"/>
              </a:tblGrid>
              <a:tr h="2453525">
                <a:tc>
                  <a:txBody>
                    <a:bodyPr/>
                    <a:lstStyle/>
                    <a:p>
                      <a:pPr indent="0" lvl="0" marL="304800" rtl="0" algn="ctr">
                        <a:spcBef>
                          <a:spcPts val="0"/>
                        </a:spcBef>
                        <a:spcAft>
                          <a:spcPts val="0"/>
                        </a:spcAft>
                        <a:buNone/>
                      </a:pPr>
                      <a:r>
                        <a:rPr b="1" lang="en-US" sz="1600"/>
                        <a:t>Spirit</a:t>
                      </a:r>
                      <a:endParaRPr b="1" sz="1600"/>
                    </a:p>
                    <a:p>
                      <a:pPr indent="-254000" lvl="0" marL="304800" rtl="0" algn="l">
                        <a:spcBef>
                          <a:spcPts val="0"/>
                        </a:spcBef>
                        <a:spcAft>
                          <a:spcPts val="0"/>
                        </a:spcAft>
                        <a:buSzPts val="1600"/>
                        <a:buChar char="●"/>
                      </a:pPr>
                      <a:r>
                        <a:rPr lang="en-US" sz="1600"/>
                        <a:t>Acknowledges and centers the spirit</a:t>
                      </a:r>
                      <a:endParaRPr sz="1600"/>
                    </a:p>
                    <a:p>
                      <a:pPr indent="-254000" lvl="0" marL="304800" rtl="0" algn="l">
                        <a:spcBef>
                          <a:spcPts val="0"/>
                        </a:spcBef>
                        <a:spcAft>
                          <a:spcPts val="0"/>
                        </a:spcAft>
                        <a:buSzPts val="1600"/>
                        <a:buChar char="●"/>
                      </a:pPr>
                      <a:r>
                        <a:rPr lang="en-US" sz="1600"/>
                        <a:t>Considers the relationship between the self and something greater than or outside the self</a:t>
                      </a:r>
                      <a:endParaRPr sz="1600"/>
                    </a:p>
                    <a:p>
                      <a:pPr indent="-254000" lvl="0" marL="304800" rtl="0" algn="l">
                        <a:spcBef>
                          <a:spcPts val="0"/>
                        </a:spcBef>
                        <a:spcAft>
                          <a:spcPts val="0"/>
                        </a:spcAft>
                        <a:buSzPts val="1600"/>
                        <a:buChar char="●"/>
                      </a:pPr>
                      <a:r>
                        <a:rPr lang="en-US" sz="1600"/>
                        <a:t>Values the interconnectedness of all things</a:t>
                      </a:r>
                      <a:endParaRPr sz="1600"/>
                    </a:p>
                    <a:p>
                      <a:pPr indent="-254000" lvl="0" marL="304800" rtl="0" algn="l">
                        <a:spcBef>
                          <a:spcPts val="0"/>
                        </a:spcBef>
                        <a:spcAft>
                          <a:spcPts val="0"/>
                        </a:spcAft>
                        <a:buSzPts val="1600"/>
                        <a:buChar char="●"/>
                      </a:pPr>
                      <a:r>
                        <a:rPr lang="en-US" sz="1600"/>
                        <a:t>Emphasizes connection and interdependence </a:t>
                      </a:r>
                      <a:endParaRPr sz="1600"/>
                    </a:p>
                    <a:p>
                      <a:pPr indent="0" lvl="0" marL="0" rtl="0" algn="l">
                        <a:spcBef>
                          <a:spcPts val="0"/>
                        </a:spcBef>
                        <a:spcAft>
                          <a:spcPts val="0"/>
                        </a:spcAft>
                        <a:buNone/>
                      </a:pPr>
                      <a:r>
                        <a:rPr lang="en-US" sz="1600"/>
                        <a:t>  </a:t>
                      </a:r>
                      <a:endParaRPr sz="1600"/>
                    </a:p>
                  </a:txBody>
                  <a:tcPr marT="60975" marB="60975" marR="60975" marL="60975">
                    <a:gradFill>
                      <a:gsLst>
                        <a:gs pos="0">
                          <a:srgbClr val="FFF6DB"/>
                        </a:gs>
                        <a:gs pos="100000">
                          <a:srgbClr val="FAD25C"/>
                        </a:gs>
                      </a:gsLst>
                      <a:lin ang="5400012" scaled="0"/>
                    </a:gradFill>
                  </a:tcPr>
                </a:tc>
                <a:tc>
                  <a:txBody>
                    <a:bodyPr/>
                    <a:lstStyle/>
                    <a:p>
                      <a:pPr indent="0" lvl="0" marL="0" rtl="0" algn="l">
                        <a:spcBef>
                          <a:spcPts val="0"/>
                        </a:spcBef>
                        <a:spcAft>
                          <a:spcPts val="0"/>
                        </a:spcAft>
                        <a:buNone/>
                      </a:pPr>
                      <a:r>
                        <a:t/>
                      </a:r>
                      <a:endParaRPr sz="1600"/>
                    </a:p>
                  </a:txBody>
                  <a:tcPr marT="60975" marB="60975" marR="60975" marL="60975"/>
                </a:tc>
                <a:tc>
                  <a:txBody>
                    <a:bodyPr/>
                    <a:lstStyle/>
                    <a:p>
                      <a:pPr indent="0" lvl="0" marL="304800" rtl="0" algn="ctr">
                        <a:spcBef>
                          <a:spcPts val="0"/>
                        </a:spcBef>
                        <a:spcAft>
                          <a:spcPts val="0"/>
                        </a:spcAft>
                        <a:buNone/>
                      </a:pPr>
                      <a:r>
                        <a:rPr b="1" lang="en-US" sz="1600"/>
                        <a:t>Physical</a:t>
                      </a:r>
                      <a:endParaRPr b="1" sz="1600"/>
                    </a:p>
                    <a:p>
                      <a:pPr indent="-254000" lvl="0" marL="304800" rtl="0" algn="l">
                        <a:spcBef>
                          <a:spcPts val="0"/>
                        </a:spcBef>
                        <a:spcAft>
                          <a:spcPts val="0"/>
                        </a:spcAft>
                        <a:buSzPts val="1600"/>
                        <a:buChar char="●"/>
                      </a:pPr>
                      <a:r>
                        <a:rPr lang="en-US" sz="1600"/>
                        <a:t>Acknowledges and centers the body</a:t>
                      </a:r>
                      <a:endParaRPr sz="1600"/>
                    </a:p>
                    <a:p>
                      <a:pPr indent="-254000" lvl="0" marL="304800" rtl="0" algn="l">
                        <a:spcBef>
                          <a:spcPts val="0"/>
                        </a:spcBef>
                        <a:spcAft>
                          <a:spcPts val="0"/>
                        </a:spcAft>
                        <a:buSzPts val="1600"/>
                        <a:buChar char="●"/>
                      </a:pPr>
                      <a:r>
                        <a:rPr lang="en-US" sz="1600"/>
                        <a:t>Considers the physical space/environment/earth</a:t>
                      </a:r>
                      <a:endParaRPr sz="1600"/>
                    </a:p>
                    <a:p>
                      <a:pPr indent="-254000" lvl="0" marL="304800" rtl="0" algn="l">
                        <a:spcBef>
                          <a:spcPts val="0"/>
                        </a:spcBef>
                        <a:spcAft>
                          <a:spcPts val="0"/>
                        </a:spcAft>
                        <a:buSzPts val="1600"/>
                        <a:buChar char="●"/>
                      </a:pPr>
                      <a:r>
                        <a:rPr lang="en-US" sz="1600"/>
                        <a:t>Values the bodies of those present and honors the reality of those bodies in this world</a:t>
                      </a:r>
                      <a:endParaRPr sz="1600"/>
                    </a:p>
                    <a:p>
                      <a:pPr indent="-254000" lvl="0" marL="304800" rtl="0" algn="l">
                        <a:spcBef>
                          <a:spcPts val="0"/>
                        </a:spcBef>
                        <a:spcAft>
                          <a:spcPts val="0"/>
                        </a:spcAft>
                        <a:buSzPts val="1600"/>
                        <a:buChar char="●"/>
                      </a:pPr>
                      <a:r>
                        <a:rPr lang="en-US" sz="1600"/>
                        <a:t>Emphasizes naming and presence</a:t>
                      </a:r>
                      <a:endParaRPr sz="1600"/>
                    </a:p>
                    <a:p>
                      <a:pPr indent="0" lvl="0" marL="0" rtl="0" algn="l">
                        <a:spcBef>
                          <a:spcPts val="0"/>
                        </a:spcBef>
                        <a:spcAft>
                          <a:spcPts val="0"/>
                        </a:spcAft>
                        <a:buNone/>
                      </a:pPr>
                      <a:r>
                        <a:rPr lang="en-US" sz="1600"/>
                        <a:t> </a:t>
                      </a:r>
                      <a:endParaRPr sz="1600"/>
                    </a:p>
                  </a:txBody>
                  <a:tcPr marT="60975" marB="60975" marR="60975" marL="60975">
                    <a:gradFill>
                      <a:gsLst>
                        <a:gs pos="0">
                          <a:srgbClr val="D4E5F5"/>
                        </a:gs>
                        <a:gs pos="100000">
                          <a:srgbClr val="70A4D5"/>
                        </a:gs>
                      </a:gsLst>
                      <a:lin ang="5400012" scaled="0"/>
                    </a:gradFill>
                  </a:tcPr>
                </a:tc>
              </a:tr>
              <a:tr h="342500">
                <a:tc>
                  <a:txBody>
                    <a:bodyPr/>
                    <a:lstStyle/>
                    <a:p>
                      <a:pPr indent="0" lvl="0" marL="304800" rtl="0" algn="ctr">
                        <a:spcBef>
                          <a:spcPts val="0"/>
                        </a:spcBef>
                        <a:spcAft>
                          <a:spcPts val="0"/>
                        </a:spcAft>
                        <a:buNone/>
                      </a:pPr>
                      <a:r>
                        <a:t/>
                      </a:r>
                      <a:endParaRPr b="1" sz="1600"/>
                    </a:p>
                  </a:txBody>
                  <a:tcPr marT="60975" marB="60975" marR="60975" marL="60975"/>
                </a:tc>
                <a:tc>
                  <a:txBody>
                    <a:bodyPr/>
                    <a:lstStyle/>
                    <a:p>
                      <a:pPr indent="0" lvl="0" marL="0" rtl="0" algn="l">
                        <a:spcBef>
                          <a:spcPts val="0"/>
                        </a:spcBef>
                        <a:spcAft>
                          <a:spcPts val="0"/>
                        </a:spcAft>
                        <a:buNone/>
                      </a:pPr>
                      <a:r>
                        <a:t/>
                      </a:r>
                      <a:endParaRPr sz="1600"/>
                    </a:p>
                  </a:txBody>
                  <a:tcPr marT="60975" marB="60975" marR="60975" marL="60975"/>
                </a:tc>
                <a:tc>
                  <a:txBody>
                    <a:bodyPr/>
                    <a:lstStyle/>
                    <a:p>
                      <a:pPr indent="0" lvl="0" marL="304800" rtl="0" algn="ctr">
                        <a:spcBef>
                          <a:spcPts val="0"/>
                        </a:spcBef>
                        <a:spcAft>
                          <a:spcPts val="0"/>
                        </a:spcAft>
                        <a:buNone/>
                      </a:pPr>
                      <a:r>
                        <a:t/>
                      </a:r>
                      <a:endParaRPr b="1" sz="1600"/>
                    </a:p>
                  </a:txBody>
                  <a:tcPr marT="60975" marB="60975" marR="60975" marL="60975"/>
                </a:tc>
              </a:tr>
              <a:tr h="2181725">
                <a:tc>
                  <a:txBody>
                    <a:bodyPr/>
                    <a:lstStyle/>
                    <a:p>
                      <a:pPr indent="0" lvl="0" marL="304800" rtl="0" algn="ctr">
                        <a:spcBef>
                          <a:spcPts val="0"/>
                        </a:spcBef>
                        <a:spcAft>
                          <a:spcPts val="0"/>
                        </a:spcAft>
                        <a:buNone/>
                      </a:pPr>
                      <a:r>
                        <a:rPr b="1" lang="en-US" sz="1600"/>
                        <a:t>Emotional</a:t>
                      </a:r>
                      <a:endParaRPr b="1" sz="1600"/>
                    </a:p>
                    <a:p>
                      <a:pPr indent="-254000" lvl="0" marL="304800" rtl="0" algn="l">
                        <a:spcBef>
                          <a:spcPts val="0"/>
                        </a:spcBef>
                        <a:spcAft>
                          <a:spcPts val="0"/>
                        </a:spcAft>
                        <a:buSzPts val="1600"/>
                        <a:buChar char="●"/>
                      </a:pPr>
                      <a:r>
                        <a:rPr lang="en-US" sz="1600"/>
                        <a:t>Acknowledges and centers the affect</a:t>
                      </a:r>
                      <a:endParaRPr sz="1600"/>
                    </a:p>
                    <a:p>
                      <a:pPr indent="-254000" lvl="0" marL="304800" rtl="0" algn="l">
                        <a:spcBef>
                          <a:spcPts val="0"/>
                        </a:spcBef>
                        <a:spcAft>
                          <a:spcPts val="0"/>
                        </a:spcAft>
                        <a:buSzPts val="1600"/>
                        <a:buChar char="●"/>
                      </a:pPr>
                      <a:r>
                        <a:rPr lang="en-US" sz="1600"/>
                        <a:t>Considers feelings and emotions</a:t>
                      </a:r>
                      <a:endParaRPr sz="1600"/>
                    </a:p>
                    <a:p>
                      <a:pPr indent="-254000" lvl="0" marL="304800" rtl="0" algn="l">
                        <a:spcBef>
                          <a:spcPts val="0"/>
                        </a:spcBef>
                        <a:spcAft>
                          <a:spcPts val="0"/>
                        </a:spcAft>
                        <a:buSzPts val="1600"/>
                        <a:buChar char="●"/>
                      </a:pPr>
                      <a:r>
                        <a:rPr lang="en-US" sz="1600"/>
                        <a:t>Values the lived experience of the unique people in the space</a:t>
                      </a:r>
                      <a:endParaRPr sz="1600"/>
                    </a:p>
                    <a:p>
                      <a:pPr indent="-254000" lvl="0" marL="304800" rtl="0" algn="l">
                        <a:spcBef>
                          <a:spcPts val="0"/>
                        </a:spcBef>
                        <a:spcAft>
                          <a:spcPts val="0"/>
                        </a:spcAft>
                        <a:buSzPts val="1600"/>
                        <a:buChar char="●"/>
                      </a:pPr>
                      <a:r>
                        <a:rPr lang="en-US" sz="1600"/>
                        <a:t>Emphasizes storytelling and sharing</a:t>
                      </a:r>
                      <a:endParaRPr sz="1600"/>
                    </a:p>
                  </a:txBody>
                  <a:tcPr marT="60975" marB="60975" marR="60975" marL="60975">
                    <a:gradFill>
                      <a:gsLst>
                        <a:gs pos="0">
                          <a:srgbClr val="F5D0D0"/>
                        </a:gs>
                        <a:gs pos="100000">
                          <a:srgbClr val="D96868"/>
                        </a:gs>
                      </a:gsLst>
                      <a:lin ang="5400012" scaled="0"/>
                    </a:gradFill>
                  </a:tcPr>
                </a:tc>
                <a:tc>
                  <a:txBody>
                    <a:bodyPr/>
                    <a:lstStyle/>
                    <a:p>
                      <a:pPr indent="0" lvl="0" marL="0" rtl="0" algn="l">
                        <a:spcBef>
                          <a:spcPts val="0"/>
                        </a:spcBef>
                        <a:spcAft>
                          <a:spcPts val="0"/>
                        </a:spcAft>
                        <a:buNone/>
                      </a:pPr>
                      <a:r>
                        <a:t/>
                      </a:r>
                      <a:endParaRPr sz="1600"/>
                    </a:p>
                  </a:txBody>
                  <a:tcPr marT="60975" marB="60975" marR="60975" marL="60975"/>
                </a:tc>
                <a:tc>
                  <a:txBody>
                    <a:bodyPr/>
                    <a:lstStyle/>
                    <a:p>
                      <a:pPr indent="0" lvl="0" marL="304800" rtl="0" algn="ctr">
                        <a:spcBef>
                          <a:spcPts val="0"/>
                        </a:spcBef>
                        <a:spcAft>
                          <a:spcPts val="0"/>
                        </a:spcAft>
                        <a:buNone/>
                      </a:pPr>
                      <a:r>
                        <a:rPr b="1" lang="en-US" sz="1600"/>
                        <a:t>Mental/Intellectual</a:t>
                      </a:r>
                      <a:endParaRPr b="1" sz="1600"/>
                    </a:p>
                    <a:p>
                      <a:pPr indent="-254000" lvl="0" marL="304800" rtl="0" algn="l">
                        <a:spcBef>
                          <a:spcPts val="0"/>
                        </a:spcBef>
                        <a:spcAft>
                          <a:spcPts val="0"/>
                        </a:spcAft>
                        <a:buSzPts val="1600"/>
                        <a:buChar char="●"/>
                      </a:pPr>
                      <a:r>
                        <a:rPr lang="en-US" sz="1600"/>
                        <a:t>Acknowledges the mind and the intellect</a:t>
                      </a:r>
                      <a:endParaRPr sz="1600"/>
                    </a:p>
                    <a:p>
                      <a:pPr indent="-254000" lvl="0" marL="304800" rtl="0" algn="l">
                        <a:spcBef>
                          <a:spcPts val="0"/>
                        </a:spcBef>
                        <a:spcAft>
                          <a:spcPts val="0"/>
                        </a:spcAft>
                        <a:buSzPts val="1600"/>
                        <a:buChar char="●"/>
                      </a:pPr>
                      <a:r>
                        <a:rPr lang="en-US" sz="1600"/>
                        <a:t>Considers knowledge, understanding, data, systems, etc</a:t>
                      </a:r>
                      <a:endParaRPr sz="1600"/>
                    </a:p>
                    <a:p>
                      <a:pPr indent="-254000" lvl="0" marL="304800" rtl="0" algn="l">
                        <a:spcBef>
                          <a:spcPts val="0"/>
                        </a:spcBef>
                        <a:spcAft>
                          <a:spcPts val="0"/>
                        </a:spcAft>
                        <a:buSzPts val="1600"/>
                        <a:buChar char="●"/>
                      </a:pPr>
                      <a:r>
                        <a:rPr lang="en-US" sz="1600"/>
                        <a:t>Values exchange and debate</a:t>
                      </a:r>
                      <a:endParaRPr sz="1600"/>
                    </a:p>
                    <a:p>
                      <a:pPr indent="-254000" lvl="0" marL="304800" rtl="0" algn="l">
                        <a:spcBef>
                          <a:spcPts val="0"/>
                        </a:spcBef>
                        <a:spcAft>
                          <a:spcPts val="0"/>
                        </a:spcAft>
                        <a:buSzPts val="1600"/>
                        <a:buChar char="●"/>
                      </a:pPr>
                      <a:r>
                        <a:rPr lang="en-US" sz="1600"/>
                        <a:t>Emphasizes explaining </a:t>
                      </a:r>
                      <a:endParaRPr sz="1600"/>
                    </a:p>
                    <a:p>
                      <a:pPr indent="0" lvl="0" marL="0" rtl="0" algn="l">
                        <a:spcBef>
                          <a:spcPts val="0"/>
                        </a:spcBef>
                        <a:spcAft>
                          <a:spcPts val="0"/>
                        </a:spcAft>
                        <a:buNone/>
                      </a:pPr>
                      <a:r>
                        <a:rPr lang="en-US" sz="1600"/>
                        <a:t> </a:t>
                      </a:r>
                      <a:endParaRPr sz="1600"/>
                    </a:p>
                  </a:txBody>
                  <a:tcPr marT="60975" marB="60975" marR="60975" marL="60975">
                    <a:gradFill>
                      <a:gsLst>
                        <a:gs pos="0">
                          <a:srgbClr val="DCECD5"/>
                        </a:gs>
                        <a:gs pos="100000">
                          <a:srgbClr val="93BC81"/>
                        </a:gs>
                      </a:gsLst>
                      <a:lin ang="5400012" scaled="0"/>
                    </a:gradFill>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0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21" name="Shape 1021"/>
        <p:cNvGrpSpPr/>
        <p:nvPr/>
      </p:nvGrpSpPr>
      <p:grpSpPr>
        <a:xfrm>
          <a:off x="0" y="0"/>
          <a:ext cx="0" cy="0"/>
          <a:chOff x="0" y="0"/>
          <a:chExt cx="0" cy="0"/>
        </a:xfrm>
      </p:grpSpPr>
      <p:sp>
        <p:nvSpPr>
          <p:cNvPr id="1022" name="Google Shape;1022;p141"/>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E7FCD"/>
              </a:solidFill>
              <a:latin typeface="Arial"/>
              <a:ea typeface="Arial"/>
              <a:cs typeface="Arial"/>
              <a:sym typeface="Arial"/>
            </a:endParaRPr>
          </a:p>
        </p:txBody>
      </p:sp>
      <p:sp>
        <p:nvSpPr>
          <p:cNvPr id="1023" name="Google Shape;1023;p141"/>
          <p:cNvSpPr/>
          <p:nvPr/>
        </p:nvSpPr>
        <p:spPr>
          <a:xfrm>
            <a:off x="683550" y="1818910"/>
            <a:ext cx="10574700" cy="322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lt1"/>
                </a:solidFill>
                <a:latin typeface="Corbel"/>
                <a:ea typeface="Corbel"/>
                <a:cs typeface="Corbel"/>
                <a:sym typeface="Corbel"/>
              </a:rPr>
              <a:t>Understanding White Supremacy Culture</a:t>
            </a:r>
            <a:endParaRPr b="1" sz="6600">
              <a:solidFill>
                <a:schemeClr val="lt1"/>
              </a:solidFill>
              <a:latin typeface="Corbel"/>
              <a:ea typeface="Corbel"/>
              <a:cs typeface="Corbel"/>
              <a:sym typeface="Corbel"/>
            </a:endParaRPr>
          </a:p>
          <a:p>
            <a:pPr indent="0" lvl="0" marL="0" marR="0" rtl="0" algn="ctr">
              <a:lnSpc>
                <a:spcPct val="100000"/>
              </a:lnSpc>
              <a:spcBef>
                <a:spcPts val="0"/>
              </a:spcBef>
              <a:spcAft>
                <a:spcPts val="0"/>
              </a:spcAft>
              <a:buClr>
                <a:srgbClr val="000000"/>
              </a:buClr>
              <a:buSzPts val="6600"/>
              <a:buFont typeface="Arial"/>
              <a:buNone/>
            </a:pPr>
            <a:r>
              <a:rPr b="1" lang="en-US" sz="6600">
                <a:solidFill>
                  <a:schemeClr val="lt1"/>
                </a:solidFill>
                <a:latin typeface="Corbel"/>
                <a:ea typeface="Corbel"/>
                <a:cs typeface="Corbel"/>
                <a:sym typeface="Corbel"/>
              </a:rPr>
              <a:t>in our Work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Arial"/>
              <a:ea typeface="Arial"/>
              <a:cs typeface="Arial"/>
              <a:sym typeface="Arial"/>
            </a:endParaRPr>
          </a:p>
        </p:txBody>
      </p:sp>
      <p:sp>
        <p:nvSpPr>
          <p:cNvPr id="1024" name="Google Shape;1024;p141"/>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025" name="Google Shape;1025;p141"/>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30" name="Shape 1030"/>
        <p:cNvGrpSpPr/>
        <p:nvPr/>
      </p:nvGrpSpPr>
      <p:grpSpPr>
        <a:xfrm>
          <a:off x="0" y="0"/>
          <a:ext cx="0" cy="0"/>
          <a:chOff x="0" y="0"/>
          <a:chExt cx="0" cy="0"/>
        </a:xfrm>
      </p:grpSpPr>
      <p:sp>
        <p:nvSpPr>
          <p:cNvPr id="1031" name="Google Shape;1031;p142"/>
          <p:cNvSpPr txBox="1"/>
          <p:nvPr/>
        </p:nvSpPr>
        <p:spPr>
          <a:xfrm>
            <a:off x="838200" y="1891878"/>
            <a:ext cx="10515600" cy="3476400"/>
          </a:xfrm>
          <a:prstGeom prst="rect">
            <a:avLst/>
          </a:prstGeom>
          <a:noFill/>
          <a:ln>
            <a:noFill/>
          </a:ln>
        </p:spPr>
        <p:txBody>
          <a:bodyPr anchorCtr="0" anchor="t" bIns="45700" lIns="91425" spcFirstLastPara="1" rIns="91425" wrap="square" tIns="45700">
            <a:noAutofit/>
          </a:bodyPr>
          <a:lstStyle/>
          <a:p>
            <a:pPr indent="-457200" lvl="0" marL="457200" marR="0" rtl="0" algn="l">
              <a:lnSpc>
                <a:spcPct val="90000"/>
              </a:lnSpc>
              <a:spcBef>
                <a:spcPts val="0"/>
              </a:spcBef>
              <a:spcAft>
                <a:spcPts val="0"/>
              </a:spcAft>
              <a:buClr>
                <a:schemeClr val="dk1"/>
              </a:buClr>
              <a:buSzPts val="3200"/>
              <a:buFont typeface="Arial"/>
              <a:buChar char="•"/>
            </a:pPr>
            <a:r>
              <a:rPr b="0" i="0" lang="en-US" sz="3000" u="none" cap="none" strike="noStrike">
                <a:solidFill>
                  <a:schemeClr val="dk1"/>
                </a:solidFill>
                <a:latin typeface="Calibri"/>
                <a:ea typeface="Calibri"/>
                <a:cs typeface="Calibri"/>
                <a:sym typeface="Calibri"/>
              </a:rPr>
              <a:t>Think about your experience with, or what you know of, the U.S. education system. What are the “American values” that are taught explicitly?</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200"/>
              <a:buFont typeface="Arial"/>
              <a:buNone/>
            </a:pPr>
            <a:r>
              <a:t/>
            </a:r>
            <a:endParaRPr b="0" i="0" sz="3000" u="none" cap="none" strike="noStrike">
              <a:solidFill>
                <a:schemeClr val="dk1"/>
              </a:solidFill>
              <a:latin typeface="Calibri"/>
              <a:ea typeface="Calibri"/>
              <a:cs typeface="Calibri"/>
              <a:sym typeface="Calibri"/>
            </a:endParaRPr>
          </a:p>
          <a:p>
            <a:pPr indent="-457200" lvl="0" marL="457200" marR="0" rtl="0" algn="l">
              <a:lnSpc>
                <a:spcPct val="90000"/>
              </a:lnSpc>
              <a:spcBef>
                <a:spcPts val="0"/>
              </a:spcBef>
              <a:spcAft>
                <a:spcPts val="0"/>
              </a:spcAft>
              <a:buClr>
                <a:schemeClr val="dk1"/>
              </a:buClr>
              <a:buSzPts val="3200"/>
              <a:buFont typeface="Arial"/>
              <a:buChar char="•"/>
            </a:pPr>
            <a:r>
              <a:rPr b="0" i="0" lang="en-US" sz="3000" u="none" cap="none" strike="noStrike">
                <a:solidFill>
                  <a:schemeClr val="dk1"/>
                </a:solidFill>
                <a:latin typeface="Calibri"/>
                <a:ea typeface="Calibri"/>
                <a:cs typeface="Calibri"/>
                <a:sym typeface="Calibri"/>
              </a:rPr>
              <a:t>What values are not made visible or taught about explicitly?</a:t>
            </a:r>
            <a:endParaRPr b="0" i="0" sz="1400" u="none" cap="none" strike="noStrike">
              <a:solidFill>
                <a:srgbClr val="000000"/>
              </a:solidFill>
              <a:latin typeface="Arial"/>
              <a:ea typeface="Arial"/>
              <a:cs typeface="Arial"/>
              <a:sym typeface="Arial"/>
            </a:endParaRPr>
          </a:p>
          <a:p>
            <a:pPr indent="-254000" lvl="0" marL="457200" marR="0" rtl="0" algn="l">
              <a:lnSpc>
                <a:spcPct val="90000"/>
              </a:lnSpc>
              <a:spcBef>
                <a:spcPts val="0"/>
              </a:spcBef>
              <a:spcAft>
                <a:spcPts val="0"/>
              </a:spcAft>
              <a:buClr>
                <a:schemeClr val="dk1"/>
              </a:buClr>
              <a:buSzPts val="3200"/>
              <a:buFont typeface="Arial"/>
              <a:buNone/>
            </a:pPr>
            <a:r>
              <a:t/>
            </a:r>
            <a:endParaRPr b="0" i="0" sz="3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ctr">
              <a:lnSpc>
                <a:spcPct val="9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1032" name="Google Shape;1032;p142"/>
          <p:cNvSpPr txBox="1"/>
          <p:nvPr>
            <p:ph type="title"/>
          </p:nvPr>
        </p:nvSpPr>
        <p:spPr>
          <a:xfrm>
            <a:off x="838200" y="477822"/>
            <a:ext cx="11353800" cy="15285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4000">
                <a:latin typeface="Calibri"/>
                <a:ea typeface="Calibri"/>
                <a:cs typeface="Calibri"/>
                <a:sym typeface="Calibri"/>
              </a:rPr>
              <a:t>Understanding White Supremacy Culture</a:t>
            </a:r>
            <a:br>
              <a:rPr b="1" lang="en-US" sz="4000">
                <a:latin typeface="Calibri"/>
                <a:ea typeface="Calibri"/>
                <a:cs typeface="Calibri"/>
                <a:sym typeface="Calibri"/>
              </a:rPr>
            </a:br>
            <a:r>
              <a:rPr b="1" lang="en-US" sz="4000">
                <a:latin typeface="Calibri"/>
                <a:ea typeface="Calibri"/>
                <a:cs typeface="Calibri"/>
                <a:sym typeface="Calibri"/>
              </a:rPr>
              <a:t>in our Work</a:t>
            </a:r>
            <a:endParaRPr/>
          </a:p>
        </p:txBody>
      </p:sp>
      <p:sp>
        <p:nvSpPr>
          <p:cNvPr id="1033" name="Google Shape;1033;p142"/>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38" name="Shape 1038"/>
        <p:cNvGrpSpPr/>
        <p:nvPr/>
      </p:nvGrpSpPr>
      <p:grpSpPr>
        <a:xfrm>
          <a:off x="0" y="0"/>
          <a:ext cx="0" cy="0"/>
          <a:chOff x="0" y="0"/>
          <a:chExt cx="0" cy="0"/>
        </a:xfrm>
      </p:grpSpPr>
      <p:sp>
        <p:nvSpPr>
          <p:cNvPr id="1039" name="Google Shape;1039;p143"/>
          <p:cNvSpPr txBox="1"/>
          <p:nvPr/>
        </p:nvSpPr>
        <p:spPr>
          <a:xfrm>
            <a:off x="838200" y="1807176"/>
            <a:ext cx="10515600" cy="3476400"/>
          </a:xfrm>
          <a:prstGeom prst="rect">
            <a:avLst/>
          </a:prstGeom>
          <a:noFill/>
          <a:ln>
            <a:noFill/>
          </a:ln>
        </p:spPr>
        <p:txBody>
          <a:bodyPr anchorCtr="0" anchor="t" bIns="45700" lIns="91425" spcFirstLastPara="1" rIns="91425" wrap="square" tIns="45700">
            <a:noAutofit/>
          </a:bodyPr>
          <a:lstStyle/>
          <a:p>
            <a:pPr indent="0" lvl="0" marL="114300" marR="0" rtl="0" algn="l">
              <a:lnSpc>
                <a:spcPct val="90000"/>
              </a:lnSpc>
              <a:spcBef>
                <a:spcPts val="1000"/>
              </a:spcBef>
              <a:spcAft>
                <a:spcPts val="0"/>
              </a:spcAft>
              <a:buClr>
                <a:schemeClr val="dk1"/>
              </a:buClr>
              <a:buSzPts val="1800"/>
              <a:buFont typeface="Arial"/>
              <a:buNone/>
            </a:pPr>
            <a:r>
              <a:rPr b="0" i="0" lang="en-US" sz="3100" u="none" cap="none" strike="noStrike">
                <a:solidFill>
                  <a:schemeClr val="dk1"/>
                </a:solidFill>
                <a:latin typeface="Calibri"/>
                <a:ea typeface="Calibri"/>
                <a:cs typeface="Calibri"/>
                <a:sym typeface="Calibri"/>
              </a:rPr>
              <a:t>The document, White Supremacy Culture, is not meant to </a:t>
            </a:r>
            <a:br>
              <a:rPr b="0" i="0" lang="en-US" sz="3100" u="none" cap="none" strike="noStrike">
                <a:solidFill>
                  <a:schemeClr val="dk1"/>
                </a:solidFill>
                <a:latin typeface="Calibri"/>
                <a:ea typeface="Calibri"/>
                <a:cs typeface="Calibri"/>
                <a:sym typeface="Calibri"/>
              </a:rPr>
            </a:br>
            <a:r>
              <a:rPr b="0" i="0" lang="en-US" sz="3100" u="none" cap="none" strike="noStrike">
                <a:solidFill>
                  <a:schemeClr val="dk1"/>
                </a:solidFill>
                <a:latin typeface="Calibri"/>
                <a:ea typeface="Calibri"/>
                <a:cs typeface="Calibri"/>
                <a:sym typeface="Calibri"/>
              </a:rPr>
              <a:t>be synonymous with “things white people do” (though it can certainly overlap). Rather, it speaks to cultural ways of being </a:t>
            </a:r>
            <a:br>
              <a:rPr b="0" i="0" lang="en-US" sz="3100" u="none" cap="none" strike="noStrike">
                <a:solidFill>
                  <a:schemeClr val="dk1"/>
                </a:solidFill>
                <a:latin typeface="Calibri"/>
                <a:ea typeface="Calibri"/>
                <a:cs typeface="Calibri"/>
                <a:sym typeface="Calibri"/>
              </a:rPr>
            </a:br>
            <a:r>
              <a:rPr b="0" i="0" lang="en-US" sz="3100" u="none" cap="none" strike="noStrike">
                <a:solidFill>
                  <a:schemeClr val="dk1"/>
                </a:solidFill>
                <a:latin typeface="Calibri"/>
                <a:ea typeface="Calibri"/>
                <a:cs typeface="Calibri"/>
                <a:sym typeface="Calibri"/>
              </a:rPr>
              <a:t>in American organizations and institutions (that we all have the potential and, often, the inclination, to subscribe to), </a:t>
            </a:r>
            <a:br>
              <a:rPr b="0" i="0" lang="en-US" sz="3100" u="none" cap="none" strike="noStrike">
                <a:solidFill>
                  <a:schemeClr val="dk1"/>
                </a:solidFill>
                <a:latin typeface="Calibri"/>
                <a:ea typeface="Calibri"/>
                <a:cs typeface="Calibri"/>
                <a:sym typeface="Calibri"/>
              </a:rPr>
            </a:br>
            <a:r>
              <a:rPr b="0" i="0" lang="en-US" sz="3100" u="none" cap="none" strike="noStrike">
                <a:solidFill>
                  <a:schemeClr val="dk1"/>
                </a:solidFill>
                <a:latin typeface="Calibri"/>
                <a:ea typeface="Calibri"/>
                <a:cs typeface="Calibri"/>
                <a:sym typeface="Calibri"/>
              </a:rPr>
              <a:t>that reflect the colonized practices and belief systems that we’ve inherited from our “founding” as a country.  It is meant to point to structures and cultural practices designed to maintain the established power structure.</a:t>
            </a:r>
            <a:r>
              <a:rPr b="0" i="0" lang="en-US" sz="32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254000" lvl="0" marL="457200" marR="0" rtl="0" algn="l">
              <a:lnSpc>
                <a:spcPct val="90000"/>
              </a:lnSpc>
              <a:spcBef>
                <a:spcPts val="0"/>
              </a:spcBef>
              <a:spcAft>
                <a:spcPts val="0"/>
              </a:spcAft>
              <a:buClr>
                <a:schemeClr val="dk1"/>
              </a:buClr>
              <a:buSzPts val="3200"/>
              <a:buFont typeface="Arial"/>
              <a:buNone/>
            </a:pPr>
            <a:r>
              <a:t/>
            </a:r>
            <a:endParaRPr b="0" i="0" sz="3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ctr">
              <a:lnSpc>
                <a:spcPct val="9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1040" name="Google Shape;1040;p143"/>
          <p:cNvSpPr txBox="1"/>
          <p:nvPr>
            <p:ph type="title"/>
          </p:nvPr>
        </p:nvSpPr>
        <p:spPr>
          <a:xfrm>
            <a:off x="838200" y="473529"/>
            <a:ext cx="10515600" cy="15285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4000"/>
              <a:t>White Supremacy Culture </a:t>
            </a:r>
            <a:r>
              <a:rPr b="1" lang="en-US" sz="3600"/>
              <a:t>[Tema Okun, dRworks]</a:t>
            </a:r>
            <a:endParaRPr b="1" sz="4000">
              <a:latin typeface="Calibri"/>
              <a:ea typeface="Calibri"/>
              <a:cs typeface="Calibri"/>
              <a:sym typeface="Calibri"/>
            </a:endParaRPr>
          </a:p>
        </p:txBody>
      </p:sp>
      <p:sp>
        <p:nvSpPr>
          <p:cNvPr id="1041" name="Google Shape;1041;p143"/>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46" name="Shape 1046"/>
        <p:cNvGrpSpPr/>
        <p:nvPr/>
      </p:nvGrpSpPr>
      <p:grpSpPr>
        <a:xfrm>
          <a:off x="0" y="0"/>
          <a:ext cx="0" cy="0"/>
          <a:chOff x="0" y="0"/>
          <a:chExt cx="0" cy="0"/>
        </a:xfrm>
      </p:grpSpPr>
      <p:sp>
        <p:nvSpPr>
          <p:cNvPr id="1047" name="Google Shape;1047;p144"/>
          <p:cNvSpPr txBox="1"/>
          <p:nvPr/>
        </p:nvSpPr>
        <p:spPr>
          <a:xfrm>
            <a:off x="838200" y="1807176"/>
            <a:ext cx="10515600" cy="3476400"/>
          </a:xfrm>
          <a:prstGeom prst="rect">
            <a:avLst/>
          </a:prstGeom>
          <a:noFill/>
          <a:ln>
            <a:noFill/>
          </a:ln>
        </p:spPr>
        <p:txBody>
          <a:bodyPr anchorCtr="0" anchor="t" bIns="45700" lIns="91425" spcFirstLastPara="1" rIns="91425" wrap="square" tIns="45700">
            <a:noAutofit/>
          </a:bodyPr>
          <a:lstStyle/>
          <a:p>
            <a:pPr indent="0" lvl="0" marL="114300" marR="0" rtl="0" algn="l">
              <a:lnSpc>
                <a:spcPct val="90000"/>
              </a:lnSpc>
              <a:spcBef>
                <a:spcPts val="1000"/>
              </a:spcBef>
              <a:spcAft>
                <a:spcPts val="0"/>
              </a:spcAft>
              <a:buClr>
                <a:schemeClr val="dk1"/>
              </a:buClr>
              <a:buSzPts val="1800"/>
              <a:buFont typeface="Arial"/>
              <a:buNone/>
            </a:pPr>
            <a:r>
              <a:rPr b="0" i="0" lang="en-US" sz="3100" u="none" cap="none" strike="noStrike">
                <a:solidFill>
                  <a:schemeClr val="dk1"/>
                </a:solidFill>
                <a:latin typeface="Calibri"/>
                <a:ea typeface="Calibri"/>
                <a:cs typeface="Calibri"/>
                <a:sym typeface="Calibri"/>
              </a:rPr>
              <a:t>When reading it, it’s important for your own development to think of how you — as someone with a sphere of influence — might be producing/reproducing these values and more importantly, how you might disrupt and counter them. </a:t>
            </a:r>
            <a:br>
              <a:rPr b="0" i="0" lang="en-US" sz="3100" u="none" cap="none" strike="noStrike">
                <a:solidFill>
                  <a:schemeClr val="dk1"/>
                </a:solidFill>
                <a:latin typeface="Calibri"/>
                <a:ea typeface="Calibri"/>
                <a:cs typeface="Calibri"/>
                <a:sym typeface="Calibri"/>
              </a:rPr>
            </a:br>
            <a:r>
              <a:rPr b="0" i="0" lang="en-US" sz="3100" u="none" cap="none" strike="noStrike">
                <a:solidFill>
                  <a:schemeClr val="dk1"/>
                </a:solidFill>
                <a:latin typeface="Calibri"/>
                <a:ea typeface="Calibri"/>
                <a:cs typeface="Calibri"/>
                <a:sym typeface="Calibri"/>
              </a:rPr>
              <a:t>White supremacy culture is often invisible, the ability to identify it is a skill that can lead to the disruption of inequitable and non-inclusive environments, and an opportunity to reimagine them in more equitable and inclusive ways.</a:t>
            </a:r>
            <a:endParaRPr b="0" i="0" sz="3100" u="none" cap="none" strike="noStrike">
              <a:solidFill>
                <a:schemeClr val="dk1"/>
              </a:solidFill>
              <a:latin typeface="Calibri"/>
              <a:ea typeface="Calibri"/>
              <a:cs typeface="Calibri"/>
              <a:sym typeface="Calibri"/>
            </a:endParaRPr>
          </a:p>
          <a:p>
            <a:pPr indent="0" lvl="0" marL="114300" marR="0" rtl="0" algn="l">
              <a:lnSpc>
                <a:spcPct val="90000"/>
              </a:lnSpc>
              <a:spcBef>
                <a:spcPts val="1000"/>
              </a:spcBef>
              <a:spcAft>
                <a:spcPts val="0"/>
              </a:spcAft>
              <a:buClr>
                <a:schemeClr val="dk1"/>
              </a:buClr>
              <a:buSzPts val="1800"/>
              <a:buFont typeface="Arial"/>
              <a:buNone/>
            </a:pPr>
            <a:r>
              <a:t/>
            </a:r>
            <a:endParaRPr b="0" i="0" sz="3200" u="none" cap="none" strike="noStrike">
              <a:solidFill>
                <a:schemeClr val="dk1"/>
              </a:solidFill>
              <a:latin typeface="Calibri"/>
              <a:ea typeface="Calibri"/>
              <a:cs typeface="Calibri"/>
              <a:sym typeface="Calibri"/>
            </a:endParaRPr>
          </a:p>
          <a:p>
            <a:pPr indent="-254000" lvl="0" marL="457200" marR="0" rtl="0" algn="l">
              <a:lnSpc>
                <a:spcPct val="90000"/>
              </a:lnSpc>
              <a:spcBef>
                <a:spcPts val="0"/>
              </a:spcBef>
              <a:spcAft>
                <a:spcPts val="0"/>
              </a:spcAft>
              <a:buClr>
                <a:schemeClr val="dk1"/>
              </a:buClr>
              <a:buSzPts val="3200"/>
              <a:buFont typeface="Arial"/>
              <a:buNone/>
            </a:pPr>
            <a:r>
              <a:t/>
            </a:r>
            <a:endParaRPr b="0" i="0" sz="3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ctr">
              <a:lnSpc>
                <a:spcPct val="9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1048" name="Google Shape;1048;p144"/>
          <p:cNvSpPr txBox="1"/>
          <p:nvPr>
            <p:ph type="title"/>
          </p:nvPr>
        </p:nvSpPr>
        <p:spPr>
          <a:xfrm>
            <a:off x="838200" y="473529"/>
            <a:ext cx="10515600" cy="15285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4000"/>
              <a:t>White Supremacy Culture </a:t>
            </a:r>
            <a:r>
              <a:rPr b="1" lang="en-US" sz="3600"/>
              <a:t>[Tema Okun, dRworks]</a:t>
            </a:r>
            <a:endParaRPr b="1" sz="4000">
              <a:latin typeface="Calibri"/>
              <a:ea typeface="Calibri"/>
              <a:cs typeface="Calibri"/>
              <a:sym typeface="Calibri"/>
            </a:endParaRPr>
          </a:p>
        </p:txBody>
      </p:sp>
      <p:sp>
        <p:nvSpPr>
          <p:cNvPr id="1049" name="Google Shape;1049;p144"/>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54" name="Shape 1054"/>
        <p:cNvGrpSpPr/>
        <p:nvPr/>
      </p:nvGrpSpPr>
      <p:grpSpPr>
        <a:xfrm>
          <a:off x="0" y="0"/>
          <a:ext cx="0" cy="0"/>
          <a:chOff x="0" y="0"/>
          <a:chExt cx="0" cy="0"/>
        </a:xfrm>
      </p:grpSpPr>
      <p:sp>
        <p:nvSpPr>
          <p:cNvPr id="1055" name="Google Shape;1055;p145"/>
          <p:cNvSpPr txBox="1"/>
          <p:nvPr>
            <p:ph type="title"/>
          </p:nvPr>
        </p:nvSpPr>
        <p:spPr>
          <a:xfrm>
            <a:off x="838200" y="67701"/>
            <a:ext cx="10515600" cy="15285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4000"/>
              <a:t>White Supremacy Culture </a:t>
            </a:r>
            <a:r>
              <a:rPr b="1" lang="en-US" sz="3600"/>
              <a:t>[Tema Okun, dRworks]</a:t>
            </a:r>
            <a:endParaRPr b="1" sz="4000"/>
          </a:p>
        </p:txBody>
      </p:sp>
      <p:sp>
        <p:nvSpPr>
          <p:cNvPr id="1056" name="Google Shape;1056;p145"/>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1057" name="Google Shape;1057;p145"/>
          <p:cNvPicPr preferRelativeResize="0"/>
          <p:nvPr/>
        </p:nvPicPr>
        <p:blipFill rotWithShape="1">
          <a:blip r:embed="rId3">
            <a:alphaModFix/>
          </a:blip>
          <a:srcRect b="7315" l="27656" r="14999" t="30557"/>
          <a:stretch/>
        </p:blipFill>
        <p:spPr>
          <a:xfrm>
            <a:off x="1537461" y="1150251"/>
            <a:ext cx="8272675" cy="504154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62" name="Shape 1062"/>
        <p:cNvGrpSpPr/>
        <p:nvPr/>
      </p:nvGrpSpPr>
      <p:grpSpPr>
        <a:xfrm>
          <a:off x="0" y="0"/>
          <a:ext cx="0" cy="0"/>
          <a:chOff x="0" y="0"/>
          <a:chExt cx="0" cy="0"/>
        </a:xfrm>
      </p:grpSpPr>
      <p:sp>
        <p:nvSpPr>
          <p:cNvPr id="1063" name="Google Shape;1063;p146"/>
          <p:cNvSpPr txBox="1"/>
          <p:nvPr/>
        </p:nvSpPr>
        <p:spPr>
          <a:xfrm>
            <a:off x="838200" y="1951621"/>
            <a:ext cx="10515600" cy="3476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t/>
            </a:r>
            <a:endParaRPr sz="3300">
              <a:solidFill>
                <a:schemeClr val="dk1"/>
              </a:solidFill>
              <a:highlight>
                <a:srgbClr val="FFFFFF"/>
              </a:highlight>
            </a:endParaRPr>
          </a:p>
          <a:p>
            <a:pPr indent="0" lvl="0" marL="0" marR="0" rtl="0" algn="l">
              <a:lnSpc>
                <a:spcPct val="90000"/>
              </a:lnSpc>
              <a:spcBef>
                <a:spcPts val="0"/>
              </a:spcBef>
              <a:spcAft>
                <a:spcPts val="0"/>
              </a:spcAft>
              <a:buNone/>
            </a:pPr>
            <a:r>
              <a:rPr lang="en-US" sz="3300">
                <a:solidFill>
                  <a:schemeClr val="dk1"/>
                </a:solidFill>
                <a:highlight>
                  <a:srgbClr val="FFFFFF"/>
                </a:highlight>
              </a:rPr>
              <a:t>Which characteristic have you seen show up most in your career?</a:t>
            </a:r>
            <a:endParaRPr sz="3300">
              <a:solidFill>
                <a:schemeClr val="dk1"/>
              </a:solidFill>
              <a:highlight>
                <a:srgbClr val="FFFFFF"/>
              </a:highlight>
            </a:endParaRPr>
          </a:p>
          <a:p>
            <a:pPr indent="0" lvl="0" marL="0" marR="0" rtl="0" algn="l">
              <a:lnSpc>
                <a:spcPct val="90000"/>
              </a:lnSpc>
              <a:spcBef>
                <a:spcPts val="0"/>
              </a:spcBef>
              <a:spcAft>
                <a:spcPts val="0"/>
              </a:spcAft>
              <a:buNone/>
            </a:pPr>
            <a:r>
              <a:t/>
            </a:r>
            <a:endParaRPr sz="33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200"/>
              <a:buFont typeface="Arial"/>
              <a:buNone/>
            </a:pPr>
            <a:r>
              <a:t/>
            </a:r>
            <a:endParaRPr b="0" i="0" sz="3300" u="none" cap="none" strike="noStrike">
              <a:solidFill>
                <a:schemeClr val="dk1"/>
              </a:solidFill>
              <a:latin typeface="Calibri"/>
              <a:ea typeface="Calibri"/>
              <a:cs typeface="Calibri"/>
              <a:sym typeface="Calibri"/>
            </a:endParaRPr>
          </a:p>
          <a:p>
            <a:pPr indent="0" lvl="0" marL="457200" marR="0" rtl="0" algn="l">
              <a:lnSpc>
                <a:spcPct val="90000"/>
              </a:lnSpc>
              <a:spcBef>
                <a:spcPts val="0"/>
              </a:spcBef>
              <a:spcAft>
                <a:spcPts val="0"/>
              </a:spcAft>
              <a:buNone/>
            </a:pPr>
            <a:r>
              <a:t/>
            </a:r>
            <a:endParaRPr sz="3200">
              <a:solidFill>
                <a:schemeClr val="dk1"/>
              </a:solidFill>
              <a:latin typeface="Calibri"/>
              <a:ea typeface="Calibri"/>
              <a:cs typeface="Calibri"/>
              <a:sym typeface="Calibri"/>
            </a:endParaRPr>
          </a:p>
          <a:p>
            <a:pPr indent="0" lvl="0" marL="457200" marR="0" rtl="0" algn="l">
              <a:lnSpc>
                <a:spcPct val="90000"/>
              </a:lnSpc>
              <a:spcBef>
                <a:spcPts val="0"/>
              </a:spcBef>
              <a:spcAft>
                <a:spcPts val="0"/>
              </a:spcAft>
              <a:buNone/>
            </a:pPr>
            <a:r>
              <a:rPr lang="en-US" sz="3200">
                <a:solidFill>
                  <a:srgbClr val="252B36"/>
                </a:solidFill>
                <a:latin typeface="Calibri"/>
                <a:ea typeface="Calibri"/>
                <a:cs typeface="Calibri"/>
                <a:sym typeface="Calibri"/>
              </a:rPr>
              <a:t>Go to www.menti.com and use the code 3724 6383</a:t>
            </a:r>
            <a:endParaRPr b="0" i="0" sz="3200" u="none" cap="none" strike="noStrike">
              <a:solidFill>
                <a:schemeClr val="dk1"/>
              </a:solidFill>
              <a:latin typeface="Calibri"/>
              <a:ea typeface="Calibri"/>
              <a:cs typeface="Calibri"/>
              <a:sym typeface="Calibri"/>
            </a:endParaRPr>
          </a:p>
          <a:p>
            <a:pPr indent="-254000" lvl="0" marL="457200" marR="0" rtl="0" algn="l">
              <a:lnSpc>
                <a:spcPct val="90000"/>
              </a:lnSpc>
              <a:spcBef>
                <a:spcPts val="0"/>
              </a:spcBef>
              <a:spcAft>
                <a:spcPts val="0"/>
              </a:spcAft>
              <a:buClr>
                <a:schemeClr val="dk1"/>
              </a:buClr>
              <a:buSzPts val="3200"/>
              <a:buFont typeface="Arial"/>
              <a:buNone/>
            </a:pPr>
            <a:r>
              <a:t/>
            </a:r>
            <a:endParaRPr b="0" i="0" sz="3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ctr">
              <a:lnSpc>
                <a:spcPct val="9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1064" name="Google Shape;1064;p146"/>
          <p:cNvSpPr txBox="1"/>
          <p:nvPr>
            <p:ph type="title"/>
          </p:nvPr>
        </p:nvSpPr>
        <p:spPr>
          <a:xfrm>
            <a:off x="838200" y="477822"/>
            <a:ext cx="11353800" cy="152850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4000">
                <a:latin typeface="Calibri"/>
                <a:ea typeface="Calibri"/>
                <a:cs typeface="Calibri"/>
                <a:sym typeface="Calibri"/>
              </a:rPr>
              <a:t>White Supremacy Culture [Tema Okun, dRworks]</a:t>
            </a:r>
            <a:br>
              <a:rPr lang="en-US" sz="4000">
                <a:latin typeface="Calibri"/>
                <a:ea typeface="Calibri"/>
                <a:cs typeface="Calibri"/>
                <a:sym typeface="Calibri"/>
              </a:rPr>
            </a:br>
            <a:endParaRPr b="1" sz="4000">
              <a:latin typeface="Calibri"/>
              <a:ea typeface="Calibri"/>
              <a:cs typeface="Calibri"/>
              <a:sym typeface="Calibri"/>
            </a:endParaRPr>
          </a:p>
        </p:txBody>
      </p:sp>
      <p:sp>
        <p:nvSpPr>
          <p:cNvPr id="1065" name="Google Shape;1065;p146"/>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96" name="Shape 496"/>
        <p:cNvGrpSpPr/>
        <p:nvPr/>
      </p:nvGrpSpPr>
      <p:grpSpPr>
        <a:xfrm>
          <a:off x="0" y="0"/>
          <a:ext cx="0" cy="0"/>
          <a:chOff x="0" y="0"/>
          <a:chExt cx="0" cy="0"/>
        </a:xfrm>
      </p:grpSpPr>
      <p:sp>
        <p:nvSpPr>
          <p:cNvPr id="497" name="Google Shape;497;p84"/>
          <p:cNvSpPr txBox="1"/>
          <p:nvPr>
            <p:ph idx="1" type="body"/>
          </p:nvPr>
        </p:nvSpPr>
        <p:spPr>
          <a:xfrm>
            <a:off x="838200" y="1350827"/>
            <a:ext cx="10515600" cy="4528800"/>
          </a:xfrm>
          <a:prstGeom prst="rect">
            <a:avLst/>
          </a:prstGeom>
          <a:noFill/>
          <a:ln>
            <a:noFill/>
          </a:ln>
        </p:spPr>
        <p:txBody>
          <a:bodyPr anchorCtr="0" anchor="t" bIns="45700" lIns="91425" spcFirstLastPara="1" rIns="91425" wrap="square" tIns="45700">
            <a:noAutofit/>
          </a:bodyPr>
          <a:lstStyle/>
          <a:p>
            <a:pPr indent="-205740" lvl="0" marL="228600" rtl="0" algn="l">
              <a:lnSpc>
                <a:spcPct val="100000"/>
              </a:lnSpc>
              <a:spcBef>
                <a:spcPts val="1000"/>
              </a:spcBef>
              <a:spcAft>
                <a:spcPts val="0"/>
              </a:spcAft>
              <a:buSzPts val="2600"/>
              <a:buChar char="•"/>
            </a:pPr>
            <a:r>
              <a:rPr b="1" lang="en-US" sz="2600"/>
              <a:t>Jonny Soto-Altrogge</a:t>
            </a:r>
            <a:r>
              <a:rPr lang="en-US" sz="2600"/>
              <a:t>, Facilitator, True North EDI</a:t>
            </a:r>
            <a:endParaRPr/>
          </a:p>
          <a:p>
            <a:pPr indent="-205740" lvl="0" marL="228600" rtl="0" algn="l">
              <a:lnSpc>
                <a:spcPct val="100000"/>
              </a:lnSpc>
              <a:spcBef>
                <a:spcPts val="1000"/>
              </a:spcBef>
              <a:spcAft>
                <a:spcPts val="0"/>
              </a:spcAft>
              <a:buSzPts val="2600"/>
              <a:buChar char="•"/>
            </a:pPr>
            <a:r>
              <a:rPr b="1" lang="en-US" sz="2600"/>
              <a:t>Nadia Elokdah</a:t>
            </a:r>
            <a:r>
              <a:rPr lang="en-US" sz="2600"/>
              <a:t>, VP &amp; Director of Programs, Grantmakers in the Arts </a:t>
            </a:r>
            <a:endParaRPr/>
          </a:p>
          <a:p>
            <a:pPr indent="-205740" lvl="0" marL="228600" rtl="0" algn="l">
              <a:lnSpc>
                <a:spcPct val="100000"/>
              </a:lnSpc>
              <a:spcBef>
                <a:spcPts val="1000"/>
              </a:spcBef>
              <a:spcAft>
                <a:spcPts val="0"/>
              </a:spcAft>
              <a:buSzPts val="2600"/>
              <a:buChar char="•"/>
            </a:pPr>
            <a:r>
              <a:rPr b="1" lang="en-US" sz="2600"/>
              <a:t>Sherylynn Sealy</a:t>
            </a:r>
            <a:r>
              <a:rPr lang="en-US" sz="2600"/>
              <a:t>, Facilitator, </a:t>
            </a:r>
            <a:r>
              <a:rPr lang="en-US" sz="2600"/>
              <a:t>Grantmakers in the Arts</a:t>
            </a:r>
            <a:endParaRPr/>
          </a:p>
          <a:p>
            <a:pPr indent="-205740" lvl="0" marL="228600" rtl="0" algn="l">
              <a:lnSpc>
                <a:spcPct val="100000"/>
              </a:lnSpc>
              <a:spcBef>
                <a:spcPts val="1000"/>
              </a:spcBef>
              <a:spcAft>
                <a:spcPts val="0"/>
              </a:spcAft>
              <a:buClr>
                <a:schemeClr val="dk1"/>
              </a:buClr>
              <a:buSzPts val="2600"/>
              <a:buChar char="•"/>
            </a:pPr>
            <a:r>
              <a:rPr b="1" lang="en-US" sz="2600"/>
              <a:t>Eddie Torres</a:t>
            </a:r>
            <a:r>
              <a:rPr lang="en-US" sz="2600"/>
              <a:t>, President &amp; CEO, Grantmakers in the Arts </a:t>
            </a:r>
            <a:endParaRPr/>
          </a:p>
          <a:p>
            <a:pPr indent="-40639" lvl="0" marL="228600" rtl="0" algn="l">
              <a:lnSpc>
                <a:spcPct val="100000"/>
              </a:lnSpc>
              <a:spcBef>
                <a:spcPts val="1000"/>
              </a:spcBef>
              <a:spcAft>
                <a:spcPts val="0"/>
              </a:spcAft>
              <a:buClr>
                <a:schemeClr val="dk1"/>
              </a:buClr>
              <a:buSzPts val="2960"/>
              <a:buNone/>
            </a:pPr>
            <a:r>
              <a:t/>
            </a:r>
            <a:endParaRPr sz="2400"/>
          </a:p>
          <a:p>
            <a:pPr indent="-64135" lvl="0" marL="228600" rtl="0" algn="l">
              <a:lnSpc>
                <a:spcPct val="100000"/>
              </a:lnSpc>
              <a:spcBef>
                <a:spcPts val="1000"/>
              </a:spcBef>
              <a:spcAft>
                <a:spcPts val="0"/>
              </a:spcAft>
              <a:buClr>
                <a:schemeClr val="dk1"/>
              </a:buClr>
              <a:buSzPts val="2590"/>
              <a:buNone/>
            </a:pPr>
            <a:r>
              <a:t/>
            </a:r>
            <a:endParaRPr sz="2400"/>
          </a:p>
          <a:p>
            <a:pPr indent="0" lvl="0" marL="0" rtl="0" algn="l">
              <a:lnSpc>
                <a:spcPct val="100000"/>
              </a:lnSpc>
              <a:spcBef>
                <a:spcPts val="1000"/>
              </a:spcBef>
              <a:spcAft>
                <a:spcPts val="0"/>
              </a:spcAft>
              <a:buClr>
                <a:schemeClr val="dk1"/>
              </a:buClr>
              <a:buSzPts val="3700"/>
              <a:buNone/>
            </a:pPr>
            <a:r>
              <a:t/>
            </a:r>
            <a:endParaRPr sz="2400"/>
          </a:p>
        </p:txBody>
      </p:sp>
      <p:sp>
        <p:nvSpPr>
          <p:cNvPr id="498" name="Google Shape;498;p8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Presenters </a:t>
            </a:r>
            <a:br>
              <a:rPr b="1" lang="en-US" sz="4000"/>
            </a:br>
            <a:endParaRPr sz="4000"/>
          </a:p>
        </p:txBody>
      </p:sp>
      <p:sp>
        <p:nvSpPr>
          <p:cNvPr id="499" name="Google Shape;499;p84"/>
          <p:cNvSpPr txBox="1"/>
          <p:nvPr>
            <p:ph idx="12" type="sldNum"/>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800">
                <a:solidFill>
                  <a:schemeClr val="accent1"/>
                </a:solidFill>
                <a:latin typeface="Calibri"/>
                <a:ea typeface="Calibri"/>
                <a:cs typeface="Calibri"/>
                <a:sym typeface="Calibri"/>
              </a:rPr>
              <a:t>‹#›</a:t>
            </a:fld>
            <a:endParaRPr sz="1800">
              <a:solidFill>
                <a:schemeClr val="accent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70" name="Shape 1070"/>
        <p:cNvGrpSpPr/>
        <p:nvPr/>
      </p:nvGrpSpPr>
      <p:grpSpPr>
        <a:xfrm>
          <a:off x="0" y="0"/>
          <a:ext cx="0" cy="0"/>
          <a:chOff x="0" y="0"/>
          <a:chExt cx="0" cy="0"/>
        </a:xfrm>
      </p:grpSpPr>
      <p:sp>
        <p:nvSpPr>
          <p:cNvPr id="1071" name="Google Shape;1071;p147"/>
          <p:cNvSpPr txBox="1"/>
          <p:nvPr/>
        </p:nvSpPr>
        <p:spPr>
          <a:xfrm>
            <a:off x="838200" y="1951621"/>
            <a:ext cx="10515600" cy="3476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3200"/>
              <a:buFont typeface="Arial"/>
              <a:buNone/>
            </a:pPr>
            <a:r>
              <a:t/>
            </a:r>
            <a:endParaRPr b="0" i="0" sz="33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None/>
            </a:pPr>
            <a:r>
              <a:rPr lang="en-US" sz="3300">
                <a:solidFill>
                  <a:schemeClr val="dk1"/>
                </a:solidFill>
                <a:highlight>
                  <a:srgbClr val="FFFFFF"/>
                </a:highlight>
              </a:rPr>
              <a:t>In your breakout group:</a:t>
            </a:r>
            <a:endParaRPr sz="3300">
              <a:solidFill>
                <a:schemeClr val="dk1"/>
              </a:solidFill>
              <a:highlight>
                <a:srgbClr val="FFFFFF"/>
              </a:highlight>
            </a:endParaRPr>
          </a:p>
          <a:p>
            <a:pPr indent="0" lvl="0" marL="0" marR="0" rtl="0" algn="l">
              <a:lnSpc>
                <a:spcPct val="90000"/>
              </a:lnSpc>
              <a:spcBef>
                <a:spcPts val="0"/>
              </a:spcBef>
              <a:spcAft>
                <a:spcPts val="0"/>
              </a:spcAft>
              <a:buNone/>
            </a:pPr>
            <a:r>
              <a:t/>
            </a:r>
            <a:endParaRPr sz="3300">
              <a:solidFill>
                <a:schemeClr val="dk1"/>
              </a:solidFill>
              <a:highlight>
                <a:srgbClr val="FFFFFF"/>
              </a:highlight>
            </a:endParaRPr>
          </a:p>
          <a:p>
            <a:pPr indent="-438150" lvl="0" marL="457200" marR="0" rtl="0" algn="l">
              <a:lnSpc>
                <a:spcPct val="90000"/>
              </a:lnSpc>
              <a:spcBef>
                <a:spcPts val="0"/>
              </a:spcBef>
              <a:spcAft>
                <a:spcPts val="0"/>
              </a:spcAft>
              <a:buClr>
                <a:schemeClr val="dk1"/>
              </a:buClr>
              <a:buSzPts val="3300"/>
              <a:buChar char="●"/>
            </a:pPr>
            <a:r>
              <a:rPr lang="en-US" sz="3300">
                <a:solidFill>
                  <a:schemeClr val="dk1"/>
                </a:solidFill>
                <a:highlight>
                  <a:srgbClr val="FFFFFF"/>
                </a:highlight>
              </a:rPr>
              <a:t>Share about what you put in the mentimeter.</a:t>
            </a:r>
            <a:endParaRPr sz="3300">
              <a:solidFill>
                <a:schemeClr val="dk1"/>
              </a:solidFill>
              <a:highlight>
                <a:srgbClr val="FFFFFF"/>
              </a:highlight>
            </a:endParaRPr>
          </a:p>
          <a:p>
            <a:pPr indent="-438150" lvl="0" marL="457200" marR="0" rtl="0" algn="l">
              <a:lnSpc>
                <a:spcPct val="90000"/>
              </a:lnSpc>
              <a:spcBef>
                <a:spcPts val="0"/>
              </a:spcBef>
              <a:spcAft>
                <a:spcPts val="0"/>
              </a:spcAft>
              <a:buClr>
                <a:schemeClr val="dk1"/>
              </a:buClr>
              <a:buSzPts val="3300"/>
              <a:buChar char="●"/>
            </a:pPr>
            <a:r>
              <a:rPr lang="en-US" sz="3300">
                <a:solidFill>
                  <a:schemeClr val="dk1"/>
                </a:solidFill>
                <a:highlight>
                  <a:srgbClr val="FFFFFF"/>
                </a:highlight>
              </a:rPr>
              <a:t>Discuss what replacement characteristics </a:t>
            </a:r>
            <a:r>
              <a:rPr lang="en-US" sz="3300">
                <a:solidFill>
                  <a:schemeClr val="dk1"/>
                </a:solidFill>
                <a:highlight>
                  <a:schemeClr val="lt1"/>
                </a:highlight>
              </a:rPr>
              <a:t>could be.</a:t>
            </a:r>
            <a:r>
              <a:rPr lang="en-US" sz="3300">
                <a:solidFill>
                  <a:schemeClr val="dk1"/>
                </a:solidFill>
                <a:highlight>
                  <a:srgbClr val="FFFFFF"/>
                </a:highlight>
              </a:rPr>
              <a:t> </a:t>
            </a:r>
            <a:endParaRPr sz="33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254000" lvl="0" marL="457200" marR="0" rtl="0" algn="l">
              <a:lnSpc>
                <a:spcPct val="90000"/>
              </a:lnSpc>
              <a:spcBef>
                <a:spcPts val="0"/>
              </a:spcBef>
              <a:spcAft>
                <a:spcPts val="0"/>
              </a:spcAft>
              <a:buClr>
                <a:schemeClr val="dk1"/>
              </a:buClr>
              <a:buSzPts val="3200"/>
              <a:buFont typeface="Arial"/>
              <a:buNone/>
            </a:pPr>
            <a:r>
              <a:t/>
            </a:r>
            <a:endParaRPr b="0" i="0" sz="3000" u="none" cap="none" strike="noStrike">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ctr">
              <a:lnSpc>
                <a:spcPct val="90000"/>
              </a:lnSpc>
              <a:spcBef>
                <a:spcPts val="640"/>
              </a:spcBef>
              <a:spcAft>
                <a:spcPts val="0"/>
              </a:spcAft>
              <a:buClr>
                <a:schemeClr val="dk1"/>
              </a:buClr>
              <a:buSzPts val="3200"/>
              <a:buFont typeface="Arial"/>
              <a:buNone/>
            </a:pPr>
            <a:r>
              <a:t/>
            </a:r>
            <a:endParaRPr b="0" i="0" sz="3200" u="none" cap="none" strike="noStrike">
              <a:solidFill>
                <a:schemeClr val="dk1"/>
              </a:solidFill>
              <a:latin typeface="Calibri"/>
              <a:ea typeface="Calibri"/>
              <a:cs typeface="Calibri"/>
              <a:sym typeface="Calibri"/>
            </a:endParaRPr>
          </a:p>
        </p:txBody>
      </p:sp>
      <p:sp>
        <p:nvSpPr>
          <p:cNvPr id="1072" name="Google Shape;1072;p147"/>
          <p:cNvSpPr txBox="1"/>
          <p:nvPr>
            <p:ph type="title"/>
          </p:nvPr>
        </p:nvSpPr>
        <p:spPr>
          <a:xfrm>
            <a:off x="838200" y="477822"/>
            <a:ext cx="11353800" cy="1528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US" sz="4000">
                <a:latin typeface="Calibri"/>
                <a:ea typeface="Calibri"/>
                <a:cs typeface="Calibri"/>
                <a:sym typeface="Calibri"/>
              </a:rPr>
              <a:t>White Supremacy Culture [Tema Okun, dRworks]</a:t>
            </a:r>
            <a:br>
              <a:rPr lang="en-US" sz="4000">
                <a:latin typeface="Calibri"/>
                <a:ea typeface="Calibri"/>
                <a:cs typeface="Calibri"/>
                <a:sym typeface="Calibri"/>
              </a:rPr>
            </a:br>
            <a:endParaRPr b="1" sz="4000">
              <a:latin typeface="Calibri"/>
              <a:ea typeface="Calibri"/>
              <a:cs typeface="Calibri"/>
              <a:sym typeface="Calibri"/>
            </a:endParaRPr>
          </a:p>
        </p:txBody>
      </p:sp>
      <p:sp>
        <p:nvSpPr>
          <p:cNvPr id="1073" name="Google Shape;1073;p147"/>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0F4"/>
        </a:solidFill>
      </p:bgPr>
    </p:bg>
    <p:spTree>
      <p:nvGrpSpPr>
        <p:cNvPr id="1077" name="Shape 1077"/>
        <p:cNvGrpSpPr/>
        <p:nvPr/>
      </p:nvGrpSpPr>
      <p:grpSpPr>
        <a:xfrm>
          <a:off x="0" y="0"/>
          <a:ext cx="0" cy="0"/>
          <a:chOff x="0" y="0"/>
          <a:chExt cx="0" cy="0"/>
        </a:xfrm>
      </p:grpSpPr>
      <p:sp>
        <p:nvSpPr>
          <p:cNvPr id="1078" name="Google Shape;1078;p148"/>
          <p:cNvSpPr/>
          <p:nvPr/>
        </p:nvSpPr>
        <p:spPr>
          <a:xfrm>
            <a:off x="1499700" y="291350"/>
            <a:ext cx="7416000" cy="6531300"/>
          </a:xfrm>
          <a:prstGeom prst="ellipse">
            <a:avLst/>
          </a:prstGeom>
          <a:gradFill>
            <a:gsLst>
              <a:gs pos="0">
                <a:srgbClr val="DFE9FB"/>
              </a:gs>
              <a:gs pos="100000">
                <a:srgbClr val="6E9BE7"/>
              </a:gs>
            </a:gsLst>
            <a:lin ang="5400012" scaled="0"/>
          </a:gradFill>
          <a:ln cap="flat" cmpd="sng" w="9525">
            <a:solidFill>
              <a:schemeClr val="dk2"/>
            </a:solidFill>
            <a:prstDash val="solid"/>
            <a:round/>
            <a:headEnd len="sm" w="sm" type="none"/>
            <a:tailEnd len="sm" w="sm" type="none"/>
          </a:ln>
        </p:spPr>
        <p:txBody>
          <a:bodyPr anchorCtr="0" anchor="ctr" bIns="60975" lIns="60975" spcFirstLastPara="1" rIns="60975" wrap="square" tIns="60975">
            <a:noAutofit/>
          </a:bodyPr>
          <a:lstStyle/>
          <a:p>
            <a:pPr indent="0" lvl="0" marL="0" rtl="0" algn="l">
              <a:spcBef>
                <a:spcPts val="0"/>
              </a:spcBef>
              <a:spcAft>
                <a:spcPts val="0"/>
              </a:spcAft>
              <a:buNone/>
            </a:pPr>
            <a:r>
              <a:t/>
            </a:r>
            <a:endParaRPr/>
          </a:p>
        </p:txBody>
      </p:sp>
      <p:sp>
        <p:nvSpPr>
          <p:cNvPr id="1079" name="Google Shape;1079;p148"/>
          <p:cNvSpPr txBox="1"/>
          <p:nvPr>
            <p:ph type="title"/>
          </p:nvPr>
        </p:nvSpPr>
        <p:spPr>
          <a:xfrm>
            <a:off x="986067" y="232133"/>
            <a:ext cx="8854500" cy="762000"/>
          </a:xfrm>
          <a:prstGeom prst="rect">
            <a:avLst/>
          </a:prstGeom>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rPr b="1" lang="en-US" sz="4000">
                <a:latin typeface="Avenir"/>
                <a:ea typeface="Avenir"/>
                <a:cs typeface="Avenir"/>
                <a:sym typeface="Avenir"/>
              </a:rPr>
              <a:t>Elemental Design</a:t>
            </a:r>
            <a:endParaRPr b="1" sz="4000">
              <a:latin typeface="Avenir"/>
              <a:ea typeface="Avenir"/>
              <a:cs typeface="Avenir"/>
              <a:sym typeface="Avenir"/>
            </a:endParaRPr>
          </a:p>
        </p:txBody>
      </p:sp>
      <p:pic>
        <p:nvPicPr>
          <p:cNvPr id="1080" name="Google Shape;1080;p148"/>
          <p:cNvPicPr preferRelativeResize="0"/>
          <p:nvPr/>
        </p:nvPicPr>
        <p:blipFill>
          <a:blip r:embed="rId3">
            <a:alphaModFix/>
          </a:blip>
          <a:stretch>
            <a:fillRect/>
          </a:stretch>
        </p:blipFill>
        <p:spPr>
          <a:xfrm>
            <a:off x="10332367" y="5754117"/>
            <a:ext cx="1733684" cy="1733684"/>
          </a:xfrm>
          <a:prstGeom prst="rect">
            <a:avLst/>
          </a:prstGeom>
          <a:noFill/>
          <a:ln>
            <a:noFill/>
          </a:ln>
        </p:spPr>
      </p:pic>
      <p:graphicFrame>
        <p:nvGraphicFramePr>
          <p:cNvPr id="1081" name="Google Shape;1081;p148"/>
          <p:cNvGraphicFramePr/>
          <p:nvPr/>
        </p:nvGraphicFramePr>
        <p:xfrm>
          <a:off x="986067" y="1015875"/>
          <a:ext cx="3000000" cy="3000000"/>
        </p:xfrm>
        <a:graphic>
          <a:graphicData uri="http://schemas.openxmlformats.org/drawingml/2006/table">
            <a:tbl>
              <a:tblPr>
                <a:noFill/>
                <a:tableStyleId>{D9FB4913-8959-45C6-AB59-0EE1D4E92C2B}</a:tableStyleId>
              </a:tblPr>
              <a:tblGrid>
                <a:gridCol w="4150825"/>
                <a:gridCol w="390325"/>
                <a:gridCol w="4313075"/>
              </a:tblGrid>
              <a:tr h="2453525">
                <a:tc>
                  <a:txBody>
                    <a:bodyPr/>
                    <a:lstStyle/>
                    <a:p>
                      <a:pPr indent="0" lvl="0" marL="304800" rtl="0" algn="ctr">
                        <a:spcBef>
                          <a:spcPts val="0"/>
                        </a:spcBef>
                        <a:spcAft>
                          <a:spcPts val="0"/>
                        </a:spcAft>
                        <a:buNone/>
                      </a:pPr>
                      <a:r>
                        <a:rPr b="1" lang="en-US" sz="1600"/>
                        <a:t>Spirit</a:t>
                      </a:r>
                      <a:endParaRPr b="1" sz="1600"/>
                    </a:p>
                    <a:p>
                      <a:pPr indent="-254000" lvl="0" marL="304800" rtl="0" algn="l">
                        <a:spcBef>
                          <a:spcPts val="0"/>
                        </a:spcBef>
                        <a:spcAft>
                          <a:spcPts val="0"/>
                        </a:spcAft>
                        <a:buSzPts val="1600"/>
                        <a:buChar char="●"/>
                      </a:pPr>
                      <a:r>
                        <a:rPr lang="en-US" sz="1600"/>
                        <a:t>Acknowledges and centers the spirit</a:t>
                      </a:r>
                      <a:endParaRPr sz="1600"/>
                    </a:p>
                    <a:p>
                      <a:pPr indent="-254000" lvl="0" marL="304800" rtl="0" algn="l">
                        <a:spcBef>
                          <a:spcPts val="0"/>
                        </a:spcBef>
                        <a:spcAft>
                          <a:spcPts val="0"/>
                        </a:spcAft>
                        <a:buSzPts val="1600"/>
                        <a:buChar char="●"/>
                      </a:pPr>
                      <a:r>
                        <a:rPr lang="en-US" sz="1600"/>
                        <a:t>Considers the relationship between the self and something greater than or outside the self</a:t>
                      </a:r>
                      <a:endParaRPr sz="1600"/>
                    </a:p>
                    <a:p>
                      <a:pPr indent="-254000" lvl="0" marL="304800" rtl="0" algn="l">
                        <a:spcBef>
                          <a:spcPts val="0"/>
                        </a:spcBef>
                        <a:spcAft>
                          <a:spcPts val="0"/>
                        </a:spcAft>
                        <a:buSzPts val="1600"/>
                        <a:buChar char="●"/>
                      </a:pPr>
                      <a:r>
                        <a:rPr lang="en-US" sz="1600"/>
                        <a:t>Values the interconnectedness of all things</a:t>
                      </a:r>
                      <a:endParaRPr sz="1600"/>
                    </a:p>
                    <a:p>
                      <a:pPr indent="-254000" lvl="0" marL="304800" rtl="0" algn="l">
                        <a:spcBef>
                          <a:spcPts val="0"/>
                        </a:spcBef>
                        <a:spcAft>
                          <a:spcPts val="0"/>
                        </a:spcAft>
                        <a:buSzPts val="1600"/>
                        <a:buChar char="●"/>
                      </a:pPr>
                      <a:r>
                        <a:rPr lang="en-US" sz="1600"/>
                        <a:t>Emphasizes connection and interdependence </a:t>
                      </a:r>
                      <a:endParaRPr sz="1600"/>
                    </a:p>
                    <a:p>
                      <a:pPr indent="0" lvl="0" marL="0" rtl="0" algn="l">
                        <a:spcBef>
                          <a:spcPts val="0"/>
                        </a:spcBef>
                        <a:spcAft>
                          <a:spcPts val="0"/>
                        </a:spcAft>
                        <a:buNone/>
                      </a:pPr>
                      <a:r>
                        <a:rPr lang="en-US" sz="1600"/>
                        <a:t>  </a:t>
                      </a:r>
                      <a:endParaRPr sz="1600"/>
                    </a:p>
                  </a:txBody>
                  <a:tcPr marT="60975" marB="60975" marR="60975" marL="60975">
                    <a:gradFill>
                      <a:gsLst>
                        <a:gs pos="0">
                          <a:srgbClr val="FFF6DB"/>
                        </a:gs>
                        <a:gs pos="100000">
                          <a:srgbClr val="FAD25C"/>
                        </a:gs>
                      </a:gsLst>
                      <a:lin ang="5400012" scaled="0"/>
                    </a:gradFill>
                  </a:tcPr>
                </a:tc>
                <a:tc>
                  <a:txBody>
                    <a:bodyPr/>
                    <a:lstStyle/>
                    <a:p>
                      <a:pPr indent="0" lvl="0" marL="0" rtl="0" algn="l">
                        <a:spcBef>
                          <a:spcPts val="0"/>
                        </a:spcBef>
                        <a:spcAft>
                          <a:spcPts val="0"/>
                        </a:spcAft>
                        <a:buNone/>
                      </a:pPr>
                      <a:r>
                        <a:t/>
                      </a:r>
                      <a:endParaRPr sz="1600"/>
                    </a:p>
                  </a:txBody>
                  <a:tcPr marT="60975" marB="60975" marR="60975" marL="60975"/>
                </a:tc>
                <a:tc>
                  <a:txBody>
                    <a:bodyPr/>
                    <a:lstStyle/>
                    <a:p>
                      <a:pPr indent="0" lvl="0" marL="304800" rtl="0" algn="ctr">
                        <a:spcBef>
                          <a:spcPts val="0"/>
                        </a:spcBef>
                        <a:spcAft>
                          <a:spcPts val="0"/>
                        </a:spcAft>
                        <a:buNone/>
                      </a:pPr>
                      <a:r>
                        <a:rPr b="1" lang="en-US" sz="1600"/>
                        <a:t>Physical</a:t>
                      </a:r>
                      <a:endParaRPr b="1" sz="1600"/>
                    </a:p>
                    <a:p>
                      <a:pPr indent="-254000" lvl="0" marL="304800" rtl="0" algn="l">
                        <a:spcBef>
                          <a:spcPts val="0"/>
                        </a:spcBef>
                        <a:spcAft>
                          <a:spcPts val="0"/>
                        </a:spcAft>
                        <a:buSzPts val="1600"/>
                        <a:buChar char="●"/>
                      </a:pPr>
                      <a:r>
                        <a:rPr lang="en-US" sz="1600"/>
                        <a:t>Acknowledges and centers the body</a:t>
                      </a:r>
                      <a:endParaRPr sz="1600"/>
                    </a:p>
                    <a:p>
                      <a:pPr indent="-254000" lvl="0" marL="304800" rtl="0" algn="l">
                        <a:spcBef>
                          <a:spcPts val="0"/>
                        </a:spcBef>
                        <a:spcAft>
                          <a:spcPts val="0"/>
                        </a:spcAft>
                        <a:buSzPts val="1600"/>
                        <a:buChar char="●"/>
                      </a:pPr>
                      <a:r>
                        <a:rPr lang="en-US" sz="1600"/>
                        <a:t>Considers the physical space/environment/earth</a:t>
                      </a:r>
                      <a:endParaRPr sz="1600"/>
                    </a:p>
                    <a:p>
                      <a:pPr indent="-254000" lvl="0" marL="304800" rtl="0" algn="l">
                        <a:spcBef>
                          <a:spcPts val="0"/>
                        </a:spcBef>
                        <a:spcAft>
                          <a:spcPts val="0"/>
                        </a:spcAft>
                        <a:buSzPts val="1600"/>
                        <a:buChar char="●"/>
                      </a:pPr>
                      <a:r>
                        <a:rPr lang="en-US" sz="1600"/>
                        <a:t>Values the bodies of those present and honors the reality of those bodies in this world</a:t>
                      </a:r>
                      <a:endParaRPr sz="1600"/>
                    </a:p>
                    <a:p>
                      <a:pPr indent="-254000" lvl="0" marL="304800" rtl="0" algn="l">
                        <a:spcBef>
                          <a:spcPts val="0"/>
                        </a:spcBef>
                        <a:spcAft>
                          <a:spcPts val="0"/>
                        </a:spcAft>
                        <a:buSzPts val="1600"/>
                        <a:buChar char="●"/>
                      </a:pPr>
                      <a:r>
                        <a:rPr lang="en-US" sz="1600"/>
                        <a:t>Emphasizes naming and presence</a:t>
                      </a:r>
                      <a:endParaRPr sz="1600"/>
                    </a:p>
                    <a:p>
                      <a:pPr indent="0" lvl="0" marL="0" rtl="0" algn="l">
                        <a:spcBef>
                          <a:spcPts val="0"/>
                        </a:spcBef>
                        <a:spcAft>
                          <a:spcPts val="0"/>
                        </a:spcAft>
                        <a:buNone/>
                      </a:pPr>
                      <a:r>
                        <a:rPr lang="en-US" sz="1600"/>
                        <a:t> </a:t>
                      </a:r>
                      <a:endParaRPr sz="1600"/>
                    </a:p>
                  </a:txBody>
                  <a:tcPr marT="60975" marB="60975" marR="60975" marL="60975">
                    <a:gradFill>
                      <a:gsLst>
                        <a:gs pos="0">
                          <a:srgbClr val="D4E5F5"/>
                        </a:gs>
                        <a:gs pos="100000">
                          <a:srgbClr val="70A4D5"/>
                        </a:gs>
                      </a:gsLst>
                      <a:lin ang="5400012" scaled="0"/>
                    </a:gradFill>
                  </a:tcPr>
                </a:tc>
              </a:tr>
              <a:tr h="342500">
                <a:tc>
                  <a:txBody>
                    <a:bodyPr/>
                    <a:lstStyle/>
                    <a:p>
                      <a:pPr indent="0" lvl="0" marL="304800" rtl="0" algn="ctr">
                        <a:spcBef>
                          <a:spcPts val="0"/>
                        </a:spcBef>
                        <a:spcAft>
                          <a:spcPts val="0"/>
                        </a:spcAft>
                        <a:buNone/>
                      </a:pPr>
                      <a:r>
                        <a:t/>
                      </a:r>
                      <a:endParaRPr b="1" sz="1600"/>
                    </a:p>
                  </a:txBody>
                  <a:tcPr marT="60975" marB="60975" marR="60975" marL="60975"/>
                </a:tc>
                <a:tc>
                  <a:txBody>
                    <a:bodyPr/>
                    <a:lstStyle/>
                    <a:p>
                      <a:pPr indent="0" lvl="0" marL="0" rtl="0" algn="l">
                        <a:spcBef>
                          <a:spcPts val="0"/>
                        </a:spcBef>
                        <a:spcAft>
                          <a:spcPts val="0"/>
                        </a:spcAft>
                        <a:buNone/>
                      </a:pPr>
                      <a:r>
                        <a:t/>
                      </a:r>
                      <a:endParaRPr sz="1600"/>
                    </a:p>
                  </a:txBody>
                  <a:tcPr marT="60975" marB="60975" marR="60975" marL="60975"/>
                </a:tc>
                <a:tc>
                  <a:txBody>
                    <a:bodyPr/>
                    <a:lstStyle/>
                    <a:p>
                      <a:pPr indent="0" lvl="0" marL="304800" rtl="0" algn="ctr">
                        <a:spcBef>
                          <a:spcPts val="0"/>
                        </a:spcBef>
                        <a:spcAft>
                          <a:spcPts val="0"/>
                        </a:spcAft>
                        <a:buNone/>
                      </a:pPr>
                      <a:r>
                        <a:t/>
                      </a:r>
                      <a:endParaRPr b="1" sz="1600"/>
                    </a:p>
                  </a:txBody>
                  <a:tcPr marT="60975" marB="60975" marR="60975" marL="60975"/>
                </a:tc>
              </a:tr>
              <a:tr h="2181725">
                <a:tc>
                  <a:txBody>
                    <a:bodyPr/>
                    <a:lstStyle/>
                    <a:p>
                      <a:pPr indent="0" lvl="0" marL="304800" rtl="0" algn="ctr">
                        <a:spcBef>
                          <a:spcPts val="0"/>
                        </a:spcBef>
                        <a:spcAft>
                          <a:spcPts val="0"/>
                        </a:spcAft>
                        <a:buNone/>
                      </a:pPr>
                      <a:r>
                        <a:rPr b="1" lang="en-US" sz="1600"/>
                        <a:t>Emotional</a:t>
                      </a:r>
                      <a:endParaRPr b="1" sz="1600"/>
                    </a:p>
                    <a:p>
                      <a:pPr indent="-254000" lvl="0" marL="304800" rtl="0" algn="l">
                        <a:spcBef>
                          <a:spcPts val="0"/>
                        </a:spcBef>
                        <a:spcAft>
                          <a:spcPts val="0"/>
                        </a:spcAft>
                        <a:buSzPts val="1600"/>
                        <a:buChar char="●"/>
                      </a:pPr>
                      <a:r>
                        <a:rPr lang="en-US" sz="1600"/>
                        <a:t>Acknowledges and centers the affect</a:t>
                      </a:r>
                      <a:endParaRPr sz="1600"/>
                    </a:p>
                    <a:p>
                      <a:pPr indent="-254000" lvl="0" marL="304800" rtl="0" algn="l">
                        <a:spcBef>
                          <a:spcPts val="0"/>
                        </a:spcBef>
                        <a:spcAft>
                          <a:spcPts val="0"/>
                        </a:spcAft>
                        <a:buSzPts val="1600"/>
                        <a:buChar char="●"/>
                      </a:pPr>
                      <a:r>
                        <a:rPr lang="en-US" sz="1600"/>
                        <a:t>Considers feelings and emotions</a:t>
                      </a:r>
                      <a:endParaRPr sz="1600"/>
                    </a:p>
                    <a:p>
                      <a:pPr indent="-254000" lvl="0" marL="304800" rtl="0" algn="l">
                        <a:spcBef>
                          <a:spcPts val="0"/>
                        </a:spcBef>
                        <a:spcAft>
                          <a:spcPts val="0"/>
                        </a:spcAft>
                        <a:buSzPts val="1600"/>
                        <a:buChar char="●"/>
                      </a:pPr>
                      <a:r>
                        <a:rPr lang="en-US" sz="1600"/>
                        <a:t>Values the lived experience of the unique people in the space</a:t>
                      </a:r>
                      <a:endParaRPr sz="1600"/>
                    </a:p>
                    <a:p>
                      <a:pPr indent="-254000" lvl="0" marL="304800" rtl="0" algn="l">
                        <a:spcBef>
                          <a:spcPts val="0"/>
                        </a:spcBef>
                        <a:spcAft>
                          <a:spcPts val="0"/>
                        </a:spcAft>
                        <a:buSzPts val="1600"/>
                        <a:buChar char="●"/>
                      </a:pPr>
                      <a:r>
                        <a:rPr lang="en-US" sz="1600"/>
                        <a:t>Emphasizes storytelling and sharing</a:t>
                      </a:r>
                      <a:endParaRPr sz="1600"/>
                    </a:p>
                  </a:txBody>
                  <a:tcPr marT="60975" marB="60975" marR="60975" marL="60975">
                    <a:gradFill>
                      <a:gsLst>
                        <a:gs pos="0">
                          <a:srgbClr val="F5D0D0"/>
                        </a:gs>
                        <a:gs pos="100000">
                          <a:srgbClr val="D96868"/>
                        </a:gs>
                      </a:gsLst>
                      <a:lin ang="5400012" scaled="0"/>
                    </a:gradFill>
                  </a:tcPr>
                </a:tc>
                <a:tc>
                  <a:txBody>
                    <a:bodyPr/>
                    <a:lstStyle/>
                    <a:p>
                      <a:pPr indent="0" lvl="0" marL="0" rtl="0" algn="l">
                        <a:spcBef>
                          <a:spcPts val="0"/>
                        </a:spcBef>
                        <a:spcAft>
                          <a:spcPts val="0"/>
                        </a:spcAft>
                        <a:buNone/>
                      </a:pPr>
                      <a:r>
                        <a:t/>
                      </a:r>
                      <a:endParaRPr sz="1600"/>
                    </a:p>
                  </a:txBody>
                  <a:tcPr marT="60975" marB="60975" marR="60975" marL="60975"/>
                </a:tc>
                <a:tc>
                  <a:txBody>
                    <a:bodyPr/>
                    <a:lstStyle/>
                    <a:p>
                      <a:pPr indent="0" lvl="0" marL="304800" rtl="0" algn="ctr">
                        <a:spcBef>
                          <a:spcPts val="0"/>
                        </a:spcBef>
                        <a:spcAft>
                          <a:spcPts val="0"/>
                        </a:spcAft>
                        <a:buNone/>
                      </a:pPr>
                      <a:r>
                        <a:rPr b="1" lang="en-US" sz="1600"/>
                        <a:t>Mental/Intellectual</a:t>
                      </a:r>
                      <a:endParaRPr b="1" sz="1600"/>
                    </a:p>
                    <a:p>
                      <a:pPr indent="-254000" lvl="0" marL="304800" rtl="0" algn="l">
                        <a:spcBef>
                          <a:spcPts val="0"/>
                        </a:spcBef>
                        <a:spcAft>
                          <a:spcPts val="0"/>
                        </a:spcAft>
                        <a:buSzPts val="1600"/>
                        <a:buChar char="●"/>
                      </a:pPr>
                      <a:r>
                        <a:rPr lang="en-US" sz="1600"/>
                        <a:t>Acknowledges the mind and the intellect</a:t>
                      </a:r>
                      <a:endParaRPr sz="1600"/>
                    </a:p>
                    <a:p>
                      <a:pPr indent="-254000" lvl="0" marL="304800" rtl="0" algn="l">
                        <a:spcBef>
                          <a:spcPts val="0"/>
                        </a:spcBef>
                        <a:spcAft>
                          <a:spcPts val="0"/>
                        </a:spcAft>
                        <a:buSzPts val="1600"/>
                        <a:buChar char="●"/>
                      </a:pPr>
                      <a:r>
                        <a:rPr lang="en-US" sz="1600"/>
                        <a:t>Considers knowledge, understanding, data, systems, etc</a:t>
                      </a:r>
                      <a:endParaRPr sz="1600"/>
                    </a:p>
                    <a:p>
                      <a:pPr indent="-254000" lvl="0" marL="304800" rtl="0" algn="l">
                        <a:spcBef>
                          <a:spcPts val="0"/>
                        </a:spcBef>
                        <a:spcAft>
                          <a:spcPts val="0"/>
                        </a:spcAft>
                        <a:buSzPts val="1600"/>
                        <a:buChar char="●"/>
                      </a:pPr>
                      <a:r>
                        <a:rPr lang="en-US" sz="1600"/>
                        <a:t>Values exchange and debate</a:t>
                      </a:r>
                      <a:endParaRPr sz="1600"/>
                    </a:p>
                    <a:p>
                      <a:pPr indent="-254000" lvl="0" marL="304800" rtl="0" algn="l">
                        <a:spcBef>
                          <a:spcPts val="0"/>
                        </a:spcBef>
                        <a:spcAft>
                          <a:spcPts val="0"/>
                        </a:spcAft>
                        <a:buSzPts val="1600"/>
                        <a:buChar char="●"/>
                      </a:pPr>
                      <a:r>
                        <a:rPr lang="en-US" sz="1600"/>
                        <a:t>Emphasizes explaining </a:t>
                      </a:r>
                      <a:endParaRPr sz="1600"/>
                    </a:p>
                    <a:p>
                      <a:pPr indent="0" lvl="0" marL="0" rtl="0" algn="l">
                        <a:spcBef>
                          <a:spcPts val="0"/>
                        </a:spcBef>
                        <a:spcAft>
                          <a:spcPts val="0"/>
                        </a:spcAft>
                        <a:buNone/>
                      </a:pPr>
                      <a:r>
                        <a:rPr lang="en-US" sz="1600"/>
                        <a:t> </a:t>
                      </a:r>
                      <a:endParaRPr sz="1600"/>
                    </a:p>
                  </a:txBody>
                  <a:tcPr marT="60975" marB="60975" marR="60975" marL="60975">
                    <a:gradFill>
                      <a:gsLst>
                        <a:gs pos="0">
                          <a:srgbClr val="DCECD5"/>
                        </a:gs>
                        <a:gs pos="100000">
                          <a:srgbClr val="93BC81"/>
                        </a:gs>
                      </a:gsLst>
                      <a:lin ang="5400012" scaled="0"/>
                    </a:gradFill>
                  </a:tcPr>
                </a:tc>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6" name="Shape 1086"/>
        <p:cNvGrpSpPr/>
        <p:nvPr/>
      </p:nvGrpSpPr>
      <p:grpSpPr>
        <a:xfrm>
          <a:off x="0" y="0"/>
          <a:ext cx="0" cy="0"/>
          <a:chOff x="0" y="0"/>
          <a:chExt cx="0" cy="0"/>
        </a:xfrm>
      </p:grpSpPr>
      <p:sp>
        <p:nvSpPr>
          <p:cNvPr id="1087" name="Google Shape;1087;p149"/>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3E7FCD"/>
              </a:solidFill>
              <a:latin typeface="Arial"/>
              <a:ea typeface="Arial"/>
              <a:cs typeface="Arial"/>
              <a:sym typeface="Arial"/>
            </a:endParaRPr>
          </a:p>
        </p:txBody>
      </p:sp>
      <p:sp>
        <p:nvSpPr>
          <p:cNvPr id="1088" name="Google Shape;1088;p149"/>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Racial Equity in Arts Funding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Arial"/>
              <a:ea typeface="Arial"/>
              <a:cs typeface="Arial"/>
              <a:sym typeface="Arial"/>
            </a:endParaRPr>
          </a:p>
        </p:txBody>
      </p:sp>
      <p:sp>
        <p:nvSpPr>
          <p:cNvPr id="1089" name="Google Shape;1089;p149"/>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090" name="Google Shape;1090;p149"/>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150"/>
          <p:cNvSpPr txBox="1"/>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Calibri"/>
              <a:buNone/>
            </a:pPr>
            <a:r>
              <a:rPr b="1" i="0" lang="en-US" sz="4000" u="none" cap="none" strike="noStrike">
                <a:solidFill>
                  <a:schemeClr val="dk1"/>
                </a:solidFill>
                <a:latin typeface="Calibri"/>
                <a:ea typeface="Calibri"/>
                <a:cs typeface="Calibri"/>
                <a:sym typeface="Calibri"/>
              </a:rPr>
              <a:t>Racial Equity in Funding</a:t>
            </a:r>
            <a:endParaRPr b="0" i="0" sz="3100" u="none" cap="none" strike="noStrike">
              <a:solidFill>
                <a:schemeClr val="dk1"/>
              </a:solidFill>
              <a:latin typeface="Calibri"/>
              <a:ea typeface="Calibri"/>
              <a:cs typeface="Calibri"/>
              <a:sym typeface="Calibri"/>
            </a:endParaRPr>
          </a:p>
        </p:txBody>
      </p:sp>
      <p:sp>
        <p:nvSpPr>
          <p:cNvPr id="1097" name="Google Shape;1097;p150"/>
          <p:cNvSpPr txBox="1"/>
          <p:nvPr>
            <p:ph idx="1" type="body"/>
          </p:nvPr>
        </p:nvSpPr>
        <p:spPr>
          <a:xfrm>
            <a:off x="838200" y="1911653"/>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1800"/>
              <a:buNone/>
            </a:pPr>
            <a:r>
              <a:rPr lang="en-US" sz="3200"/>
              <a:t>Investment in policies, practices, and actions that produce equitable access, power, and outcomes for people and communities of color.</a:t>
            </a:r>
            <a:endParaRPr/>
          </a:p>
        </p:txBody>
      </p:sp>
      <p:sp>
        <p:nvSpPr>
          <p:cNvPr id="1098" name="Google Shape;1098;p150"/>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151"/>
          <p:cNvSpPr txBox="1"/>
          <p:nvPr>
            <p:ph idx="1" type="body"/>
          </p:nvPr>
        </p:nvSpPr>
        <p:spPr>
          <a:xfrm>
            <a:off x="838200" y="1807176"/>
            <a:ext cx="10515600" cy="4351200"/>
          </a:xfrm>
          <a:prstGeom prst="rect">
            <a:avLst/>
          </a:prstGeom>
          <a:noFill/>
          <a:ln>
            <a:noFill/>
          </a:ln>
        </p:spPr>
        <p:txBody>
          <a:bodyPr anchorCtr="0" anchor="t" bIns="45700" lIns="91425" spcFirstLastPara="1" rIns="91425" wrap="square" tIns="45700">
            <a:noAutofit/>
          </a:bodyPr>
          <a:lstStyle/>
          <a:p>
            <a:pPr indent="0" lvl="0" marL="55690" rtl="0" algn="l">
              <a:lnSpc>
                <a:spcPct val="100000"/>
              </a:lnSpc>
              <a:spcBef>
                <a:spcPts val="1000"/>
              </a:spcBef>
              <a:spcAft>
                <a:spcPts val="0"/>
              </a:spcAft>
              <a:buSzPts val="2300"/>
              <a:buNone/>
            </a:pPr>
            <a:r>
              <a:rPr lang="en-US"/>
              <a:t>An organization of color or BIPOC organization or ALAANA (African, Latinx, Asian, Arab, Native American) organization is defined by:</a:t>
            </a:r>
            <a:endParaRPr/>
          </a:p>
          <a:p>
            <a:pPr indent="-514350" lvl="1" marL="1027240" rtl="0" algn="l">
              <a:lnSpc>
                <a:spcPct val="100000"/>
              </a:lnSpc>
              <a:spcBef>
                <a:spcPts val="500"/>
              </a:spcBef>
              <a:spcAft>
                <a:spcPts val="0"/>
              </a:spcAft>
              <a:buClr>
                <a:srgbClr val="3E7FCD"/>
              </a:buClr>
              <a:buSzPts val="2300"/>
              <a:buFont typeface="Arial"/>
              <a:buAutoNum type="arabicPeriod"/>
            </a:pPr>
            <a:r>
              <a:rPr lang="en-US"/>
              <a:t>Self-determination;</a:t>
            </a:r>
            <a:endParaRPr/>
          </a:p>
          <a:p>
            <a:pPr indent="-514350" lvl="1" marL="1027240" rtl="0" algn="l">
              <a:lnSpc>
                <a:spcPct val="100000"/>
              </a:lnSpc>
              <a:spcBef>
                <a:spcPts val="500"/>
              </a:spcBef>
              <a:spcAft>
                <a:spcPts val="0"/>
              </a:spcAft>
              <a:buClr>
                <a:srgbClr val="3E7FCD"/>
              </a:buClr>
              <a:buSzPts val="2300"/>
              <a:buFont typeface="Arial"/>
              <a:buAutoNum type="arabicPeriod"/>
            </a:pPr>
            <a:r>
              <a:rPr lang="en-US"/>
              <a:t>The organization’s primary mission, intentions, and practices are BY, FOR, and ABOUT artists, cultures, and communities of color; </a:t>
            </a:r>
            <a:endParaRPr/>
          </a:p>
          <a:p>
            <a:pPr indent="-514350" lvl="1" marL="1027240" rtl="0" algn="l">
              <a:lnSpc>
                <a:spcPct val="100000"/>
              </a:lnSpc>
              <a:spcBef>
                <a:spcPts val="500"/>
              </a:spcBef>
              <a:spcAft>
                <a:spcPts val="0"/>
              </a:spcAft>
              <a:buClr>
                <a:srgbClr val="3E7FCD"/>
              </a:buClr>
              <a:buSzPts val="2300"/>
              <a:buFont typeface="Arial"/>
              <a:buAutoNum type="arabicPeriod"/>
            </a:pPr>
            <a:r>
              <a:rPr lang="en-US"/>
              <a:t>The intention of the organization to perpetuate, promote, and present art that is representative of a culture, a people, and/or is given form by those artists; and</a:t>
            </a:r>
            <a:endParaRPr/>
          </a:p>
          <a:p>
            <a:pPr indent="-514350" lvl="1" marL="1027240" rtl="0" algn="l">
              <a:lnSpc>
                <a:spcPct val="100000"/>
              </a:lnSpc>
              <a:spcBef>
                <a:spcPts val="500"/>
              </a:spcBef>
              <a:spcAft>
                <a:spcPts val="0"/>
              </a:spcAft>
              <a:buClr>
                <a:srgbClr val="3E7FCD"/>
              </a:buClr>
              <a:buSzPts val="2300"/>
              <a:buFont typeface="Arial"/>
              <a:buAutoNum type="arabicPeriod"/>
            </a:pPr>
            <a:r>
              <a:rPr lang="en-US"/>
              <a:t>The organization is </a:t>
            </a:r>
            <a:r>
              <a:rPr lang="en-US" u="sng"/>
              <a:t>not</a:t>
            </a:r>
            <a:r>
              <a:rPr lang="en-US"/>
              <a:t> a charity construct (i.e. “We’re helping those underprivileged people.”)</a:t>
            </a:r>
            <a:endParaRPr/>
          </a:p>
        </p:txBody>
      </p:sp>
      <p:sp>
        <p:nvSpPr>
          <p:cNvPr id="1105" name="Google Shape;1105;p151"/>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106" name="Google Shape;1106;p15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600"/>
              <a:buNone/>
            </a:pPr>
            <a:r>
              <a:rPr b="1" lang="en-US" sz="4000"/>
              <a:t>Arts Funding in the Context of Race</a:t>
            </a:r>
            <a:endParaRPr sz="31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p15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600"/>
              <a:buNone/>
            </a:pPr>
            <a:r>
              <a:rPr b="1" lang="en-US" sz="4000"/>
              <a:t>Arts Funding in the Context of Race</a:t>
            </a:r>
            <a:endParaRPr sz="3100"/>
          </a:p>
        </p:txBody>
      </p:sp>
      <p:sp>
        <p:nvSpPr>
          <p:cNvPr id="1113" name="Google Shape;1113;p152"/>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114" name="Google Shape;1114;p152"/>
          <p:cNvSpPr/>
          <p:nvPr/>
        </p:nvSpPr>
        <p:spPr>
          <a:xfrm>
            <a:off x="838200" y="1984917"/>
            <a:ext cx="3243000" cy="3624000"/>
          </a:xfrm>
          <a:prstGeom prst="rect">
            <a:avLst/>
          </a:prstGeom>
          <a:noFill/>
          <a:ln cap="flat" cmpd="sng" w="12700">
            <a:solidFill>
              <a:srgbClr val="42719B">
                <a:alpha val="4745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15" name="Google Shape;1115;p152"/>
          <p:cNvSpPr/>
          <p:nvPr/>
        </p:nvSpPr>
        <p:spPr>
          <a:xfrm>
            <a:off x="4287644" y="1978604"/>
            <a:ext cx="3243146" cy="3624146"/>
          </a:xfrm>
          <a:prstGeom prst="rect">
            <a:avLst/>
          </a:prstGeom>
          <a:noFill/>
          <a:ln cap="flat" cmpd="sng" w="12700">
            <a:solidFill>
              <a:srgbClr val="42719B">
                <a:alpha val="4745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16" name="Google Shape;1116;p152"/>
          <p:cNvSpPr/>
          <p:nvPr/>
        </p:nvSpPr>
        <p:spPr>
          <a:xfrm>
            <a:off x="7737088" y="1978604"/>
            <a:ext cx="3243000" cy="3624000"/>
          </a:xfrm>
          <a:prstGeom prst="rect">
            <a:avLst/>
          </a:prstGeom>
          <a:noFill/>
          <a:ln cap="flat" cmpd="sng" w="12700">
            <a:solidFill>
              <a:srgbClr val="42719B">
                <a:alpha val="47450"/>
              </a:srgb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17" name="Google Shape;1117;p152"/>
          <p:cNvSpPr txBox="1"/>
          <p:nvPr/>
        </p:nvSpPr>
        <p:spPr>
          <a:xfrm>
            <a:off x="1088100" y="2130275"/>
            <a:ext cx="2743200" cy="187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Largest predominantly White nonprofit theater companies:</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$50-60M/year</a:t>
            </a:r>
            <a:endParaRPr b="1" i="0" sz="2200" u="none" cap="none" strike="noStrike">
              <a:solidFill>
                <a:srgbClr val="000000"/>
              </a:solidFill>
              <a:latin typeface="Calibri"/>
              <a:ea typeface="Calibri"/>
              <a:cs typeface="Calibri"/>
              <a:sym typeface="Calibri"/>
            </a:endParaRPr>
          </a:p>
        </p:txBody>
      </p:sp>
      <p:sp>
        <p:nvSpPr>
          <p:cNvPr id="1118" name="Google Shape;1118;p152"/>
          <p:cNvSpPr txBox="1"/>
          <p:nvPr/>
        </p:nvSpPr>
        <p:spPr>
          <a:xfrm>
            <a:off x="4412600" y="2130275"/>
            <a:ext cx="2743200" cy="187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Largest predominantly Black nonprofit theater company:</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$3.5M/year</a:t>
            </a:r>
            <a:endParaRPr b="1" i="0" sz="2200" u="none" cap="none" strike="noStrike">
              <a:solidFill>
                <a:srgbClr val="000000"/>
              </a:solidFill>
              <a:latin typeface="Calibri"/>
              <a:ea typeface="Calibri"/>
              <a:cs typeface="Calibri"/>
              <a:sym typeface="Calibri"/>
            </a:endParaRPr>
          </a:p>
        </p:txBody>
      </p:sp>
      <p:sp>
        <p:nvSpPr>
          <p:cNvPr id="1119" name="Google Shape;1119;p152"/>
          <p:cNvSpPr txBox="1"/>
          <p:nvPr/>
        </p:nvSpPr>
        <p:spPr>
          <a:xfrm>
            <a:off x="7987150" y="2130275"/>
            <a:ext cx="2743200" cy="1877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US" sz="2200" u="none" cap="none" strike="noStrike">
                <a:solidFill>
                  <a:srgbClr val="000000"/>
                </a:solidFill>
                <a:latin typeface="Calibri"/>
                <a:ea typeface="Calibri"/>
                <a:cs typeface="Calibri"/>
                <a:sym typeface="Calibri"/>
              </a:rPr>
              <a:t>Largest predominantly Latinx nonprofit theater company:</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200"/>
              <a:buFont typeface="Arial"/>
              <a:buNone/>
            </a:pPr>
            <a:r>
              <a:rPr b="1" i="0" lang="en-US" sz="2200" u="none" cap="none" strike="noStrike">
                <a:solidFill>
                  <a:srgbClr val="000000"/>
                </a:solidFill>
                <a:latin typeface="Calibri"/>
                <a:ea typeface="Calibri"/>
                <a:cs typeface="Calibri"/>
                <a:sym typeface="Calibri"/>
              </a:rPr>
              <a:t>$2.5M/year</a:t>
            </a:r>
            <a:endParaRPr b="1" i="0" sz="2200" u="none" cap="none" strike="noStrike">
              <a:solidFill>
                <a:srgbClr val="000000"/>
              </a:solidFill>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15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600"/>
              <a:buNone/>
            </a:pPr>
            <a:r>
              <a:rPr b="1" lang="en-US" sz="4000"/>
              <a:t>Arts Funding in the Context of Race</a:t>
            </a:r>
            <a:endParaRPr sz="3100"/>
          </a:p>
        </p:txBody>
      </p:sp>
      <p:sp>
        <p:nvSpPr>
          <p:cNvPr id="1126" name="Google Shape;1126;p153"/>
          <p:cNvSpPr txBox="1"/>
          <p:nvPr>
            <p:ph idx="1" type="body"/>
          </p:nvPr>
        </p:nvSpPr>
        <p:spPr>
          <a:xfrm>
            <a:off x="838200" y="1807176"/>
            <a:ext cx="10515600" cy="4351200"/>
          </a:xfrm>
          <a:prstGeom prst="rect">
            <a:avLst/>
          </a:prstGeom>
          <a:noFill/>
          <a:ln>
            <a:noFill/>
          </a:ln>
        </p:spPr>
        <p:txBody>
          <a:bodyPr anchorCtr="0" anchor="t" bIns="45700" lIns="91425" spcFirstLastPara="1" rIns="91425" wrap="square" tIns="45700">
            <a:noAutofit/>
          </a:bodyPr>
          <a:lstStyle/>
          <a:p>
            <a:pPr indent="-172910" lvl="0" marL="228600" rtl="0" algn="l">
              <a:lnSpc>
                <a:spcPct val="100000"/>
              </a:lnSpc>
              <a:spcBef>
                <a:spcPts val="0"/>
              </a:spcBef>
              <a:spcAft>
                <a:spcPts val="0"/>
              </a:spcAft>
              <a:buClr>
                <a:schemeClr val="dk1"/>
              </a:buClr>
              <a:buSzPts val="2300"/>
              <a:buChar char="•"/>
            </a:pPr>
            <a:r>
              <a:rPr lang="en-US"/>
              <a:t>Increasing awareness of diversity, equity, and inclusion issues </a:t>
            </a:r>
            <a:endParaRPr/>
          </a:p>
          <a:p>
            <a:pPr indent="-26860" lvl="0" marL="228600" rtl="0" algn="l">
              <a:lnSpc>
                <a:spcPct val="100000"/>
              </a:lnSpc>
              <a:spcBef>
                <a:spcPts val="0"/>
              </a:spcBef>
              <a:spcAft>
                <a:spcPts val="0"/>
              </a:spcAft>
              <a:buClr>
                <a:schemeClr val="dk1"/>
              </a:buClr>
              <a:buSzPts val="2300"/>
              <a:buNone/>
            </a:pPr>
            <a:r>
              <a:t/>
            </a:r>
            <a:endParaRPr/>
          </a:p>
          <a:p>
            <a:pPr indent="-172910" lvl="0" marL="228600" rtl="0" algn="l">
              <a:lnSpc>
                <a:spcPct val="100000"/>
              </a:lnSpc>
              <a:spcBef>
                <a:spcPts val="0"/>
              </a:spcBef>
              <a:spcAft>
                <a:spcPts val="0"/>
              </a:spcAft>
              <a:buClr>
                <a:schemeClr val="dk1"/>
              </a:buClr>
              <a:buSzPts val="2300"/>
              <a:buChar char="•"/>
            </a:pPr>
            <a:r>
              <a:rPr lang="en-US"/>
              <a:t>2% of all cultural institutions receive nearly 60% of foundation giving in the arts</a:t>
            </a:r>
            <a:endParaRPr/>
          </a:p>
          <a:p>
            <a:pPr indent="-26860" lvl="0" marL="228600" rtl="0" algn="l">
              <a:lnSpc>
                <a:spcPct val="100000"/>
              </a:lnSpc>
              <a:spcBef>
                <a:spcPts val="0"/>
              </a:spcBef>
              <a:spcAft>
                <a:spcPts val="0"/>
              </a:spcAft>
              <a:buClr>
                <a:schemeClr val="dk1"/>
              </a:buClr>
              <a:buSzPts val="2300"/>
              <a:buNone/>
            </a:pPr>
            <a:r>
              <a:t/>
            </a:r>
            <a:endParaRPr/>
          </a:p>
          <a:p>
            <a:pPr indent="-172910" lvl="0" marL="228600" rtl="0" algn="l">
              <a:lnSpc>
                <a:spcPct val="100000"/>
              </a:lnSpc>
              <a:spcBef>
                <a:spcPts val="0"/>
              </a:spcBef>
              <a:spcAft>
                <a:spcPts val="0"/>
              </a:spcAft>
              <a:buClr>
                <a:schemeClr val="dk1"/>
              </a:buClr>
              <a:buSzPts val="2300"/>
              <a:buChar char="•"/>
            </a:pPr>
            <a:r>
              <a:rPr lang="en-US"/>
              <a:t>Inequality up 5% from a decade ago</a:t>
            </a:r>
            <a:endParaRPr/>
          </a:p>
          <a:p>
            <a:pPr indent="-26860" lvl="0" marL="228600" rtl="0" algn="l">
              <a:lnSpc>
                <a:spcPct val="100000"/>
              </a:lnSpc>
              <a:spcBef>
                <a:spcPts val="0"/>
              </a:spcBef>
              <a:spcAft>
                <a:spcPts val="0"/>
              </a:spcAft>
              <a:buClr>
                <a:schemeClr val="dk1"/>
              </a:buClr>
              <a:buSzPts val="2300"/>
              <a:buNone/>
            </a:pPr>
            <a:r>
              <a:t/>
            </a:r>
            <a:endParaRPr/>
          </a:p>
          <a:p>
            <a:pPr indent="-172910" lvl="0" marL="228600" rtl="0" algn="l">
              <a:lnSpc>
                <a:spcPct val="100000"/>
              </a:lnSpc>
              <a:spcBef>
                <a:spcPts val="0"/>
              </a:spcBef>
              <a:spcAft>
                <a:spcPts val="0"/>
              </a:spcAft>
              <a:buClr>
                <a:schemeClr val="dk1"/>
              </a:buClr>
              <a:buSzPts val="2300"/>
              <a:buChar char="•"/>
            </a:pPr>
            <a:r>
              <a:rPr lang="en-US"/>
              <a:t>33% of U.S. residents are people of color while only 4% of cultural philanthropy goes to organizations of color</a:t>
            </a:r>
            <a:endParaRPr/>
          </a:p>
          <a:p>
            <a:pPr indent="0" lvl="0" marL="457200" rtl="0" algn="l">
              <a:lnSpc>
                <a:spcPct val="100000"/>
              </a:lnSpc>
              <a:spcBef>
                <a:spcPts val="0"/>
              </a:spcBef>
              <a:spcAft>
                <a:spcPts val="0"/>
              </a:spcAft>
              <a:buNone/>
            </a:pPr>
            <a:r>
              <a:t/>
            </a:r>
            <a:endParaRPr/>
          </a:p>
          <a:p>
            <a:pPr indent="0" lvl="0" marL="0" rtl="0" algn="l">
              <a:lnSpc>
                <a:spcPct val="100000"/>
              </a:lnSpc>
              <a:spcBef>
                <a:spcPts val="0"/>
              </a:spcBef>
              <a:spcAft>
                <a:spcPts val="0"/>
              </a:spcAft>
              <a:buClr>
                <a:schemeClr val="dk1"/>
              </a:buClr>
              <a:buSzPts val="1240"/>
              <a:buNone/>
            </a:pPr>
            <a:r>
              <a:rPr lang="en-US" sz="1200">
                <a:solidFill>
                  <a:srgbClr val="5B9BD5"/>
                </a:solidFill>
              </a:rPr>
              <a:t>Source: </a:t>
            </a:r>
            <a:r>
              <a:rPr lang="en-US" sz="1200">
                <a:solidFill>
                  <a:srgbClr val="5B9BD5"/>
                </a:solidFill>
                <a:latin typeface="Calibri"/>
                <a:ea typeface="Calibri"/>
                <a:cs typeface="Calibri"/>
                <a:sym typeface="Calibri"/>
              </a:rPr>
              <a:t>“</a:t>
            </a:r>
            <a:r>
              <a:rPr lang="en-US" sz="1200">
                <a:solidFill>
                  <a:srgbClr val="5B9BD5"/>
                </a:solidFill>
              </a:rPr>
              <a:t>Not Just Money: Equity Issues in Arts Philanthropy,” Helicon Collaborative, 2017</a:t>
            </a:r>
            <a:endParaRPr sz="1200">
              <a:solidFill>
                <a:srgbClr val="5B9BD5"/>
              </a:solidFill>
            </a:endParaRPr>
          </a:p>
        </p:txBody>
      </p:sp>
      <p:sp>
        <p:nvSpPr>
          <p:cNvPr id="1127" name="Google Shape;1127;p153"/>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2" name="Shape 1132"/>
        <p:cNvGrpSpPr/>
        <p:nvPr/>
      </p:nvGrpSpPr>
      <p:grpSpPr>
        <a:xfrm>
          <a:off x="0" y="0"/>
          <a:ext cx="0" cy="0"/>
          <a:chOff x="0" y="0"/>
          <a:chExt cx="0" cy="0"/>
        </a:xfrm>
      </p:grpSpPr>
      <p:pic>
        <p:nvPicPr>
          <p:cNvPr id="1133" name="Google Shape;1133;p154"/>
          <p:cNvPicPr preferRelativeResize="0"/>
          <p:nvPr/>
        </p:nvPicPr>
        <p:blipFill rotWithShape="1">
          <a:blip r:embed="rId3">
            <a:alphaModFix/>
          </a:blip>
          <a:srcRect b="8964" l="512" r="628" t="987"/>
          <a:stretch/>
        </p:blipFill>
        <p:spPr>
          <a:xfrm>
            <a:off x="2478129" y="1142653"/>
            <a:ext cx="7235741" cy="5091503"/>
          </a:xfrm>
          <a:prstGeom prst="rect">
            <a:avLst/>
          </a:prstGeom>
          <a:noFill/>
          <a:ln>
            <a:noFill/>
          </a:ln>
        </p:spPr>
      </p:pic>
      <p:sp>
        <p:nvSpPr>
          <p:cNvPr id="1134" name="Google Shape;1134;p154"/>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1135" name="Google Shape;1135;p15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600"/>
              <a:buNone/>
            </a:pPr>
            <a:r>
              <a:rPr b="1" lang="en-US" sz="4000"/>
              <a:t>Arts Funding in the Context of Race</a:t>
            </a:r>
            <a:endParaRPr sz="3100"/>
          </a:p>
        </p:txBody>
      </p:sp>
      <p:sp>
        <p:nvSpPr>
          <p:cNvPr id="1136" name="Google Shape;1136;p154"/>
          <p:cNvSpPr txBox="1"/>
          <p:nvPr>
            <p:ph idx="1" type="body"/>
          </p:nvPr>
        </p:nvSpPr>
        <p:spPr>
          <a:xfrm>
            <a:off x="2588942" y="5952142"/>
            <a:ext cx="6142463" cy="389614"/>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1000"/>
              </a:spcBef>
              <a:spcAft>
                <a:spcPts val="0"/>
              </a:spcAft>
              <a:buClr>
                <a:schemeClr val="dk1"/>
              </a:buClr>
              <a:buSzPts val="1240"/>
              <a:buNone/>
            </a:pPr>
            <a:r>
              <a:rPr lang="en-US" sz="1200">
                <a:solidFill>
                  <a:srgbClr val="5B9BD5"/>
                </a:solidFill>
              </a:rPr>
              <a:t>Source: </a:t>
            </a:r>
            <a:r>
              <a:rPr lang="en-US" sz="1200">
                <a:solidFill>
                  <a:srgbClr val="5B9BD5"/>
                </a:solidFill>
                <a:latin typeface="Calibri"/>
                <a:ea typeface="Calibri"/>
                <a:cs typeface="Calibri"/>
                <a:sym typeface="Calibri"/>
              </a:rPr>
              <a:t>“</a:t>
            </a:r>
            <a:r>
              <a:rPr lang="en-US" sz="1200">
                <a:solidFill>
                  <a:srgbClr val="5B9BD5"/>
                </a:solidFill>
              </a:rPr>
              <a:t>Not Just Money: Equity Issues in Arts Philanthropy,” Helicon Collaborative, 2017</a:t>
            </a:r>
            <a:endParaRPr sz="1200">
              <a:solidFill>
                <a:srgbClr val="5B9BD5"/>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15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600"/>
              <a:buNone/>
            </a:pPr>
            <a:r>
              <a:rPr b="1" lang="en-US" sz="4000"/>
              <a:t>Arts Funding in the Context of Race</a:t>
            </a:r>
            <a:endParaRPr sz="3100"/>
          </a:p>
        </p:txBody>
      </p:sp>
      <p:sp>
        <p:nvSpPr>
          <p:cNvPr id="1143" name="Google Shape;1143;p155"/>
          <p:cNvSpPr txBox="1"/>
          <p:nvPr>
            <p:ph idx="1" type="body"/>
          </p:nvPr>
        </p:nvSpPr>
        <p:spPr>
          <a:xfrm>
            <a:off x="838200" y="1807176"/>
            <a:ext cx="10515600" cy="4351200"/>
          </a:xfrm>
          <a:prstGeom prst="rect">
            <a:avLst/>
          </a:prstGeom>
          <a:noFill/>
          <a:ln>
            <a:noFill/>
          </a:ln>
        </p:spPr>
        <p:txBody>
          <a:bodyPr anchorCtr="0" anchor="t" bIns="45700" lIns="91425" spcFirstLastPara="1" rIns="91425" wrap="square" tIns="45700">
            <a:noAutofit/>
          </a:bodyPr>
          <a:lstStyle/>
          <a:p>
            <a:pPr indent="0" lvl="0" marL="55690" rtl="0" algn="l">
              <a:lnSpc>
                <a:spcPct val="100000"/>
              </a:lnSpc>
              <a:spcBef>
                <a:spcPts val="1000"/>
              </a:spcBef>
              <a:spcAft>
                <a:spcPts val="0"/>
              </a:spcAft>
              <a:buSzPts val="2300"/>
              <a:buNone/>
            </a:pPr>
            <a:r>
              <a:rPr lang="en-US"/>
              <a:t>Root Causes of Funding Inequity</a:t>
            </a:r>
            <a:endParaRPr/>
          </a:p>
          <a:p>
            <a:pPr indent="0" lvl="0" marL="55690" rtl="0" algn="l">
              <a:lnSpc>
                <a:spcPct val="100000"/>
              </a:lnSpc>
              <a:spcBef>
                <a:spcPts val="1000"/>
              </a:spcBef>
              <a:spcAft>
                <a:spcPts val="0"/>
              </a:spcAft>
              <a:buSzPts val="2300"/>
              <a:buNone/>
            </a:pPr>
            <a:r>
              <a:t/>
            </a:r>
            <a:endParaRPr/>
          </a:p>
          <a:p>
            <a:pPr indent="-514350" lvl="1" marL="1027240" rtl="0" algn="l">
              <a:lnSpc>
                <a:spcPct val="100000"/>
              </a:lnSpc>
              <a:spcBef>
                <a:spcPts val="500"/>
              </a:spcBef>
              <a:spcAft>
                <a:spcPts val="0"/>
              </a:spcAft>
              <a:buClr>
                <a:srgbClr val="3E7FCD"/>
              </a:buClr>
              <a:buSzPts val="2300"/>
              <a:buFont typeface="Arial"/>
              <a:buAutoNum type="arabicPeriod"/>
            </a:pPr>
            <a:r>
              <a:rPr lang="en-US"/>
              <a:t>The practices of high-net-worth individual donors</a:t>
            </a:r>
            <a:endParaRPr/>
          </a:p>
          <a:p>
            <a:pPr indent="-514350" lvl="1" marL="1027239" rtl="0" algn="l">
              <a:lnSpc>
                <a:spcPct val="100000"/>
              </a:lnSpc>
              <a:spcBef>
                <a:spcPts val="500"/>
              </a:spcBef>
              <a:spcAft>
                <a:spcPts val="0"/>
              </a:spcAft>
              <a:buClr>
                <a:srgbClr val="3E7FCD"/>
              </a:buClr>
              <a:buSzPts val="2300"/>
              <a:buFont typeface="Arial"/>
              <a:buAutoNum type="arabicPeriod"/>
            </a:pPr>
            <a:r>
              <a:rPr lang="en-US"/>
              <a:t>Racialized cultural hierarchy</a:t>
            </a:r>
            <a:endParaRPr/>
          </a:p>
          <a:p>
            <a:pPr indent="-514350" lvl="1" marL="1027240" rtl="0" algn="l">
              <a:lnSpc>
                <a:spcPct val="100000"/>
              </a:lnSpc>
              <a:spcBef>
                <a:spcPts val="500"/>
              </a:spcBef>
              <a:spcAft>
                <a:spcPts val="0"/>
              </a:spcAft>
              <a:buClr>
                <a:srgbClr val="3E7FCD"/>
              </a:buClr>
              <a:buSzPts val="2300"/>
              <a:buFont typeface="Arial"/>
              <a:buAutoNum type="arabicPeriod"/>
            </a:pPr>
            <a:r>
              <a:rPr lang="en-US"/>
              <a:t>Leverage </a:t>
            </a:r>
            <a:endParaRPr/>
          </a:p>
          <a:p>
            <a:pPr indent="-514350" lvl="1" marL="1027240" rtl="0" algn="l">
              <a:lnSpc>
                <a:spcPct val="100000"/>
              </a:lnSpc>
              <a:spcBef>
                <a:spcPts val="500"/>
              </a:spcBef>
              <a:spcAft>
                <a:spcPts val="0"/>
              </a:spcAft>
              <a:buClr>
                <a:srgbClr val="3E7FCD"/>
              </a:buClr>
              <a:buSzPts val="2300"/>
              <a:buFont typeface="Arial"/>
              <a:buAutoNum type="arabicPeriod"/>
            </a:pPr>
            <a:r>
              <a:rPr lang="en-US"/>
              <a:t>Moneyed networks</a:t>
            </a:r>
            <a:endParaRPr/>
          </a:p>
          <a:p>
            <a:pPr indent="-514350" lvl="1" marL="1027240" rtl="0" algn="l">
              <a:lnSpc>
                <a:spcPct val="100000"/>
              </a:lnSpc>
              <a:spcBef>
                <a:spcPts val="500"/>
              </a:spcBef>
              <a:spcAft>
                <a:spcPts val="0"/>
              </a:spcAft>
              <a:buClr>
                <a:srgbClr val="3E7FCD"/>
              </a:buClr>
              <a:buSzPts val="2300"/>
              <a:buFont typeface="Arial"/>
              <a:buAutoNum type="arabicPeriod"/>
            </a:pPr>
            <a:r>
              <a:rPr lang="en-US"/>
              <a:t>Enshrined in giving practices of foundations and government agencies</a:t>
            </a:r>
            <a:endParaRPr/>
          </a:p>
        </p:txBody>
      </p:sp>
      <p:sp>
        <p:nvSpPr>
          <p:cNvPr id="1144" name="Google Shape;1144;p155"/>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9" name="Shape 1149"/>
        <p:cNvGrpSpPr/>
        <p:nvPr/>
      </p:nvGrpSpPr>
      <p:grpSpPr>
        <a:xfrm>
          <a:off x="0" y="0"/>
          <a:ext cx="0" cy="0"/>
          <a:chOff x="0" y="0"/>
          <a:chExt cx="0" cy="0"/>
        </a:xfrm>
      </p:grpSpPr>
      <p:sp>
        <p:nvSpPr>
          <p:cNvPr id="1150" name="Google Shape;1150;p15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600"/>
              <a:buNone/>
            </a:pPr>
            <a:r>
              <a:rPr b="1" lang="en-US" sz="4000"/>
              <a:t>Arts Policy Shapes Racial Outcomes</a:t>
            </a:r>
            <a:endParaRPr sz="3100"/>
          </a:p>
        </p:txBody>
      </p:sp>
      <p:sp>
        <p:nvSpPr>
          <p:cNvPr id="1151" name="Google Shape;1151;p156"/>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grpSp>
        <p:nvGrpSpPr>
          <p:cNvPr id="1152" name="Google Shape;1152;p156"/>
          <p:cNvGrpSpPr/>
          <p:nvPr/>
        </p:nvGrpSpPr>
        <p:grpSpPr>
          <a:xfrm>
            <a:off x="2032712" y="1863742"/>
            <a:ext cx="8077481" cy="3485758"/>
            <a:chOff x="2032712" y="1752230"/>
            <a:chExt cx="8077481" cy="3485758"/>
          </a:xfrm>
        </p:grpSpPr>
        <p:grpSp>
          <p:nvGrpSpPr>
            <p:cNvPr id="1153" name="Google Shape;1153;p156"/>
            <p:cNvGrpSpPr/>
            <p:nvPr/>
          </p:nvGrpSpPr>
          <p:grpSpPr>
            <a:xfrm>
              <a:off x="7517893" y="1752230"/>
              <a:ext cx="2592300" cy="3069522"/>
              <a:chOff x="7517893" y="1752230"/>
              <a:chExt cx="2592300" cy="3069522"/>
            </a:xfrm>
          </p:grpSpPr>
          <p:sp>
            <p:nvSpPr>
              <p:cNvPr id="1154" name="Google Shape;1154;p156"/>
              <p:cNvSpPr txBox="1"/>
              <p:nvPr/>
            </p:nvSpPr>
            <p:spPr>
              <a:xfrm>
                <a:off x="7517893" y="1752230"/>
                <a:ext cx="25923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Expansion Arts</a:t>
                </a:r>
                <a:endParaRPr b="0" i="0" sz="1400" u="none" cap="none" strike="noStrike">
                  <a:solidFill>
                    <a:srgbClr val="000000"/>
                  </a:solidFill>
                  <a:latin typeface="Arial"/>
                  <a:ea typeface="Arial"/>
                  <a:cs typeface="Arial"/>
                  <a:sym typeface="Arial"/>
                </a:endParaRPr>
              </a:p>
            </p:txBody>
          </p:sp>
          <p:pic>
            <p:nvPicPr>
              <p:cNvPr id="1155" name="Google Shape;1155;p156"/>
              <p:cNvPicPr preferRelativeResize="0"/>
              <p:nvPr/>
            </p:nvPicPr>
            <p:blipFill rotWithShape="1">
              <a:blip r:embed="rId3">
                <a:alphaModFix/>
              </a:blip>
              <a:srcRect b="0" l="0" r="0" t="0"/>
              <a:stretch/>
            </p:blipFill>
            <p:spPr>
              <a:xfrm>
                <a:off x="7835374" y="2213882"/>
                <a:ext cx="1957480" cy="2607870"/>
              </a:xfrm>
              <a:prstGeom prst="rect">
                <a:avLst/>
              </a:prstGeom>
              <a:noFill/>
              <a:ln>
                <a:noFill/>
              </a:ln>
            </p:spPr>
          </p:pic>
        </p:grpSp>
        <p:grpSp>
          <p:nvGrpSpPr>
            <p:cNvPr id="1156" name="Google Shape;1156;p156"/>
            <p:cNvGrpSpPr/>
            <p:nvPr/>
          </p:nvGrpSpPr>
          <p:grpSpPr>
            <a:xfrm>
              <a:off x="4711561" y="1752230"/>
              <a:ext cx="2719925" cy="2736824"/>
              <a:chOff x="4711561" y="1752230"/>
              <a:chExt cx="2719925" cy="2736824"/>
            </a:xfrm>
          </p:grpSpPr>
          <p:sp>
            <p:nvSpPr>
              <p:cNvPr id="1157" name="Google Shape;1157;p156"/>
              <p:cNvSpPr txBox="1"/>
              <p:nvPr/>
            </p:nvSpPr>
            <p:spPr>
              <a:xfrm>
                <a:off x="4775302" y="1752230"/>
                <a:ext cx="2592300" cy="708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National Endowment for the Arts</a:t>
                </a:r>
                <a:endParaRPr b="0" i="0" sz="1400" u="none" cap="none" strike="noStrike">
                  <a:solidFill>
                    <a:srgbClr val="000000"/>
                  </a:solidFill>
                  <a:latin typeface="Arial"/>
                  <a:ea typeface="Arial"/>
                  <a:cs typeface="Arial"/>
                  <a:sym typeface="Arial"/>
                </a:endParaRPr>
              </a:p>
            </p:txBody>
          </p:sp>
          <p:pic>
            <p:nvPicPr>
              <p:cNvPr id="1158" name="Google Shape;1158;p156"/>
              <p:cNvPicPr preferRelativeResize="0"/>
              <p:nvPr/>
            </p:nvPicPr>
            <p:blipFill rotWithShape="1">
              <a:blip r:embed="rId4">
                <a:alphaModFix/>
              </a:blip>
              <a:srcRect b="0" l="0" r="0" t="0"/>
              <a:stretch/>
            </p:blipFill>
            <p:spPr>
              <a:xfrm>
                <a:off x="4711561" y="2546576"/>
                <a:ext cx="2719925" cy="1942478"/>
              </a:xfrm>
              <a:prstGeom prst="rect">
                <a:avLst/>
              </a:prstGeom>
              <a:noFill/>
              <a:ln>
                <a:noFill/>
              </a:ln>
            </p:spPr>
          </p:pic>
        </p:grpSp>
        <p:grpSp>
          <p:nvGrpSpPr>
            <p:cNvPr id="1159" name="Google Shape;1159;p156"/>
            <p:cNvGrpSpPr/>
            <p:nvPr/>
          </p:nvGrpSpPr>
          <p:grpSpPr>
            <a:xfrm>
              <a:off x="2032712" y="1752230"/>
              <a:ext cx="2592300" cy="3485758"/>
              <a:chOff x="2032712" y="1752230"/>
              <a:chExt cx="2592300" cy="3485758"/>
            </a:xfrm>
          </p:grpSpPr>
          <p:sp>
            <p:nvSpPr>
              <p:cNvPr id="1160" name="Google Shape;1160;p156"/>
              <p:cNvSpPr txBox="1"/>
              <p:nvPr/>
            </p:nvSpPr>
            <p:spPr>
              <a:xfrm>
                <a:off x="2032712" y="1752230"/>
                <a:ext cx="2592300" cy="400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Ford Foundation</a:t>
                </a:r>
                <a:endParaRPr b="0" i="0" sz="1400" u="none" cap="none" strike="noStrike">
                  <a:solidFill>
                    <a:srgbClr val="000000"/>
                  </a:solidFill>
                  <a:latin typeface="Arial"/>
                  <a:ea typeface="Arial"/>
                  <a:cs typeface="Arial"/>
                  <a:sym typeface="Arial"/>
                </a:endParaRPr>
              </a:p>
            </p:txBody>
          </p:sp>
          <p:pic>
            <p:nvPicPr>
              <p:cNvPr id="1161" name="Google Shape;1161;p156"/>
              <p:cNvPicPr preferRelativeResize="0"/>
              <p:nvPr/>
            </p:nvPicPr>
            <p:blipFill rotWithShape="1">
              <a:blip r:embed="rId5">
                <a:alphaModFix/>
              </a:blip>
              <a:srcRect b="0" l="0" r="0" t="0"/>
              <a:stretch/>
            </p:blipFill>
            <p:spPr>
              <a:xfrm>
                <a:off x="2154382" y="2213882"/>
                <a:ext cx="2346516" cy="3024106"/>
              </a:xfrm>
              <a:prstGeom prst="rect">
                <a:avLst/>
              </a:prstGeom>
              <a:noFill/>
              <a:ln>
                <a:noFill/>
              </a:ln>
            </p:spPr>
          </p:pic>
        </p:gr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85"/>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06" name="Google Shape;506;p85"/>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Overview of the Day</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507" name="Google Shape;507;p85"/>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508" name="Google Shape;508;p85"/>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6" name="Shape 1166"/>
        <p:cNvGrpSpPr/>
        <p:nvPr/>
      </p:nvGrpSpPr>
      <p:grpSpPr>
        <a:xfrm>
          <a:off x="0" y="0"/>
          <a:ext cx="0" cy="0"/>
          <a:chOff x="0" y="0"/>
          <a:chExt cx="0" cy="0"/>
        </a:xfrm>
      </p:grpSpPr>
      <p:sp>
        <p:nvSpPr>
          <p:cNvPr id="1167" name="Google Shape;1167;p15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3600"/>
              <a:buNone/>
            </a:pPr>
            <a:r>
              <a:rPr b="1" lang="en-US" sz="4000"/>
              <a:t>Arts Funding in the Context of Race</a:t>
            </a:r>
            <a:endParaRPr sz="3100"/>
          </a:p>
        </p:txBody>
      </p:sp>
      <p:sp>
        <p:nvSpPr>
          <p:cNvPr id="1168" name="Google Shape;1168;p157"/>
          <p:cNvSpPr txBox="1"/>
          <p:nvPr>
            <p:ph idx="1" type="body"/>
          </p:nvPr>
        </p:nvSpPr>
        <p:spPr>
          <a:xfrm>
            <a:off x="838200" y="1807176"/>
            <a:ext cx="10515600" cy="4351200"/>
          </a:xfrm>
          <a:prstGeom prst="rect">
            <a:avLst/>
          </a:prstGeom>
          <a:noFill/>
          <a:ln>
            <a:noFill/>
          </a:ln>
        </p:spPr>
        <p:txBody>
          <a:bodyPr anchorCtr="0" anchor="t" bIns="45700" lIns="91425" spcFirstLastPara="1" rIns="91425" wrap="square" tIns="45700">
            <a:noAutofit/>
          </a:bodyPr>
          <a:lstStyle/>
          <a:p>
            <a:pPr indent="0" lvl="0" marL="55689" rtl="0" algn="l">
              <a:lnSpc>
                <a:spcPct val="100000"/>
              </a:lnSpc>
              <a:spcBef>
                <a:spcPts val="1000"/>
              </a:spcBef>
              <a:spcAft>
                <a:spcPts val="0"/>
              </a:spcAft>
              <a:buSzPts val="2300"/>
              <a:buNone/>
            </a:pPr>
            <a:r>
              <a:rPr lang="en-US"/>
              <a:t>Where do these practices show up now?</a:t>
            </a:r>
            <a:endParaRPr/>
          </a:p>
          <a:p>
            <a:pPr indent="0" lvl="0" marL="55689" rtl="0" algn="l">
              <a:lnSpc>
                <a:spcPct val="100000"/>
              </a:lnSpc>
              <a:spcBef>
                <a:spcPts val="1000"/>
              </a:spcBef>
              <a:spcAft>
                <a:spcPts val="0"/>
              </a:spcAft>
              <a:buSzPts val="2300"/>
              <a:buNone/>
            </a:pPr>
            <a:r>
              <a:t/>
            </a:r>
            <a:endParaRPr/>
          </a:p>
          <a:p>
            <a:pPr indent="-514350" lvl="1" marL="1027239" rtl="0" algn="l">
              <a:lnSpc>
                <a:spcPct val="100000"/>
              </a:lnSpc>
              <a:spcBef>
                <a:spcPts val="500"/>
              </a:spcBef>
              <a:spcAft>
                <a:spcPts val="0"/>
              </a:spcAft>
              <a:buClr>
                <a:srgbClr val="3E7FCD"/>
              </a:buClr>
              <a:buSzPts val="2300"/>
              <a:buFont typeface="Arial"/>
              <a:buAutoNum type="arabicPeriod"/>
            </a:pPr>
            <a:r>
              <a:rPr lang="en-US"/>
              <a:t>Racialized cultural hierarchy</a:t>
            </a:r>
            <a:endParaRPr/>
          </a:p>
          <a:p>
            <a:pPr indent="-514350" lvl="1" marL="1027239" rtl="0" algn="l">
              <a:lnSpc>
                <a:spcPct val="100000"/>
              </a:lnSpc>
              <a:spcBef>
                <a:spcPts val="500"/>
              </a:spcBef>
              <a:spcAft>
                <a:spcPts val="0"/>
              </a:spcAft>
              <a:buClr>
                <a:srgbClr val="3E7FCD"/>
              </a:buClr>
              <a:buSzPts val="2300"/>
              <a:buFont typeface="Arial"/>
              <a:buAutoNum type="arabicPeriod"/>
            </a:pPr>
            <a:r>
              <a:rPr lang="en-US"/>
              <a:t>Leverage </a:t>
            </a:r>
            <a:endParaRPr/>
          </a:p>
          <a:p>
            <a:pPr indent="-514350" lvl="1" marL="1027239" rtl="0" algn="l">
              <a:lnSpc>
                <a:spcPct val="100000"/>
              </a:lnSpc>
              <a:spcBef>
                <a:spcPts val="500"/>
              </a:spcBef>
              <a:spcAft>
                <a:spcPts val="0"/>
              </a:spcAft>
              <a:buClr>
                <a:srgbClr val="3E7FCD"/>
              </a:buClr>
              <a:buSzPts val="2300"/>
              <a:buFont typeface="Arial"/>
              <a:buAutoNum type="arabicPeriod"/>
            </a:pPr>
            <a:r>
              <a:rPr lang="en-US"/>
              <a:t>Moneyed networks</a:t>
            </a:r>
            <a:endParaRPr/>
          </a:p>
          <a:p>
            <a:pPr indent="-514350" lvl="1" marL="1027239" rtl="0" algn="l">
              <a:lnSpc>
                <a:spcPct val="100000"/>
              </a:lnSpc>
              <a:spcBef>
                <a:spcPts val="500"/>
              </a:spcBef>
              <a:spcAft>
                <a:spcPts val="0"/>
              </a:spcAft>
              <a:buClr>
                <a:srgbClr val="3E7FCD"/>
              </a:buClr>
              <a:buSzPts val="2300"/>
              <a:buFont typeface="Arial"/>
              <a:buAutoNum type="arabicPeriod"/>
            </a:pPr>
            <a:r>
              <a:rPr lang="en-US"/>
              <a:t>Enshrined in giving practices of foundations and government agencies</a:t>
            </a:r>
            <a:endParaRPr/>
          </a:p>
          <a:p>
            <a:pPr indent="0" lvl="0" marL="0" rtl="0" algn="l">
              <a:lnSpc>
                <a:spcPct val="100000"/>
              </a:lnSpc>
              <a:spcBef>
                <a:spcPts val="500"/>
              </a:spcBef>
              <a:spcAft>
                <a:spcPts val="0"/>
              </a:spcAft>
              <a:buNone/>
            </a:pPr>
            <a:r>
              <a:t/>
            </a:r>
            <a:endParaRPr/>
          </a:p>
          <a:p>
            <a:pPr indent="0" lvl="0" marL="0" rtl="0" algn="l">
              <a:lnSpc>
                <a:spcPct val="100000"/>
              </a:lnSpc>
              <a:spcBef>
                <a:spcPts val="500"/>
              </a:spcBef>
              <a:spcAft>
                <a:spcPts val="0"/>
              </a:spcAft>
              <a:buNone/>
            </a:pPr>
            <a:r>
              <a:rPr lang="en-US"/>
              <a:t>How do you interrupt them?</a:t>
            </a:r>
            <a:endParaRPr/>
          </a:p>
        </p:txBody>
      </p:sp>
      <p:sp>
        <p:nvSpPr>
          <p:cNvPr id="1169" name="Google Shape;1169;p157"/>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4" name="Shape 1174"/>
        <p:cNvGrpSpPr/>
        <p:nvPr/>
      </p:nvGrpSpPr>
      <p:grpSpPr>
        <a:xfrm>
          <a:off x="0" y="0"/>
          <a:ext cx="0" cy="0"/>
          <a:chOff x="0" y="0"/>
          <a:chExt cx="0" cy="0"/>
        </a:xfrm>
      </p:grpSpPr>
      <p:sp>
        <p:nvSpPr>
          <p:cNvPr id="1175" name="Google Shape;1175;p15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3400"/>
              <a:buFont typeface="Arial"/>
              <a:buNone/>
            </a:pPr>
            <a:r>
              <a:rPr b="1" lang="en-US" sz="4000"/>
              <a:t>Policies Precede Beliefs (Ibram X. Kendi)</a:t>
            </a:r>
            <a:endParaRPr sz="3100"/>
          </a:p>
        </p:txBody>
      </p:sp>
      <p:sp>
        <p:nvSpPr>
          <p:cNvPr id="1176" name="Google Shape;1176;p158"/>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177" name="Google Shape;1177;p158"/>
          <p:cNvSpPr txBox="1"/>
          <p:nvPr/>
        </p:nvSpPr>
        <p:spPr>
          <a:xfrm>
            <a:off x="838200" y="1607050"/>
            <a:ext cx="10515600" cy="4574700"/>
          </a:xfrm>
          <a:prstGeom prst="rect">
            <a:avLst/>
          </a:prstGeom>
          <a:noFill/>
          <a:ln>
            <a:noFill/>
          </a:ln>
        </p:spPr>
        <p:txBody>
          <a:bodyPr anchorCtr="0" anchor="t" bIns="91425" lIns="91425" spcFirstLastPara="1" rIns="91425" wrap="square" tIns="91425">
            <a:spAutoFit/>
          </a:bodyPr>
          <a:lstStyle/>
          <a:p>
            <a:pPr indent="0" lvl="0" marL="114300" rtl="0" algn="l">
              <a:lnSpc>
                <a:spcPct val="90000"/>
              </a:lnSpc>
              <a:spcBef>
                <a:spcPts val="1000"/>
              </a:spcBef>
              <a:spcAft>
                <a:spcPts val="0"/>
              </a:spcAft>
              <a:buNone/>
            </a:pPr>
            <a:r>
              <a:rPr b="1" lang="en-US" sz="2800">
                <a:solidFill>
                  <a:schemeClr val="dk1"/>
                </a:solidFill>
                <a:latin typeface="Calibri"/>
                <a:ea typeface="Calibri"/>
                <a:cs typeface="Calibri"/>
                <a:sym typeface="Calibri"/>
              </a:rPr>
              <a:t>Anti-racism</a:t>
            </a:r>
            <a:r>
              <a:rPr lang="en-US" sz="2800">
                <a:solidFill>
                  <a:schemeClr val="dk1"/>
                </a:solidFill>
                <a:latin typeface="Calibri"/>
                <a:ea typeface="Calibri"/>
                <a:cs typeface="Calibri"/>
                <a:sym typeface="Calibri"/>
              </a:rPr>
              <a:t> – </a:t>
            </a:r>
            <a:endParaRPr sz="2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Char char="•"/>
            </a:pPr>
            <a:r>
              <a:rPr lang="en-US" sz="2600">
                <a:solidFill>
                  <a:schemeClr val="dk1"/>
                </a:solidFill>
                <a:latin typeface="Calibri"/>
                <a:ea typeface="Calibri"/>
                <a:cs typeface="Calibri"/>
                <a:sym typeface="Calibri"/>
              </a:rPr>
              <a:t>Work to eradicate the racialized outcomes of institutional and social systems and structures</a:t>
            </a:r>
            <a:endParaRPr sz="2600">
              <a:solidFill>
                <a:schemeClr val="dk1"/>
              </a:solidFill>
              <a:latin typeface="Calibri"/>
              <a:ea typeface="Calibri"/>
              <a:cs typeface="Calibri"/>
              <a:sym typeface="Calibri"/>
            </a:endParaRPr>
          </a:p>
          <a:p>
            <a:pPr indent="0" lvl="0" marL="457200" rtl="0" algn="l">
              <a:spcBef>
                <a:spcPts val="0"/>
              </a:spcBef>
              <a:spcAft>
                <a:spcPts val="0"/>
              </a:spcAft>
              <a:buNone/>
            </a:pPr>
            <a:r>
              <a:t/>
            </a:r>
            <a:endParaRPr sz="26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Char char="•"/>
            </a:pPr>
            <a:r>
              <a:rPr lang="en-US" sz="2600">
                <a:solidFill>
                  <a:schemeClr val="dk1"/>
                </a:solidFill>
                <a:latin typeface="Calibri"/>
                <a:ea typeface="Calibri"/>
                <a:cs typeface="Calibri"/>
                <a:sym typeface="Calibri"/>
              </a:rPr>
              <a:t>Redesigning or replacing those systems and structures</a:t>
            </a:r>
            <a:endParaRPr sz="2800">
              <a:solidFill>
                <a:schemeClr val="dk1"/>
              </a:solidFill>
              <a:latin typeface="Calibri"/>
              <a:ea typeface="Calibri"/>
              <a:cs typeface="Calibri"/>
              <a:sym typeface="Calibri"/>
            </a:endParaRPr>
          </a:p>
          <a:p>
            <a:pPr indent="-228600" lvl="0" marL="457200" rtl="0" algn="l">
              <a:spcBef>
                <a:spcPts val="0"/>
              </a:spcBef>
              <a:spcAft>
                <a:spcPts val="0"/>
              </a:spcAft>
              <a:buNone/>
            </a:pPr>
            <a:r>
              <a:t/>
            </a:r>
            <a:endParaRPr sz="26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Char char="•"/>
            </a:pPr>
            <a:r>
              <a:rPr lang="en-US" sz="2600">
                <a:solidFill>
                  <a:schemeClr val="dk1"/>
                </a:solidFill>
                <a:latin typeface="Calibri"/>
                <a:ea typeface="Calibri"/>
                <a:cs typeface="Calibri"/>
                <a:sym typeface="Calibri"/>
              </a:rPr>
              <a:t>Acknowledgement that the culture of BIPOC folks in the U.S. are different from White folks in the U.S. </a:t>
            </a:r>
            <a:endParaRPr sz="2800">
              <a:solidFill>
                <a:schemeClr val="dk1"/>
              </a:solidFill>
              <a:latin typeface="Calibri"/>
              <a:ea typeface="Calibri"/>
              <a:cs typeface="Calibri"/>
              <a:sym typeface="Calibri"/>
            </a:endParaRPr>
          </a:p>
          <a:p>
            <a:pPr indent="-228600" lvl="0" marL="457200" rtl="0" algn="l">
              <a:spcBef>
                <a:spcPts val="0"/>
              </a:spcBef>
              <a:spcAft>
                <a:spcPts val="0"/>
              </a:spcAft>
              <a:buNone/>
            </a:pPr>
            <a:r>
              <a:t/>
            </a:r>
            <a:endParaRPr sz="26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Char char="•"/>
            </a:pPr>
            <a:r>
              <a:rPr lang="en-US" sz="2600">
                <a:solidFill>
                  <a:schemeClr val="dk1"/>
                </a:solidFill>
                <a:latin typeface="Calibri"/>
                <a:ea typeface="Calibri"/>
                <a:cs typeface="Calibri"/>
                <a:sym typeface="Calibri"/>
              </a:rPr>
              <a:t>Respect for BIPOC’s cultural differences as just that – different, not better or worse</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EF0F4"/>
        </a:solidFill>
      </p:bgPr>
    </p:bg>
    <p:spTree>
      <p:nvGrpSpPr>
        <p:cNvPr id="1181" name="Shape 1181"/>
        <p:cNvGrpSpPr/>
        <p:nvPr/>
      </p:nvGrpSpPr>
      <p:grpSpPr>
        <a:xfrm>
          <a:off x="0" y="0"/>
          <a:ext cx="0" cy="0"/>
          <a:chOff x="0" y="0"/>
          <a:chExt cx="0" cy="0"/>
        </a:xfrm>
      </p:grpSpPr>
      <p:sp>
        <p:nvSpPr>
          <p:cNvPr id="1182" name="Google Shape;1182;p159"/>
          <p:cNvSpPr/>
          <p:nvPr/>
        </p:nvSpPr>
        <p:spPr>
          <a:xfrm>
            <a:off x="1499700" y="291350"/>
            <a:ext cx="7416000" cy="6531300"/>
          </a:xfrm>
          <a:prstGeom prst="ellipse">
            <a:avLst/>
          </a:prstGeom>
          <a:gradFill>
            <a:gsLst>
              <a:gs pos="0">
                <a:srgbClr val="DFE9FB"/>
              </a:gs>
              <a:gs pos="100000">
                <a:srgbClr val="6E9BE7"/>
              </a:gs>
            </a:gsLst>
            <a:lin ang="5400012" scaled="0"/>
          </a:gradFill>
          <a:ln cap="flat" cmpd="sng" w="9525">
            <a:solidFill>
              <a:schemeClr val="dk2"/>
            </a:solidFill>
            <a:prstDash val="solid"/>
            <a:round/>
            <a:headEnd len="sm" w="sm" type="none"/>
            <a:tailEnd len="sm" w="sm" type="none"/>
          </a:ln>
        </p:spPr>
        <p:txBody>
          <a:bodyPr anchorCtr="0" anchor="ctr" bIns="60975" lIns="60975" spcFirstLastPara="1" rIns="60975" wrap="square" tIns="60975">
            <a:noAutofit/>
          </a:bodyPr>
          <a:lstStyle/>
          <a:p>
            <a:pPr indent="0" lvl="0" marL="0" rtl="0" algn="l">
              <a:spcBef>
                <a:spcPts val="0"/>
              </a:spcBef>
              <a:spcAft>
                <a:spcPts val="0"/>
              </a:spcAft>
              <a:buNone/>
            </a:pPr>
            <a:r>
              <a:t/>
            </a:r>
            <a:endParaRPr/>
          </a:p>
        </p:txBody>
      </p:sp>
      <p:sp>
        <p:nvSpPr>
          <p:cNvPr id="1183" name="Google Shape;1183;p159"/>
          <p:cNvSpPr txBox="1"/>
          <p:nvPr>
            <p:ph type="title"/>
          </p:nvPr>
        </p:nvSpPr>
        <p:spPr>
          <a:xfrm>
            <a:off x="986067" y="232133"/>
            <a:ext cx="8854500" cy="762000"/>
          </a:xfrm>
          <a:prstGeom prst="rect">
            <a:avLst/>
          </a:prstGeom>
          <a:effectLst>
            <a:outerShdw blurRad="57150" rotWithShape="0" algn="bl" dir="5400000" dist="19050">
              <a:srgbClr val="000000">
                <a:alpha val="500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rPr b="1" lang="en-US" sz="4000">
                <a:latin typeface="Avenir"/>
                <a:ea typeface="Avenir"/>
                <a:cs typeface="Avenir"/>
                <a:sym typeface="Avenir"/>
              </a:rPr>
              <a:t>Elemental Design</a:t>
            </a:r>
            <a:endParaRPr b="1" sz="4000">
              <a:latin typeface="Avenir"/>
              <a:ea typeface="Avenir"/>
              <a:cs typeface="Avenir"/>
              <a:sym typeface="Avenir"/>
            </a:endParaRPr>
          </a:p>
        </p:txBody>
      </p:sp>
      <p:pic>
        <p:nvPicPr>
          <p:cNvPr id="1184" name="Google Shape;1184;p159"/>
          <p:cNvPicPr preferRelativeResize="0"/>
          <p:nvPr/>
        </p:nvPicPr>
        <p:blipFill>
          <a:blip r:embed="rId3">
            <a:alphaModFix/>
          </a:blip>
          <a:stretch>
            <a:fillRect/>
          </a:stretch>
        </p:blipFill>
        <p:spPr>
          <a:xfrm>
            <a:off x="10332367" y="5754117"/>
            <a:ext cx="1733684" cy="1733684"/>
          </a:xfrm>
          <a:prstGeom prst="rect">
            <a:avLst/>
          </a:prstGeom>
          <a:noFill/>
          <a:ln>
            <a:noFill/>
          </a:ln>
        </p:spPr>
      </p:pic>
      <p:graphicFrame>
        <p:nvGraphicFramePr>
          <p:cNvPr id="1185" name="Google Shape;1185;p159"/>
          <p:cNvGraphicFramePr/>
          <p:nvPr/>
        </p:nvGraphicFramePr>
        <p:xfrm>
          <a:off x="986067" y="1015875"/>
          <a:ext cx="3000000" cy="3000000"/>
        </p:xfrm>
        <a:graphic>
          <a:graphicData uri="http://schemas.openxmlformats.org/drawingml/2006/table">
            <a:tbl>
              <a:tblPr>
                <a:noFill/>
                <a:tableStyleId>{D9FB4913-8959-45C6-AB59-0EE1D4E92C2B}</a:tableStyleId>
              </a:tblPr>
              <a:tblGrid>
                <a:gridCol w="4150825"/>
                <a:gridCol w="390325"/>
                <a:gridCol w="4313075"/>
              </a:tblGrid>
              <a:tr h="2453525">
                <a:tc>
                  <a:txBody>
                    <a:bodyPr/>
                    <a:lstStyle/>
                    <a:p>
                      <a:pPr indent="0" lvl="0" marL="304800" rtl="0" algn="ctr">
                        <a:spcBef>
                          <a:spcPts val="0"/>
                        </a:spcBef>
                        <a:spcAft>
                          <a:spcPts val="0"/>
                        </a:spcAft>
                        <a:buNone/>
                      </a:pPr>
                      <a:r>
                        <a:rPr b="1" lang="en-US" sz="1600"/>
                        <a:t>Spirit</a:t>
                      </a:r>
                      <a:endParaRPr b="1" sz="1600"/>
                    </a:p>
                    <a:p>
                      <a:pPr indent="-254000" lvl="0" marL="304800" rtl="0" algn="l">
                        <a:spcBef>
                          <a:spcPts val="0"/>
                        </a:spcBef>
                        <a:spcAft>
                          <a:spcPts val="0"/>
                        </a:spcAft>
                        <a:buSzPts val="1600"/>
                        <a:buChar char="●"/>
                      </a:pPr>
                      <a:r>
                        <a:rPr lang="en-US" sz="1600"/>
                        <a:t>Acknowledges and centers the spirit</a:t>
                      </a:r>
                      <a:endParaRPr sz="1600"/>
                    </a:p>
                    <a:p>
                      <a:pPr indent="-254000" lvl="0" marL="304800" rtl="0" algn="l">
                        <a:spcBef>
                          <a:spcPts val="0"/>
                        </a:spcBef>
                        <a:spcAft>
                          <a:spcPts val="0"/>
                        </a:spcAft>
                        <a:buSzPts val="1600"/>
                        <a:buChar char="●"/>
                      </a:pPr>
                      <a:r>
                        <a:rPr lang="en-US" sz="1600"/>
                        <a:t>Considers the relationship between the self and something greater than or outside the self</a:t>
                      </a:r>
                      <a:endParaRPr sz="1600"/>
                    </a:p>
                    <a:p>
                      <a:pPr indent="-254000" lvl="0" marL="304800" rtl="0" algn="l">
                        <a:spcBef>
                          <a:spcPts val="0"/>
                        </a:spcBef>
                        <a:spcAft>
                          <a:spcPts val="0"/>
                        </a:spcAft>
                        <a:buSzPts val="1600"/>
                        <a:buChar char="●"/>
                      </a:pPr>
                      <a:r>
                        <a:rPr lang="en-US" sz="1600"/>
                        <a:t>Values the interconnectedness of all things</a:t>
                      </a:r>
                      <a:endParaRPr sz="1600"/>
                    </a:p>
                    <a:p>
                      <a:pPr indent="-254000" lvl="0" marL="304800" rtl="0" algn="l">
                        <a:spcBef>
                          <a:spcPts val="0"/>
                        </a:spcBef>
                        <a:spcAft>
                          <a:spcPts val="0"/>
                        </a:spcAft>
                        <a:buSzPts val="1600"/>
                        <a:buChar char="●"/>
                      </a:pPr>
                      <a:r>
                        <a:rPr lang="en-US" sz="1600"/>
                        <a:t>Emphasizes connection and interdependence </a:t>
                      </a:r>
                      <a:endParaRPr sz="1600"/>
                    </a:p>
                    <a:p>
                      <a:pPr indent="0" lvl="0" marL="0" rtl="0" algn="l">
                        <a:spcBef>
                          <a:spcPts val="0"/>
                        </a:spcBef>
                        <a:spcAft>
                          <a:spcPts val="0"/>
                        </a:spcAft>
                        <a:buNone/>
                      </a:pPr>
                      <a:r>
                        <a:rPr lang="en-US" sz="1600"/>
                        <a:t>  </a:t>
                      </a:r>
                      <a:endParaRPr sz="1600"/>
                    </a:p>
                  </a:txBody>
                  <a:tcPr marT="60975" marB="60975" marR="60975" marL="60975">
                    <a:gradFill>
                      <a:gsLst>
                        <a:gs pos="0">
                          <a:srgbClr val="FFF6DB"/>
                        </a:gs>
                        <a:gs pos="100000">
                          <a:srgbClr val="FAD25C"/>
                        </a:gs>
                      </a:gsLst>
                      <a:lin ang="5400012" scaled="0"/>
                    </a:gradFill>
                  </a:tcPr>
                </a:tc>
                <a:tc>
                  <a:txBody>
                    <a:bodyPr/>
                    <a:lstStyle/>
                    <a:p>
                      <a:pPr indent="0" lvl="0" marL="0" rtl="0" algn="l">
                        <a:spcBef>
                          <a:spcPts val="0"/>
                        </a:spcBef>
                        <a:spcAft>
                          <a:spcPts val="0"/>
                        </a:spcAft>
                        <a:buNone/>
                      </a:pPr>
                      <a:r>
                        <a:t/>
                      </a:r>
                      <a:endParaRPr sz="1600"/>
                    </a:p>
                  </a:txBody>
                  <a:tcPr marT="60975" marB="60975" marR="60975" marL="60975"/>
                </a:tc>
                <a:tc>
                  <a:txBody>
                    <a:bodyPr/>
                    <a:lstStyle/>
                    <a:p>
                      <a:pPr indent="0" lvl="0" marL="304800" rtl="0" algn="ctr">
                        <a:spcBef>
                          <a:spcPts val="0"/>
                        </a:spcBef>
                        <a:spcAft>
                          <a:spcPts val="0"/>
                        </a:spcAft>
                        <a:buNone/>
                      </a:pPr>
                      <a:r>
                        <a:rPr b="1" lang="en-US" sz="1600"/>
                        <a:t>Physical</a:t>
                      </a:r>
                      <a:endParaRPr b="1" sz="1600"/>
                    </a:p>
                    <a:p>
                      <a:pPr indent="-254000" lvl="0" marL="304800" rtl="0" algn="l">
                        <a:spcBef>
                          <a:spcPts val="0"/>
                        </a:spcBef>
                        <a:spcAft>
                          <a:spcPts val="0"/>
                        </a:spcAft>
                        <a:buSzPts val="1600"/>
                        <a:buChar char="●"/>
                      </a:pPr>
                      <a:r>
                        <a:rPr lang="en-US" sz="1600"/>
                        <a:t>Acknowledges and centers the body</a:t>
                      </a:r>
                      <a:endParaRPr sz="1600"/>
                    </a:p>
                    <a:p>
                      <a:pPr indent="-254000" lvl="0" marL="304800" rtl="0" algn="l">
                        <a:spcBef>
                          <a:spcPts val="0"/>
                        </a:spcBef>
                        <a:spcAft>
                          <a:spcPts val="0"/>
                        </a:spcAft>
                        <a:buSzPts val="1600"/>
                        <a:buChar char="●"/>
                      </a:pPr>
                      <a:r>
                        <a:rPr lang="en-US" sz="1600"/>
                        <a:t>Considers the physical space/environment/earth</a:t>
                      </a:r>
                      <a:endParaRPr sz="1600"/>
                    </a:p>
                    <a:p>
                      <a:pPr indent="-254000" lvl="0" marL="304800" rtl="0" algn="l">
                        <a:spcBef>
                          <a:spcPts val="0"/>
                        </a:spcBef>
                        <a:spcAft>
                          <a:spcPts val="0"/>
                        </a:spcAft>
                        <a:buSzPts val="1600"/>
                        <a:buChar char="●"/>
                      </a:pPr>
                      <a:r>
                        <a:rPr lang="en-US" sz="1600"/>
                        <a:t>Values the bodies of those present and honors the reality of those bodies in this world</a:t>
                      </a:r>
                      <a:endParaRPr sz="1600"/>
                    </a:p>
                    <a:p>
                      <a:pPr indent="-254000" lvl="0" marL="304800" rtl="0" algn="l">
                        <a:spcBef>
                          <a:spcPts val="0"/>
                        </a:spcBef>
                        <a:spcAft>
                          <a:spcPts val="0"/>
                        </a:spcAft>
                        <a:buSzPts val="1600"/>
                        <a:buChar char="●"/>
                      </a:pPr>
                      <a:r>
                        <a:rPr lang="en-US" sz="1600"/>
                        <a:t>Emphasizes naming and presence</a:t>
                      </a:r>
                      <a:endParaRPr sz="1600"/>
                    </a:p>
                    <a:p>
                      <a:pPr indent="0" lvl="0" marL="0" rtl="0" algn="l">
                        <a:spcBef>
                          <a:spcPts val="0"/>
                        </a:spcBef>
                        <a:spcAft>
                          <a:spcPts val="0"/>
                        </a:spcAft>
                        <a:buNone/>
                      </a:pPr>
                      <a:r>
                        <a:rPr lang="en-US" sz="1600"/>
                        <a:t> </a:t>
                      </a:r>
                      <a:endParaRPr sz="1600"/>
                    </a:p>
                  </a:txBody>
                  <a:tcPr marT="60975" marB="60975" marR="60975" marL="60975">
                    <a:gradFill>
                      <a:gsLst>
                        <a:gs pos="0">
                          <a:srgbClr val="D4E5F5"/>
                        </a:gs>
                        <a:gs pos="100000">
                          <a:srgbClr val="70A4D5"/>
                        </a:gs>
                      </a:gsLst>
                      <a:lin ang="5400012" scaled="0"/>
                    </a:gradFill>
                  </a:tcPr>
                </a:tc>
              </a:tr>
              <a:tr h="342500">
                <a:tc>
                  <a:txBody>
                    <a:bodyPr/>
                    <a:lstStyle/>
                    <a:p>
                      <a:pPr indent="0" lvl="0" marL="304800" rtl="0" algn="ctr">
                        <a:spcBef>
                          <a:spcPts val="0"/>
                        </a:spcBef>
                        <a:spcAft>
                          <a:spcPts val="0"/>
                        </a:spcAft>
                        <a:buNone/>
                      </a:pPr>
                      <a:r>
                        <a:t/>
                      </a:r>
                      <a:endParaRPr b="1" sz="1600"/>
                    </a:p>
                  </a:txBody>
                  <a:tcPr marT="60975" marB="60975" marR="60975" marL="60975"/>
                </a:tc>
                <a:tc>
                  <a:txBody>
                    <a:bodyPr/>
                    <a:lstStyle/>
                    <a:p>
                      <a:pPr indent="0" lvl="0" marL="0" rtl="0" algn="l">
                        <a:spcBef>
                          <a:spcPts val="0"/>
                        </a:spcBef>
                        <a:spcAft>
                          <a:spcPts val="0"/>
                        </a:spcAft>
                        <a:buNone/>
                      </a:pPr>
                      <a:r>
                        <a:t/>
                      </a:r>
                      <a:endParaRPr sz="1600"/>
                    </a:p>
                  </a:txBody>
                  <a:tcPr marT="60975" marB="60975" marR="60975" marL="60975"/>
                </a:tc>
                <a:tc>
                  <a:txBody>
                    <a:bodyPr/>
                    <a:lstStyle/>
                    <a:p>
                      <a:pPr indent="0" lvl="0" marL="304800" rtl="0" algn="ctr">
                        <a:spcBef>
                          <a:spcPts val="0"/>
                        </a:spcBef>
                        <a:spcAft>
                          <a:spcPts val="0"/>
                        </a:spcAft>
                        <a:buNone/>
                      </a:pPr>
                      <a:r>
                        <a:t/>
                      </a:r>
                      <a:endParaRPr b="1" sz="1600"/>
                    </a:p>
                  </a:txBody>
                  <a:tcPr marT="60975" marB="60975" marR="60975" marL="60975"/>
                </a:tc>
              </a:tr>
              <a:tr h="2181725">
                <a:tc>
                  <a:txBody>
                    <a:bodyPr/>
                    <a:lstStyle/>
                    <a:p>
                      <a:pPr indent="0" lvl="0" marL="304800" rtl="0" algn="ctr">
                        <a:spcBef>
                          <a:spcPts val="0"/>
                        </a:spcBef>
                        <a:spcAft>
                          <a:spcPts val="0"/>
                        </a:spcAft>
                        <a:buNone/>
                      </a:pPr>
                      <a:r>
                        <a:rPr b="1" lang="en-US" sz="1600"/>
                        <a:t>Emotional</a:t>
                      </a:r>
                      <a:endParaRPr b="1" sz="1600"/>
                    </a:p>
                    <a:p>
                      <a:pPr indent="-254000" lvl="0" marL="304800" rtl="0" algn="l">
                        <a:spcBef>
                          <a:spcPts val="0"/>
                        </a:spcBef>
                        <a:spcAft>
                          <a:spcPts val="0"/>
                        </a:spcAft>
                        <a:buSzPts val="1600"/>
                        <a:buChar char="●"/>
                      </a:pPr>
                      <a:r>
                        <a:rPr lang="en-US" sz="1600"/>
                        <a:t>Acknowledges and centers the affect</a:t>
                      </a:r>
                      <a:endParaRPr sz="1600"/>
                    </a:p>
                    <a:p>
                      <a:pPr indent="-254000" lvl="0" marL="304800" rtl="0" algn="l">
                        <a:spcBef>
                          <a:spcPts val="0"/>
                        </a:spcBef>
                        <a:spcAft>
                          <a:spcPts val="0"/>
                        </a:spcAft>
                        <a:buSzPts val="1600"/>
                        <a:buChar char="●"/>
                      </a:pPr>
                      <a:r>
                        <a:rPr lang="en-US" sz="1600"/>
                        <a:t>Considers feelings and emotions</a:t>
                      </a:r>
                      <a:endParaRPr sz="1600"/>
                    </a:p>
                    <a:p>
                      <a:pPr indent="-254000" lvl="0" marL="304800" rtl="0" algn="l">
                        <a:spcBef>
                          <a:spcPts val="0"/>
                        </a:spcBef>
                        <a:spcAft>
                          <a:spcPts val="0"/>
                        </a:spcAft>
                        <a:buSzPts val="1600"/>
                        <a:buChar char="●"/>
                      </a:pPr>
                      <a:r>
                        <a:rPr lang="en-US" sz="1600"/>
                        <a:t>Values the lived experience of the unique people in the space</a:t>
                      </a:r>
                      <a:endParaRPr sz="1600"/>
                    </a:p>
                    <a:p>
                      <a:pPr indent="-254000" lvl="0" marL="304800" rtl="0" algn="l">
                        <a:spcBef>
                          <a:spcPts val="0"/>
                        </a:spcBef>
                        <a:spcAft>
                          <a:spcPts val="0"/>
                        </a:spcAft>
                        <a:buSzPts val="1600"/>
                        <a:buChar char="●"/>
                      </a:pPr>
                      <a:r>
                        <a:rPr lang="en-US" sz="1600"/>
                        <a:t>Emphasizes storytelling and sharing</a:t>
                      </a:r>
                      <a:endParaRPr sz="1600"/>
                    </a:p>
                  </a:txBody>
                  <a:tcPr marT="60975" marB="60975" marR="60975" marL="60975">
                    <a:gradFill>
                      <a:gsLst>
                        <a:gs pos="0">
                          <a:srgbClr val="F5D0D0"/>
                        </a:gs>
                        <a:gs pos="100000">
                          <a:srgbClr val="D96868"/>
                        </a:gs>
                      </a:gsLst>
                      <a:lin ang="5400012" scaled="0"/>
                    </a:gradFill>
                  </a:tcPr>
                </a:tc>
                <a:tc>
                  <a:txBody>
                    <a:bodyPr/>
                    <a:lstStyle/>
                    <a:p>
                      <a:pPr indent="0" lvl="0" marL="0" rtl="0" algn="l">
                        <a:spcBef>
                          <a:spcPts val="0"/>
                        </a:spcBef>
                        <a:spcAft>
                          <a:spcPts val="0"/>
                        </a:spcAft>
                        <a:buNone/>
                      </a:pPr>
                      <a:r>
                        <a:t/>
                      </a:r>
                      <a:endParaRPr sz="1600"/>
                    </a:p>
                  </a:txBody>
                  <a:tcPr marT="60975" marB="60975" marR="60975" marL="60975"/>
                </a:tc>
                <a:tc>
                  <a:txBody>
                    <a:bodyPr/>
                    <a:lstStyle/>
                    <a:p>
                      <a:pPr indent="0" lvl="0" marL="304800" rtl="0" algn="ctr">
                        <a:spcBef>
                          <a:spcPts val="0"/>
                        </a:spcBef>
                        <a:spcAft>
                          <a:spcPts val="0"/>
                        </a:spcAft>
                        <a:buNone/>
                      </a:pPr>
                      <a:r>
                        <a:rPr b="1" lang="en-US" sz="1600"/>
                        <a:t>Mental/Intellectual</a:t>
                      </a:r>
                      <a:endParaRPr b="1" sz="1600"/>
                    </a:p>
                    <a:p>
                      <a:pPr indent="-254000" lvl="0" marL="304800" rtl="0" algn="l">
                        <a:spcBef>
                          <a:spcPts val="0"/>
                        </a:spcBef>
                        <a:spcAft>
                          <a:spcPts val="0"/>
                        </a:spcAft>
                        <a:buSzPts val="1600"/>
                        <a:buChar char="●"/>
                      </a:pPr>
                      <a:r>
                        <a:rPr lang="en-US" sz="1600"/>
                        <a:t>Acknowledges the mind and the intellect</a:t>
                      </a:r>
                      <a:endParaRPr sz="1600"/>
                    </a:p>
                    <a:p>
                      <a:pPr indent="-254000" lvl="0" marL="304800" rtl="0" algn="l">
                        <a:spcBef>
                          <a:spcPts val="0"/>
                        </a:spcBef>
                        <a:spcAft>
                          <a:spcPts val="0"/>
                        </a:spcAft>
                        <a:buSzPts val="1600"/>
                        <a:buChar char="●"/>
                      </a:pPr>
                      <a:r>
                        <a:rPr lang="en-US" sz="1600"/>
                        <a:t>Considers knowledge, understanding, data, systems, etc</a:t>
                      </a:r>
                      <a:endParaRPr sz="1600"/>
                    </a:p>
                    <a:p>
                      <a:pPr indent="-254000" lvl="0" marL="304800" rtl="0" algn="l">
                        <a:spcBef>
                          <a:spcPts val="0"/>
                        </a:spcBef>
                        <a:spcAft>
                          <a:spcPts val="0"/>
                        </a:spcAft>
                        <a:buSzPts val="1600"/>
                        <a:buChar char="●"/>
                      </a:pPr>
                      <a:r>
                        <a:rPr lang="en-US" sz="1600"/>
                        <a:t>Values exchange and debate</a:t>
                      </a:r>
                      <a:endParaRPr sz="1600"/>
                    </a:p>
                    <a:p>
                      <a:pPr indent="-254000" lvl="0" marL="304800" rtl="0" algn="l">
                        <a:spcBef>
                          <a:spcPts val="0"/>
                        </a:spcBef>
                        <a:spcAft>
                          <a:spcPts val="0"/>
                        </a:spcAft>
                        <a:buSzPts val="1600"/>
                        <a:buChar char="●"/>
                      </a:pPr>
                      <a:r>
                        <a:rPr lang="en-US" sz="1600"/>
                        <a:t>Emphasizes explaining </a:t>
                      </a:r>
                      <a:endParaRPr sz="1600"/>
                    </a:p>
                    <a:p>
                      <a:pPr indent="0" lvl="0" marL="0" rtl="0" algn="l">
                        <a:spcBef>
                          <a:spcPts val="0"/>
                        </a:spcBef>
                        <a:spcAft>
                          <a:spcPts val="0"/>
                        </a:spcAft>
                        <a:buNone/>
                      </a:pPr>
                      <a:r>
                        <a:rPr lang="en-US" sz="1600"/>
                        <a:t> </a:t>
                      </a:r>
                      <a:endParaRPr sz="1600"/>
                    </a:p>
                  </a:txBody>
                  <a:tcPr marT="60975" marB="60975" marR="60975" marL="60975">
                    <a:gradFill>
                      <a:gsLst>
                        <a:gs pos="0">
                          <a:srgbClr val="DCECD5"/>
                        </a:gs>
                        <a:gs pos="100000">
                          <a:srgbClr val="93BC81"/>
                        </a:gs>
                      </a:gsLst>
                      <a:lin ang="5400012" scaled="0"/>
                    </a:gradFill>
                  </a:tcPr>
                </a:tc>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160"/>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pic>
        <p:nvPicPr>
          <p:cNvPr id="1191" name="Google Shape;1191;p160"/>
          <p:cNvPicPr preferRelativeResize="0"/>
          <p:nvPr/>
        </p:nvPicPr>
        <p:blipFill>
          <a:blip r:embed="rId3">
            <a:alphaModFix/>
          </a:blip>
          <a:stretch>
            <a:fillRect/>
          </a:stretch>
        </p:blipFill>
        <p:spPr>
          <a:xfrm>
            <a:off x="384738" y="0"/>
            <a:ext cx="11422534" cy="64251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161"/>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
        <p:nvSpPr>
          <p:cNvPr id="1197" name="Google Shape;1197;p161"/>
          <p:cNvSpPr txBox="1"/>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US" sz="4000" u="none" cap="none" strike="noStrike">
                <a:solidFill>
                  <a:srgbClr val="000000"/>
                </a:solidFill>
                <a:latin typeface="Calibri"/>
                <a:ea typeface="Calibri"/>
                <a:cs typeface="Calibri"/>
                <a:sym typeface="Calibri"/>
              </a:rPr>
              <a:t>De-Coding Racial Bias in Daily Language</a:t>
            </a:r>
            <a:br>
              <a:rPr b="1" i="0" lang="en-US" sz="1900" u="none" cap="none" strike="noStrike">
                <a:solidFill>
                  <a:srgbClr val="000000"/>
                </a:solidFill>
                <a:latin typeface="Arial"/>
                <a:ea typeface="Arial"/>
                <a:cs typeface="Arial"/>
                <a:sym typeface="Arial"/>
              </a:rPr>
            </a:br>
            <a:endParaRPr b="0" i="0" sz="3100" u="none" cap="none" strike="noStrike">
              <a:solidFill>
                <a:srgbClr val="000000"/>
              </a:solidFill>
              <a:latin typeface="Arial"/>
              <a:ea typeface="Arial"/>
              <a:cs typeface="Arial"/>
              <a:sym typeface="Arial"/>
            </a:endParaRPr>
          </a:p>
        </p:txBody>
      </p:sp>
      <p:sp>
        <p:nvSpPr>
          <p:cNvPr id="1198" name="Google Shape;1198;p161"/>
          <p:cNvSpPr txBox="1"/>
          <p:nvPr/>
        </p:nvSpPr>
        <p:spPr>
          <a:xfrm>
            <a:off x="838200" y="1807176"/>
            <a:ext cx="5159065" cy="4351200"/>
          </a:xfrm>
          <a:prstGeom prst="rect">
            <a:avLst/>
          </a:prstGeom>
          <a:noFill/>
          <a:ln>
            <a:noFill/>
          </a:ln>
        </p:spPr>
        <p:txBody>
          <a:bodyPr anchorCtr="0" anchor="t" bIns="45700" lIns="91425" spcFirstLastPara="1" rIns="91425" wrap="square" tIns="45700">
            <a:noAutofit/>
          </a:bodyPr>
          <a:lstStyle/>
          <a:p>
            <a:pPr indent="0" lvl="0" marL="114300" marR="0" rtl="0" algn="l">
              <a:lnSpc>
                <a:spcPct val="90000"/>
              </a:lnSpc>
              <a:spcBef>
                <a:spcPts val="1000"/>
              </a:spcBef>
              <a:spcAft>
                <a:spcPts val="0"/>
              </a:spcAft>
              <a:buClr>
                <a:srgbClr val="000000"/>
              </a:buClr>
              <a:buSzPts val="1100"/>
              <a:buFont typeface="Arial"/>
              <a:buNone/>
            </a:pPr>
            <a:r>
              <a:rPr b="1" lang="en-US" sz="2800">
                <a:solidFill>
                  <a:srgbClr val="5B9BD5"/>
                </a:solidFill>
                <a:latin typeface="Calibri"/>
                <a:ea typeface="Calibri"/>
                <a:cs typeface="Calibri"/>
                <a:sym typeface="Calibri"/>
              </a:rPr>
              <a:t>What you hear</a:t>
            </a:r>
            <a:r>
              <a:rPr b="1" i="0" lang="en-US" sz="2800" u="none" cap="none" strike="noStrike">
                <a:solidFill>
                  <a:srgbClr val="5B9BD5"/>
                </a:solidFill>
                <a:latin typeface="Calibri"/>
                <a:ea typeface="Calibri"/>
                <a:cs typeface="Calibri"/>
                <a:sym typeface="Calibri"/>
              </a:rPr>
              <a:t>: </a:t>
            </a:r>
            <a:r>
              <a:rPr b="1" i="0" lang="en-US" sz="2800" u="none" cap="none" strike="noStrike">
                <a:solidFill>
                  <a:srgbClr val="000000"/>
                </a:solidFill>
                <a:latin typeface="Calibri"/>
                <a:ea typeface="Calibri"/>
                <a:cs typeface="Calibri"/>
                <a:sym typeface="Calibri"/>
              </a:rPr>
              <a:t>_____________</a:t>
            </a:r>
            <a:br>
              <a:rPr b="0" i="0" lang="en-US" sz="2800" u="none" cap="none" strike="noStrike">
                <a:solidFill>
                  <a:srgbClr val="000000"/>
                </a:solidFill>
                <a:latin typeface="Calibri"/>
                <a:ea typeface="Calibri"/>
                <a:cs typeface="Calibri"/>
                <a:sym typeface="Calibri"/>
              </a:rPr>
            </a:br>
            <a:endParaRPr b="0" i="0" sz="2800" u="none" cap="none" strike="noStrike">
              <a:solidFill>
                <a:srgbClr val="000000"/>
              </a:solidFill>
              <a:latin typeface="Calibri"/>
              <a:ea typeface="Calibri"/>
              <a:cs typeface="Calibri"/>
              <a:sym typeface="Calibri"/>
            </a:endParaRPr>
          </a:p>
          <a:p>
            <a:pPr indent="0" lvl="0" marL="114300" marR="0" rtl="0" algn="l">
              <a:lnSpc>
                <a:spcPct val="90000"/>
              </a:lnSpc>
              <a:spcBef>
                <a:spcPts val="1000"/>
              </a:spcBef>
              <a:spcAft>
                <a:spcPts val="0"/>
              </a:spcAft>
              <a:buClr>
                <a:srgbClr val="000000"/>
              </a:buClr>
              <a:buSzPts val="1800"/>
              <a:buFont typeface="Arial"/>
              <a:buNone/>
            </a:pPr>
            <a:r>
              <a:rPr b="1" lang="en-US" sz="2800">
                <a:solidFill>
                  <a:srgbClr val="5B9BD5"/>
                </a:solidFill>
                <a:latin typeface="Calibri"/>
                <a:ea typeface="Calibri"/>
                <a:cs typeface="Calibri"/>
                <a:sym typeface="Calibri"/>
              </a:rPr>
              <a:t>Ways to interpret</a:t>
            </a:r>
            <a:r>
              <a:rPr b="1" i="0" lang="en-US" sz="2800" u="none" cap="none" strike="noStrike">
                <a:solidFill>
                  <a:srgbClr val="5B9BD5"/>
                </a:solidFill>
                <a:latin typeface="Calibri"/>
                <a:ea typeface="Calibri"/>
                <a:cs typeface="Calibri"/>
                <a:sym typeface="Calibri"/>
              </a:rPr>
              <a:t>: </a:t>
            </a:r>
            <a:r>
              <a:rPr b="1" i="0" lang="en-US" sz="2800" u="none" cap="none" strike="noStrike">
                <a:solidFill>
                  <a:srgbClr val="000000"/>
                </a:solidFill>
                <a:latin typeface="Calibri"/>
                <a:ea typeface="Calibri"/>
                <a:cs typeface="Calibri"/>
                <a:sym typeface="Calibri"/>
              </a:rPr>
              <a:t>___________</a:t>
            </a:r>
            <a:endParaRPr b="0" i="0" sz="1400" u="none" cap="none" strike="noStrike">
              <a:solidFill>
                <a:srgbClr val="000000"/>
              </a:solidFill>
              <a:latin typeface="Arial"/>
              <a:ea typeface="Arial"/>
              <a:cs typeface="Arial"/>
              <a:sym typeface="Arial"/>
            </a:endParaRPr>
          </a:p>
          <a:p>
            <a:pPr indent="0" lvl="0" marL="114300" marR="0" rtl="0" algn="l">
              <a:lnSpc>
                <a:spcPct val="90000"/>
              </a:lnSpc>
              <a:spcBef>
                <a:spcPts val="1000"/>
              </a:spcBef>
              <a:spcAft>
                <a:spcPts val="0"/>
              </a:spcAft>
              <a:buClr>
                <a:srgbClr val="000000"/>
              </a:buClr>
              <a:buSzPts val="1800"/>
              <a:buFont typeface="Arial"/>
              <a:buNone/>
            </a:pPr>
            <a:r>
              <a:t/>
            </a:r>
            <a:endParaRPr b="1" i="0" sz="2800" u="none" cap="none" strike="noStrike">
              <a:solidFill>
                <a:srgbClr val="000000"/>
              </a:solidFill>
              <a:latin typeface="Calibri"/>
              <a:ea typeface="Calibri"/>
              <a:cs typeface="Calibri"/>
              <a:sym typeface="Calibri"/>
            </a:endParaRPr>
          </a:p>
          <a:p>
            <a:pPr indent="0" lvl="0" marL="114300" marR="0" rtl="0" algn="l">
              <a:lnSpc>
                <a:spcPct val="90000"/>
              </a:lnSpc>
              <a:spcBef>
                <a:spcPts val="1000"/>
              </a:spcBef>
              <a:spcAft>
                <a:spcPts val="0"/>
              </a:spcAft>
              <a:buClr>
                <a:srgbClr val="000000"/>
              </a:buClr>
              <a:buSzPts val="1800"/>
              <a:buFont typeface="Arial"/>
              <a:buNone/>
            </a:pPr>
            <a:r>
              <a:rPr b="0" i="0" lang="en-US" sz="2800" u="none" cap="none" strike="noStrike">
                <a:solidFill>
                  <a:srgbClr val="000000"/>
                </a:solidFill>
                <a:latin typeface="Calibri"/>
                <a:ea typeface="Calibri"/>
                <a:cs typeface="Calibri"/>
                <a:sym typeface="Calibri"/>
              </a:rPr>
              <a:t>What </a:t>
            </a:r>
            <a:r>
              <a:rPr b="1" i="0" lang="en-US" sz="2800" u="none" cap="none" strike="noStrike">
                <a:solidFill>
                  <a:srgbClr val="000000"/>
                </a:solidFill>
                <a:latin typeface="Calibri"/>
                <a:ea typeface="Calibri"/>
                <a:cs typeface="Calibri"/>
                <a:sym typeface="Calibri"/>
              </a:rPr>
              <a:t>implicit bias </a:t>
            </a:r>
            <a:r>
              <a:rPr b="0" i="0" lang="en-US" sz="2800" u="none" cap="none" strike="noStrike">
                <a:solidFill>
                  <a:srgbClr val="000000"/>
                </a:solidFill>
                <a:latin typeface="Calibri"/>
                <a:ea typeface="Calibri"/>
                <a:cs typeface="Calibri"/>
                <a:sym typeface="Calibri"/>
              </a:rPr>
              <a:t>can you identify and how might you attempt to </a:t>
            </a:r>
            <a:r>
              <a:rPr b="1" i="0" lang="en-US" sz="2800" u="none" cap="none" strike="noStrike">
                <a:solidFill>
                  <a:srgbClr val="000000"/>
                </a:solidFill>
                <a:latin typeface="Calibri"/>
                <a:ea typeface="Calibri"/>
                <a:cs typeface="Calibri"/>
                <a:sym typeface="Calibri"/>
              </a:rPr>
              <a:t>interrupt this institutional practice</a:t>
            </a:r>
            <a:r>
              <a:rPr b="0" i="0" lang="en-US" sz="28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a:p>
            <a:pPr indent="0" lvl="0" marL="114300" marR="0" rtl="0" algn="l">
              <a:lnSpc>
                <a:spcPct val="90000"/>
              </a:lnSpc>
              <a:spcBef>
                <a:spcPts val="1000"/>
              </a:spcBef>
              <a:spcAft>
                <a:spcPts val="0"/>
              </a:spcAft>
              <a:buClr>
                <a:srgbClr val="000000"/>
              </a:buClr>
              <a:buSzPts val="1100"/>
              <a:buFont typeface="Arial"/>
              <a:buNone/>
            </a:pPr>
            <a:r>
              <a:t/>
            </a:r>
            <a:endParaRPr b="0" i="0" sz="2800" u="none" cap="none" strike="noStrike">
              <a:solidFill>
                <a:srgbClr val="000000"/>
              </a:solidFill>
              <a:latin typeface="Calibri"/>
              <a:ea typeface="Calibri"/>
              <a:cs typeface="Calibri"/>
              <a:sym typeface="Calibri"/>
            </a:endParaRPr>
          </a:p>
        </p:txBody>
      </p:sp>
      <p:pic>
        <p:nvPicPr>
          <p:cNvPr id="1199" name="Google Shape;1199;p161"/>
          <p:cNvPicPr preferRelativeResize="0"/>
          <p:nvPr/>
        </p:nvPicPr>
        <p:blipFill rotWithShape="1">
          <a:blip r:embed="rId3">
            <a:alphaModFix/>
          </a:blip>
          <a:srcRect b="0" l="6294" r="21099" t="0"/>
          <a:stretch/>
        </p:blipFill>
        <p:spPr>
          <a:xfrm>
            <a:off x="6249800" y="1193812"/>
            <a:ext cx="5770100" cy="447037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p16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600"/>
              <a:buNone/>
            </a:pPr>
            <a:r>
              <a:rPr b="1" lang="en-US" sz="4000">
                <a:latin typeface="Calibri"/>
                <a:ea typeface="Calibri"/>
                <a:cs typeface="Calibri"/>
                <a:sym typeface="Calibri"/>
              </a:rPr>
              <a:t>Decoding, Interrupting, &amp; Replacing</a:t>
            </a:r>
            <a:r>
              <a:rPr b="1" lang="en-US" sz="4000">
                <a:latin typeface="Calibri"/>
                <a:ea typeface="Calibri"/>
                <a:cs typeface="Calibri"/>
                <a:sym typeface="Calibri"/>
              </a:rPr>
              <a:t> Racial Bias in Arts Funding Language &amp; Practice</a:t>
            </a:r>
            <a:br>
              <a:rPr b="1" lang="en-US">
                <a:latin typeface="Calibri"/>
                <a:ea typeface="Calibri"/>
                <a:cs typeface="Calibri"/>
                <a:sym typeface="Calibri"/>
              </a:rPr>
            </a:br>
            <a:endParaRPr sz="3100">
              <a:latin typeface="Calibri"/>
              <a:ea typeface="Calibri"/>
              <a:cs typeface="Calibri"/>
              <a:sym typeface="Calibri"/>
            </a:endParaRPr>
          </a:p>
        </p:txBody>
      </p:sp>
      <p:sp>
        <p:nvSpPr>
          <p:cNvPr id="1206" name="Google Shape;1206;p162"/>
          <p:cNvSpPr txBox="1"/>
          <p:nvPr>
            <p:ph idx="1" type="body"/>
          </p:nvPr>
        </p:nvSpPr>
        <p:spPr>
          <a:xfrm>
            <a:off x="838200" y="1253401"/>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640"/>
              </a:spcBef>
              <a:spcAft>
                <a:spcPts val="0"/>
              </a:spcAft>
              <a:buSzPts val="3200"/>
              <a:buNone/>
            </a:pPr>
            <a:r>
              <a:t/>
            </a:r>
            <a:endParaRPr sz="2800">
              <a:latin typeface="Calibri"/>
              <a:ea typeface="Calibri"/>
              <a:cs typeface="Calibri"/>
              <a:sym typeface="Calibri"/>
            </a:endParaRPr>
          </a:p>
          <a:p>
            <a:pPr indent="0" lvl="0" marL="0" rtl="0" algn="l">
              <a:lnSpc>
                <a:spcPct val="100000"/>
              </a:lnSpc>
              <a:spcBef>
                <a:spcPts val="640"/>
              </a:spcBef>
              <a:spcAft>
                <a:spcPts val="0"/>
              </a:spcAft>
              <a:buSzPts val="3200"/>
              <a:buNone/>
            </a:pPr>
            <a:r>
              <a:rPr lang="en-US" sz="2800">
                <a:latin typeface="Calibri"/>
                <a:ea typeface="Calibri"/>
                <a:cs typeface="Calibri"/>
                <a:sym typeface="Calibri"/>
              </a:rPr>
              <a:t>Choose a breakout group to join where you’ll discuss implicit bias in the following terms? </a:t>
            </a:r>
            <a:endParaRPr sz="2800">
              <a:latin typeface="Calibri"/>
              <a:ea typeface="Calibri"/>
              <a:cs typeface="Calibri"/>
              <a:sym typeface="Calibri"/>
            </a:endParaRPr>
          </a:p>
          <a:p>
            <a:pPr indent="-406400" lvl="0" marL="457200" rtl="0" algn="l">
              <a:lnSpc>
                <a:spcPct val="100000"/>
              </a:lnSpc>
              <a:spcBef>
                <a:spcPts val="640"/>
              </a:spcBef>
              <a:spcAft>
                <a:spcPts val="0"/>
              </a:spcAft>
              <a:buSzPts val="2800"/>
              <a:buFont typeface="Calibri"/>
              <a:buChar char="•"/>
            </a:pPr>
            <a:r>
              <a:rPr lang="en-US" sz="2800">
                <a:latin typeface="Calibri"/>
                <a:ea typeface="Calibri"/>
                <a:cs typeface="Calibri"/>
                <a:sym typeface="Calibri"/>
              </a:rPr>
              <a:t>Rewarding organizations’ ability to “leverage a grant”</a:t>
            </a:r>
            <a:endParaRPr sz="2800">
              <a:latin typeface="Calibri"/>
              <a:ea typeface="Calibri"/>
              <a:cs typeface="Calibri"/>
              <a:sym typeface="Calibri"/>
            </a:endParaRPr>
          </a:p>
          <a:p>
            <a:pPr indent="-406400" lvl="0" marL="457200" rtl="0" algn="l">
              <a:lnSpc>
                <a:spcPct val="100000"/>
              </a:lnSpc>
              <a:spcBef>
                <a:spcPts val="0"/>
              </a:spcBef>
              <a:spcAft>
                <a:spcPts val="0"/>
              </a:spcAft>
              <a:buSzPts val="2800"/>
              <a:buFont typeface="Calibri"/>
              <a:buChar char="•"/>
            </a:pPr>
            <a:r>
              <a:rPr lang="en-US" sz="2800">
                <a:latin typeface="Calibri"/>
                <a:ea typeface="Calibri"/>
                <a:cs typeface="Calibri"/>
                <a:sym typeface="Calibri"/>
              </a:rPr>
              <a:t>Focus on supporting “quality” </a:t>
            </a:r>
            <a:endParaRPr sz="2800">
              <a:latin typeface="Calibri"/>
              <a:ea typeface="Calibri"/>
              <a:cs typeface="Calibri"/>
              <a:sym typeface="Calibri"/>
            </a:endParaRPr>
          </a:p>
          <a:p>
            <a:pPr indent="-406400" lvl="0" marL="457200" rtl="0" algn="l">
              <a:lnSpc>
                <a:spcPct val="100000"/>
              </a:lnSpc>
              <a:spcBef>
                <a:spcPts val="0"/>
              </a:spcBef>
              <a:spcAft>
                <a:spcPts val="0"/>
              </a:spcAft>
              <a:buSzPts val="2800"/>
              <a:buFont typeface="Calibri"/>
              <a:buChar char="•"/>
            </a:pPr>
            <a:r>
              <a:rPr lang="en-US" sz="2800">
                <a:latin typeface="Calibri"/>
                <a:ea typeface="Calibri"/>
                <a:cs typeface="Calibri"/>
                <a:sym typeface="Calibri"/>
              </a:rPr>
              <a:t>Focus on supporting the “mainstream”</a:t>
            </a:r>
            <a:endParaRPr sz="2800">
              <a:latin typeface="Calibri"/>
              <a:ea typeface="Calibri"/>
              <a:cs typeface="Calibri"/>
              <a:sym typeface="Calibri"/>
            </a:endParaRPr>
          </a:p>
          <a:p>
            <a:pPr indent="-406400" lvl="0" marL="457200" rtl="0" algn="l">
              <a:lnSpc>
                <a:spcPct val="100000"/>
              </a:lnSpc>
              <a:spcBef>
                <a:spcPts val="0"/>
              </a:spcBef>
              <a:spcAft>
                <a:spcPts val="0"/>
              </a:spcAft>
              <a:buSzPts val="2800"/>
              <a:buFont typeface="Calibri"/>
              <a:buChar char="•"/>
            </a:pPr>
            <a:r>
              <a:rPr lang="en-US" sz="2800">
                <a:latin typeface="Calibri"/>
                <a:ea typeface="Calibri"/>
                <a:cs typeface="Calibri"/>
                <a:sym typeface="Calibri"/>
              </a:rPr>
              <a:t>Marginalizing “culturally-specific” organizations, artists &amp; forms</a:t>
            </a:r>
            <a:endParaRPr sz="2800">
              <a:latin typeface="Calibri"/>
              <a:ea typeface="Calibri"/>
              <a:cs typeface="Calibri"/>
              <a:sym typeface="Calibri"/>
            </a:endParaRPr>
          </a:p>
          <a:p>
            <a:pPr indent="0" lvl="0" marL="0" rtl="0" algn="l">
              <a:lnSpc>
                <a:spcPct val="100000"/>
              </a:lnSpc>
              <a:spcBef>
                <a:spcPts val="640"/>
              </a:spcBef>
              <a:spcAft>
                <a:spcPts val="0"/>
              </a:spcAft>
              <a:buNone/>
            </a:pPr>
            <a:r>
              <a:t/>
            </a:r>
            <a:endParaRPr sz="2800">
              <a:latin typeface="Calibri"/>
              <a:ea typeface="Calibri"/>
              <a:cs typeface="Calibri"/>
              <a:sym typeface="Calibri"/>
            </a:endParaRPr>
          </a:p>
          <a:p>
            <a:pPr indent="0" lvl="0" marL="0" rtl="0" algn="l">
              <a:lnSpc>
                <a:spcPct val="100000"/>
              </a:lnSpc>
              <a:spcBef>
                <a:spcPts val="640"/>
              </a:spcBef>
              <a:spcAft>
                <a:spcPts val="0"/>
              </a:spcAft>
              <a:buNone/>
            </a:pPr>
            <a:r>
              <a:t/>
            </a:r>
            <a:endParaRPr sz="2800">
              <a:latin typeface="Calibri"/>
              <a:ea typeface="Calibri"/>
              <a:cs typeface="Calibri"/>
              <a:sym typeface="Calibri"/>
            </a:endParaRPr>
          </a:p>
        </p:txBody>
      </p:sp>
      <p:sp>
        <p:nvSpPr>
          <p:cNvPr id="1207" name="Google Shape;1207;p162"/>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sp>
        <p:nvSpPr>
          <p:cNvPr id="1213" name="Google Shape;1213;p16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3600"/>
              <a:buNone/>
            </a:pPr>
            <a:r>
              <a:rPr b="1" lang="en-US" sz="4000">
                <a:latin typeface="Calibri"/>
                <a:ea typeface="Calibri"/>
                <a:cs typeface="Calibri"/>
                <a:sym typeface="Calibri"/>
              </a:rPr>
              <a:t>Decoding, Interrupting, &amp; Replacing Racial Bias in Arts Funding Language &amp; Practice</a:t>
            </a:r>
            <a:br>
              <a:rPr b="1" lang="en-US">
                <a:latin typeface="Calibri"/>
                <a:ea typeface="Calibri"/>
                <a:cs typeface="Calibri"/>
                <a:sym typeface="Calibri"/>
              </a:rPr>
            </a:br>
            <a:endParaRPr sz="3100">
              <a:latin typeface="Calibri"/>
              <a:ea typeface="Calibri"/>
              <a:cs typeface="Calibri"/>
              <a:sym typeface="Calibri"/>
            </a:endParaRPr>
          </a:p>
        </p:txBody>
      </p:sp>
      <p:sp>
        <p:nvSpPr>
          <p:cNvPr id="1214" name="Google Shape;1214;p163"/>
          <p:cNvSpPr txBox="1"/>
          <p:nvPr>
            <p:ph idx="1" type="body"/>
          </p:nvPr>
        </p:nvSpPr>
        <p:spPr>
          <a:xfrm>
            <a:off x="838200" y="1253401"/>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640"/>
              </a:spcBef>
              <a:spcAft>
                <a:spcPts val="0"/>
              </a:spcAft>
              <a:buSzPts val="3200"/>
              <a:buNone/>
            </a:pPr>
            <a:r>
              <a:t/>
            </a:r>
            <a:endParaRPr sz="2800">
              <a:latin typeface="Calibri"/>
              <a:ea typeface="Calibri"/>
              <a:cs typeface="Calibri"/>
              <a:sym typeface="Calibri"/>
            </a:endParaRPr>
          </a:p>
          <a:p>
            <a:pPr indent="0" lvl="0" marL="0" rtl="0" algn="l">
              <a:spcBef>
                <a:spcPts val="640"/>
              </a:spcBef>
              <a:spcAft>
                <a:spcPts val="0"/>
              </a:spcAft>
              <a:buNone/>
            </a:pPr>
            <a:r>
              <a:t/>
            </a:r>
            <a:endParaRPr sz="2800">
              <a:latin typeface="Calibri"/>
              <a:ea typeface="Calibri"/>
              <a:cs typeface="Calibri"/>
              <a:sym typeface="Calibri"/>
            </a:endParaRPr>
          </a:p>
          <a:p>
            <a:pPr indent="0" lvl="0" marL="0" rtl="0" algn="l">
              <a:spcBef>
                <a:spcPts val="640"/>
              </a:spcBef>
              <a:spcAft>
                <a:spcPts val="0"/>
              </a:spcAft>
              <a:buNone/>
            </a:pPr>
            <a:r>
              <a:t/>
            </a:r>
            <a:endParaRPr sz="2800">
              <a:latin typeface="Calibri"/>
              <a:ea typeface="Calibri"/>
              <a:cs typeface="Calibri"/>
              <a:sym typeface="Calibri"/>
            </a:endParaRPr>
          </a:p>
          <a:p>
            <a:pPr indent="0" lvl="0" marL="0" rtl="0" algn="l">
              <a:spcBef>
                <a:spcPts val="640"/>
              </a:spcBef>
              <a:spcAft>
                <a:spcPts val="0"/>
              </a:spcAft>
              <a:buNone/>
            </a:pPr>
            <a:r>
              <a:rPr lang="en-US" sz="2800">
                <a:latin typeface="Calibri"/>
                <a:ea typeface="Calibri"/>
                <a:cs typeface="Calibri"/>
                <a:sym typeface="Calibri"/>
              </a:rPr>
              <a:t>How might you </a:t>
            </a:r>
            <a:r>
              <a:rPr b="1" lang="en-US" sz="2800">
                <a:latin typeface="Calibri"/>
                <a:ea typeface="Calibri"/>
                <a:cs typeface="Calibri"/>
                <a:sym typeface="Calibri"/>
              </a:rPr>
              <a:t>respond to and interrupt biased institutional practices </a:t>
            </a:r>
            <a:r>
              <a:rPr lang="en-US" sz="2800">
                <a:latin typeface="Calibri"/>
                <a:ea typeface="Calibri"/>
                <a:cs typeface="Calibri"/>
                <a:sym typeface="Calibri"/>
              </a:rPr>
              <a:t>that are inherited from history and revealed in language?</a:t>
            </a:r>
            <a:endParaRPr sz="2800">
              <a:latin typeface="Calibri"/>
              <a:ea typeface="Calibri"/>
              <a:cs typeface="Calibri"/>
              <a:sym typeface="Calibri"/>
            </a:endParaRPr>
          </a:p>
          <a:p>
            <a:pPr indent="0" lvl="0" marL="0" rtl="0" algn="l">
              <a:spcBef>
                <a:spcPts val="640"/>
              </a:spcBef>
              <a:spcAft>
                <a:spcPts val="0"/>
              </a:spcAft>
              <a:buNone/>
            </a:pPr>
            <a:r>
              <a:rPr lang="en-US" sz="2800">
                <a:latin typeface="Calibri"/>
                <a:ea typeface="Calibri"/>
                <a:cs typeface="Calibri"/>
                <a:sym typeface="Calibri"/>
              </a:rPr>
              <a:t> </a:t>
            </a:r>
            <a:endParaRPr sz="2800">
              <a:latin typeface="Calibri"/>
              <a:ea typeface="Calibri"/>
              <a:cs typeface="Calibri"/>
              <a:sym typeface="Calibri"/>
            </a:endParaRPr>
          </a:p>
        </p:txBody>
      </p:sp>
      <p:sp>
        <p:nvSpPr>
          <p:cNvPr id="1215" name="Google Shape;1215;p163"/>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19" name="Shape 1219"/>
        <p:cNvGrpSpPr/>
        <p:nvPr/>
      </p:nvGrpSpPr>
      <p:grpSpPr>
        <a:xfrm>
          <a:off x="0" y="0"/>
          <a:ext cx="0" cy="0"/>
          <a:chOff x="0" y="0"/>
          <a:chExt cx="0" cy="0"/>
        </a:xfrm>
      </p:grpSpPr>
      <p:sp>
        <p:nvSpPr>
          <p:cNvPr id="1220" name="Google Shape;1220;p164"/>
          <p:cNvSpPr txBox="1"/>
          <p:nvPr>
            <p:ph type="title"/>
          </p:nvPr>
        </p:nvSpPr>
        <p:spPr>
          <a:xfrm>
            <a:off x="921296" y="2277689"/>
            <a:ext cx="8513100" cy="978000"/>
          </a:xfrm>
          <a:prstGeom prst="rect">
            <a:avLst/>
          </a:prstGeom>
          <a:noFill/>
          <a:ln>
            <a:noFill/>
          </a:ln>
        </p:spPr>
        <p:txBody>
          <a:bodyPr anchorCtr="0" anchor="ctr" bIns="121900" lIns="121900" spcFirstLastPara="1" rIns="121900" wrap="square" tIns="121900">
            <a:noAutofit/>
          </a:bodyPr>
          <a:lstStyle/>
          <a:p>
            <a:pPr indent="0" lvl="0" marL="0" rtl="0" algn="l">
              <a:lnSpc>
                <a:spcPct val="100000"/>
              </a:lnSpc>
              <a:spcBef>
                <a:spcPts val="0"/>
              </a:spcBef>
              <a:spcAft>
                <a:spcPts val="0"/>
              </a:spcAft>
              <a:buSzPts val="1900"/>
              <a:buNone/>
            </a:pPr>
            <a:r>
              <a:rPr b="1" lang="en-US" sz="4000">
                <a:solidFill>
                  <a:schemeClr val="dk1"/>
                </a:solidFill>
                <a:latin typeface="Calibri"/>
                <a:ea typeface="Calibri"/>
                <a:cs typeface="Calibri"/>
                <a:sym typeface="Calibri"/>
              </a:rPr>
              <a:t>Assignments and Next Steps</a:t>
            </a:r>
            <a:endParaRPr b="1" sz="4000">
              <a:solidFill>
                <a:schemeClr val="dk1"/>
              </a:solidFill>
              <a:latin typeface="Calibri"/>
              <a:ea typeface="Calibri"/>
              <a:cs typeface="Calibri"/>
              <a:sym typeface="Calibri"/>
            </a:endParaRPr>
          </a:p>
        </p:txBody>
      </p:sp>
      <p:sp>
        <p:nvSpPr>
          <p:cNvPr id="1221" name="Google Shape;1221;p164"/>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FFFFF"/>
        </a:solidFill>
      </p:bgPr>
    </p:bg>
    <p:spTree>
      <p:nvGrpSpPr>
        <p:cNvPr id="1226" name="Shape 1226"/>
        <p:cNvGrpSpPr/>
        <p:nvPr/>
      </p:nvGrpSpPr>
      <p:grpSpPr>
        <a:xfrm>
          <a:off x="0" y="0"/>
          <a:ext cx="0" cy="0"/>
          <a:chOff x="0" y="0"/>
          <a:chExt cx="0" cy="0"/>
        </a:xfrm>
      </p:grpSpPr>
      <p:sp>
        <p:nvSpPr>
          <p:cNvPr id="1227" name="Google Shape;1227;p165"/>
          <p:cNvSpPr txBox="1"/>
          <p:nvPr>
            <p:ph idx="1" type="subTitle"/>
          </p:nvPr>
        </p:nvSpPr>
        <p:spPr>
          <a:xfrm>
            <a:off x="600364" y="2684555"/>
            <a:ext cx="10991272" cy="2658969"/>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Clr>
                <a:schemeClr val="dk1"/>
              </a:buClr>
              <a:buSzPts val="2400"/>
              <a:buNone/>
            </a:pPr>
            <a:r>
              <a:rPr b="1" lang="en-US" sz="6000">
                <a:solidFill>
                  <a:srgbClr val="000000"/>
                </a:solidFill>
                <a:latin typeface="Calibri"/>
                <a:ea typeface="Calibri"/>
                <a:cs typeface="Calibri"/>
                <a:sym typeface="Calibri"/>
              </a:rPr>
              <a:t>Racial Equity in </a:t>
            </a:r>
            <a:br>
              <a:rPr b="1" lang="en-US" sz="6000">
                <a:solidFill>
                  <a:srgbClr val="000000"/>
                </a:solidFill>
                <a:latin typeface="Calibri"/>
                <a:ea typeface="Calibri"/>
                <a:cs typeface="Calibri"/>
                <a:sym typeface="Calibri"/>
              </a:rPr>
            </a:br>
            <a:r>
              <a:rPr b="1" lang="en-US" sz="6000">
                <a:solidFill>
                  <a:srgbClr val="000000"/>
                </a:solidFill>
                <a:latin typeface="Calibri"/>
                <a:ea typeface="Calibri"/>
                <a:cs typeface="Calibri"/>
                <a:sym typeface="Calibri"/>
              </a:rPr>
              <a:t>Arts Funding Workshop</a:t>
            </a:r>
            <a:endParaRPr b="1" sz="6000">
              <a:solidFill>
                <a:srgbClr val="000000"/>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2400"/>
              <a:buNone/>
            </a:pPr>
            <a:br>
              <a:rPr lang="en-US" sz="3500">
                <a:solidFill>
                  <a:srgbClr val="000000"/>
                </a:solidFill>
                <a:latin typeface="Calibri"/>
                <a:ea typeface="Calibri"/>
                <a:cs typeface="Calibri"/>
                <a:sym typeface="Calibri"/>
              </a:rPr>
            </a:br>
            <a:r>
              <a:rPr lang="en-US" sz="3500">
                <a:solidFill>
                  <a:srgbClr val="000000"/>
                </a:solidFill>
                <a:latin typeface="Calibri"/>
                <a:ea typeface="Calibri"/>
                <a:cs typeface="Calibri"/>
                <a:sym typeface="Calibri"/>
              </a:rPr>
              <a:t>Online| </a:t>
            </a:r>
            <a:r>
              <a:rPr lang="en-US" sz="3500">
                <a:solidFill>
                  <a:srgbClr val="000000"/>
                </a:solidFill>
              </a:rPr>
              <a:t>March</a:t>
            </a:r>
            <a:r>
              <a:rPr lang="en-US" sz="3500">
                <a:solidFill>
                  <a:srgbClr val="000000"/>
                </a:solidFill>
                <a:latin typeface="Calibri"/>
                <a:ea typeface="Calibri"/>
                <a:cs typeface="Calibri"/>
                <a:sym typeface="Calibri"/>
              </a:rPr>
              <a:t> 20, 202</a:t>
            </a:r>
            <a:r>
              <a:rPr lang="en-US" sz="3500">
                <a:solidFill>
                  <a:srgbClr val="000000"/>
                </a:solidFill>
              </a:rPr>
              <a:t>4</a:t>
            </a:r>
            <a:endParaRPr sz="3500">
              <a:solidFill>
                <a:srgbClr val="000000"/>
              </a:solidFill>
              <a:latin typeface="Calibri"/>
              <a:ea typeface="Calibri"/>
              <a:cs typeface="Calibri"/>
              <a:sym typeface="Calibri"/>
            </a:endParaRPr>
          </a:p>
          <a:p>
            <a:pPr indent="0" lvl="0" marL="0" rtl="0" algn="ctr">
              <a:lnSpc>
                <a:spcPct val="90000"/>
              </a:lnSpc>
              <a:spcBef>
                <a:spcPts val="1000"/>
              </a:spcBef>
              <a:spcAft>
                <a:spcPts val="0"/>
              </a:spcAft>
              <a:buClr>
                <a:schemeClr val="dk1"/>
              </a:buClr>
              <a:buSzPts val="2400"/>
              <a:buNone/>
            </a:pPr>
            <a:r>
              <a:t/>
            </a:r>
            <a:endParaRPr>
              <a:latin typeface="Calibri"/>
              <a:ea typeface="Calibri"/>
              <a:cs typeface="Calibri"/>
              <a:sym typeface="Calibri"/>
            </a:endParaRPr>
          </a:p>
        </p:txBody>
      </p:sp>
      <p:pic>
        <p:nvPicPr>
          <p:cNvPr id="1228" name="Google Shape;1228;p165"/>
          <p:cNvPicPr preferRelativeResize="0"/>
          <p:nvPr/>
        </p:nvPicPr>
        <p:blipFill rotWithShape="1">
          <a:blip r:embed="rId3">
            <a:alphaModFix/>
          </a:blip>
          <a:srcRect b="0" l="0" r="0" t="0"/>
          <a:stretch/>
        </p:blipFill>
        <p:spPr>
          <a:xfrm>
            <a:off x="2526941" y="758637"/>
            <a:ext cx="7138118" cy="1308742"/>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3" name="Shape 1233"/>
        <p:cNvGrpSpPr/>
        <p:nvPr/>
      </p:nvGrpSpPr>
      <p:grpSpPr>
        <a:xfrm>
          <a:off x="0" y="0"/>
          <a:ext cx="0" cy="0"/>
          <a:chOff x="0" y="0"/>
          <a:chExt cx="0" cy="0"/>
        </a:xfrm>
      </p:grpSpPr>
      <p:sp>
        <p:nvSpPr>
          <p:cNvPr id="1234" name="Google Shape;1234;p166"/>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35" name="Google Shape;1235;p166"/>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Welcome!</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1236" name="Google Shape;1236;p166"/>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237" name="Google Shape;1237;p166"/>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86"/>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15" name="Google Shape;515;p86"/>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Workshop Goals</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516" name="Google Shape;516;p86"/>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517" name="Google Shape;517;p86"/>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p167"/>
          <p:cNvSpPr txBox="1"/>
          <p:nvPr>
            <p:ph idx="1" type="body"/>
          </p:nvPr>
        </p:nvSpPr>
        <p:spPr>
          <a:xfrm>
            <a:off x="838200" y="1350827"/>
            <a:ext cx="10515600" cy="4528800"/>
          </a:xfrm>
          <a:prstGeom prst="rect">
            <a:avLst/>
          </a:prstGeom>
          <a:noFill/>
          <a:ln>
            <a:noFill/>
          </a:ln>
        </p:spPr>
        <p:txBody>
          <a:bodyPr anchorCtr="0" anchor="t" bIns="45700" lIns="91425" spcFirstLastPara="1" rIns="91425" wrap="square" tIns="45700">
            <a:noAutofit/>
          </a:bodyPr>
          <a:lstStyle/>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GIA is headquartered on the unceded land of the Lenape and Wappinger peoples. </a:t>
            </a:r>
            <a:endParaRPr>
              <a:latin typeface="Calibri"/>
              <a:ea typeface="Calibri"/>
              <a:cs typeface="Calibri"/>
              <a:sym typeface="Calibri"/>
            </a:endParaRPr>
          </a:p>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We ask you to join in acknowledging the Lenape and Wappinger communities, their elders both past and present, as well as future generations. </a:t>
            </a:r>
            <a:endParaRPr>
              <a:latin typeface="Calibri"/>
              <a:ea typeface="Calibri"/>
              <a:cs typeface="Calibri"/>
              <a:sym typeface="Calibri"/>
            </a:endParaRPr>
          </a:p>
          <a:p>
            <a:pPr indent="-342900" lvl="0" marL="457200" marR="0" rtl="0" algn="l">
              <a:lnSpc>
                <a:spcPct val="107000"/>
              </a:lnSpc>
              <a:spcBef>
                <a:spcPts val="0"/>
              </a:spcBef>
              <a:spcAft>
                <a:spcPts val="0"/>
              </a:spcAft>
              <a:buSzPts val="1800"/>
              <a:buChar char="•"/>
            </a:pPr>
            <a:r>
              <a:rPr lang="en-US">
                <a:solidFill>
                  <a:srgbClr val="000000"/>
                </a:solidFill>
                <a:latin typeface="Calibri"/>
                <a:ea typeface="Calibri"/>
                <a:cs typeface="Calibri"/>
                <a:sym typeface="Calibri"/>
              </a:rPr>
              <a:t>This acknowledgement demonstrates a commitment to beginning the process of working to dismantle the ongoing legacies of settler colonialism.</a:t>
            </a:r>
            <a:endParaRPr>
              <a:latin typeface="Calibri"/>
              <a:ea typeface="Calibri"/>
              <a:cs typeface="Calibri"/>
              <a:sym typeface="Calibri"/>
            </a:endParaRPr>
          </a:p>
          <a:p>
            <a:pPr indent="-40639" lvl="0" marL="228600" rtl="0" algn="l">
              <a:lnSpc>
                <a:spcPct val="100000"/>
              </a:lnSpc>
              <a:spcBef>
                <a:spcPts val="1800"/>
              </a:spcBef>
              <a:spcAft>
                <a:spcPts val="0"/>
              </a:spcAft>
              <a:buClr>
                <a:schemeClr val="dk1"/>
              </a:buClr>
              <a:buSzPts val="2960"/>
              <a:buNone/>
            </a:pPr>
            <a:r>
              <a:t/>
            </a:r>
            <a:endParaRPr sz="2400"/>
          </a:p>
          <a:p>
            <a:pPr indent="-64135" lvl="0" marL="228600" rtl="0" algn="l">
              <a:lnSpc>
                <a:spcPct val="100000"/>
              </a:lnSpc>
              <a:spcBef>
                <a:spcPts val="1000"/>
              </a:spcBef>
              <a:spcAft>
                <a:spcPts val="0"/>
              </a:spcAft>
              <a:buClr>
                <a:schemeClr val="dk1"/>
              </a:buClr>
              <a:buSzPts val="2590"/>
              <a:buNone/>
            </a:pPr>
            <a:r>
              <a:t/>
            </a:r>
            <a:endParaRPr sz="2400"/>
          </a:p>
          <a:p>
            <a:pPr indent="0" lvl="0" marL="0" rtl="0" algn="l">
              <a:lnSpc>
                <a:spcPct val="100000"/>
              </a:lnSpc>
              <a:spcBef>
                <a:spcPts val="1000"/>
              </a:spcBef>
              <a:spcAft>
                <a:spcPts val="0"/>
              </a:spcAft>
              <a:buClr>
                <a:schemeClr val="dk1"/>
              </a:buClr>
              <a:buSzPts val="3700"/>
              <a:buNone/>
            </a:pPr>
            <a:r>
              <a:t/>
            </a:r>
            <a:endParaRPr sz="2400"/>
          </a:p>
        </p:txBody>
      </p:sp>
      <p:sp>
        <p:nvSpPr>
          <p:cNvPr id="1244" name="Google Shape;1244;p16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Land Acknowledgement</a:t>
            </a:r>
            <a:br>
              <a:rPr b="1" lang="en-US" sz="4000"/>
            </a:br>
            <a:endParaRPr sz="4000"/>
          </a:p>
        </p:txBody>
      </p:sp>
      <p:sp>
        <p:nvSpPr>
          <p:cNvPr id="1245" name="Google Shape;1245;p167"/>
          <p:cNvSpPr txBox="1"/>
          <p:nvPr>
            <p:ph idx="12" type="sldNum"/>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800">
                <a:solidFill>
                  <a:schemeClr val="accent1"/>
                </a:solidFill>
                <a:latin typeface="Calibri"/>
                <a:ea typeface="Calibri"/>
                <a:cs typeface="Calibri"/>
                <a:sym typeface="Calibri"/>
              </a:rPr>
              <a:t>‹#›</a:t>
            </a:fld>
            <a:endParaRPr sz="1800">
              <a:solidFill>
                <a:schemeClr val="accent1"/>
              </a:solidFill>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p168"/>
          <p:cNvSpPr txBox="1"/>
          <p:nvPr>
            <p:ph idx="1" type="body"/>
          </p:nvPr>
        </p:nvSpPr>
        <p:spPr>
          <a:xfrm>
            <a:off x="838200" y="1350827"/>
            <a:ext cx="10515600" cy="4528800"/>
          </a:xfrm>
          <a:prstGeom prst="rect">
            <a:avLst/>
          </a:prstGeom>
          <a:noFill/>
          <a:ln>
            <a:noFill/>
          </a:ln>
        </p:spPr>
        <p:txBody>
          <a:bodyPr anchorCtr="0" anchor="t" bIns="45700" lIns="91425" spcFirstLastPara="1" rIns="91425" wrap="square" tIns="45700">
            <a:noAutofit/>
          </a:bodyPr>
          <a:lstStyle/>
          <a:p>
            <a:pPr indent="-205740" lvl="0" marL="228600" rtl="0" algn="l">
              <a:lnSpc>
                <a:spcPct val="100000"/>
              </a:lnSpc>
              <a:spcBef>
                <a:spcPts val="1000"/>
              </a:spcBef>
              <a:spcAft>
                <a:spcPts val="0"/>
              </a:spcAft>
              <a:buSzPts val="2600"/>
              <a:buChar char="•"/>
            </a:pPr>
            <a:r>
              <a:rPr b="1" lang="en-US" sz="2600"/>
              <a:t>Jonny Soto-Altrogge</a:t>
            </a:r>
            <a:r>
              <a:rPr lang="en-US" sz="2600"/>
              <a:t>, Facilitator, True North EDI</a:t>
            </a:r>
            <a:endParaRPr/>
          </a:p>
          <a:p>
            <a:pPr indent="-205740" lvl="0" marL="228600" rtl="0" algn="l">
              <a:lnSpc>
                <a:spcPct val="100000"/>
              </a:lnSpc>
              <a:spcBef>
                <a:spcPts val="1000"/>
              </a:spcBef>
              <a:spcAft>
                <a:spcPts val="0"/>
              </a:spcAft>
              <a:buSzPts val="2600"/>
              <a:buChar char="•"/>
            </a:pPr>
            <a:r>
              <a:rPr b="1" lang="en-US" sz="2600"/>
              <a:t>Denise Brown</a:t>
            </a:r>
            <a:r>
              <a:rPr lang="en-US" sz="2600"/>
              <a:t>, Executive Director, Leeway Foundation</a:t>
            </a:r>
            <a:endParaRPr sz="2600"/>
          </a:p>
          <a:p>
            <a:pPr indent="-205740" lvl="0" marL="228600" rtl="0" algn="l">
              <a:lnSpc>
                <a:spcPct val="100000"/>
              </a:lnSpc>
              <a:spcBef>
                <a:spcPts val="1000"/>
              </a:spcBef>
              <a:spcAft>
                <a:spcPts val="0"/>
              </a:spcAft>
              <a:buSzPts val="2600"/>
              <a:buChar char="•"/>
            </a:pPr>
            <a:r>
              <a:rPr b="1" lang="en-US" sz="2600"/>
              <a:t>N</a:t>
            </a:r>
            <a:r>
              <a:rPr b="1" lang="en-US" sz="2600"/>
              <a:t>adia Elokdah</a:t>
            </a:r>
            <a:r>
              <a:rPr lang="en-US" sz="2600"/>
              <a:t>, VP &amp; Director of Programs, Grantmakers in the Arts </a:t>
            </a:r>
            <a:endParaRPr/>
          </a:p>
          <a:p>
            <a:pPr indent="-205740" lvl="0" marL="228600" rtl="0" algn="l">
              <a:lnSpc>
                <a:spcPct val="100000"/>
              </a:lnSpc>
              <a:spcBef>
                <a:spcPts val="1000"/>
              </a:spcBef>
              <a:spcAft>
                <a:spcPts val="0"/>
              </a:spcAft>
              <a:buSzPts val="2600"/>
              <a:buChar char="•"/>
            </a:pPr>
            <a:r>
              <a:rPr b="1" lang="en-US" sz="2600"/>
              <a:t>Tariana Navas-Nieves</a:t>
            </a:r>
            <a:r>
              <a:rPr lang="en-US" sz="2600"/>
              <a:t>, Deputy Director, Denver Art &amp; Venues</a:t>
            </a:r>
            <a:endParaRPr sz="2600"/>
          </a:p>
          <a:p>
            <a:pPr indent="-205740" lvl="0" marL="228600" rtl="0" algn="l">
              <a:lnSpc>
                <a:spcPct val="100000"/>
              </a:lnSpc>
              <a:spcBef>
                <a:spcPts val="1000"/>
              </a:spcBef>
              <a:spcAft>
                <a:spcPts val="0"/>
              </a:spcAft>
              <a:buSzPts val="2600"/>
              <a:buChar char="•"/>
            </a:pPr>
            <a:r>
              <a:rPr b="1" lang="en-US" sz="2600"/>
              <a:t>Sherylynn Sealy, </a:t>
            </a:r>
            <a:r>
              <a:rPr lang="en-US" sz="2600"/>
              <a:t>Facilitator</a:t>
            </a:r>
            <a:r>
              <a:rPr lang="en-US" sz="2600"/>
              <a:t>, Grantmakers in the Arts</a:t>
            </a:r>
            <a:endParaRPr sz="2600"/>
          </a:p>
          <a:p>
            <a:pPr indent="-205740" lvl="0" marL="228600" rtl="0" algn="l">
              <a:lnSpc>
                <a:spcPct val="100000"/>
              </a:lnSpc>
              <a:spcBef>
                <a:spcPts val="1000"/>
              </a:spcBef>
              <a:spcAft>
                <a:spcPts val="0"/>
              </a:spcAft>
              <a:buSzPts val="2600"/>
              <a:buChar char="•"/>
            </a:pPr>
            <a:r>
              <a:rPr b="1" lang="en-US" sz="2600"/>
              <a:t>Eddie Torres</a:t>
            </a:r>
            <a:r>
              <a:rPr lang="en-US" sz="2600"/>
              <a:t>, President &amp; CEO, Grantmakers in the Arts </a:t>
            </a:r>
            <a:endParaRPr/>
          </a:p>
          <a:p>
            <a:pPr indent="0" lvl="0" marL="22860" rtl="0" algn="l">
              <a:lnSpc>
                <a:spcPct val="100000"/>
              </a:lnSpc>
              <a:spcBef>
                <a:spcPts val="1000"/>
              </a:spcBef>
              <a:spcAft>
                <a:spcPts val="0"/>
              </a:spcAft>
              <a:buSzPts val="2600"/>
              <a:buNone/>
            </a:pPr>
            <a:r>
              <a:t/>
            </a:r>
            <a:endParaRPr sz="2600"/>
          </a:p>
          <a:p>
            <a:pPr indent="-40639" lvl="0" marL="228600" rtl="0" algn="l">
              <a:lnSpc>
                <a:spcPct val="100000"/>
              </a:lnSpc>
              <a:spcBef>
                <a:spcPts val="1000"/>
              </a:spcBef>
              <a:spcAft>
                <a:spcPts val="0"/>
              </a:spcAft>
              <a:buClr>
                <a:schemeClr val="dk1"/>
              </a:buClr>
              <a:buSzPts val="2960"/>
              <a:buNone/>
            </a:pPr>
            <a:r>
              <a:t/>
            </a:r>
            <a:endParaRPr sz="2400"/>
          </a:p>
          <a:p>
            <a:pPr indent="-64135" lvl="0" marL="228600" rtl="0" algn="l">
              <a:lnSpc>
                <a:spcPct val="100000"/>
              </a:lnSpc>
              <a:spcBef>
                <a:spcPts val="1000"/>
              </a:spcBef>
              <a:spcAft>
                <a:spcPts val="0"/>
              </a:spcAft>
              <a:buClr>
                <a:schemeClr val="dk1"/>
              </a:buClr>
              <a:buSzPts val="2590"/>
              <a:buNone/>
            </a:pPr>
            <a:r>
              <a:t/>
            </a:r>
            <a:endParaRPr sz="2400"/>
          </a:p>
          <a:p>
            <a:pPr indent="0" lvl="0" marL="0" rtl="0" algn="l">
              <a:lnSpc>
                <a:spcPct val="100000"/>
              </a:lnSpc>
              <a:spcBef>
                <a:spcPts val="1000"/>
              </a:spcBef>
              <a:spcAft>
                <a:spcPts val="0"/>
              </a:spcAft>
              <a:buClr>
                <a:schemeClr val="dk1"/>
              </a:buClr>
              <a:buSzPts val="3700"/>
              <a:buNone/>
            </a:pPr>
            <a:r>
              <a:t/>
            </a:r>
            <a:endParaRPr sz="2400"/>
          </a:p>
        </p:txBody>
      </p:sp>
      <p:sp>
        <p:nvSpPr>
          <p:cNvPr id="1252" name="Google Shape;1252;p16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600"/>
              <a:buFont typeface="Calibri"/>
              <a:buNone/>
            </a:pPr>
            <a:r>
              <a:rPr b="1" lang="en-US" sz="4000"/>
              <a:t>Presenters </a:t>
            </a:r>
            <a:br>
              <a:rPr b="1" lang="en-US" sz="4000"/>
            </a:br>
            <a:endParaRPr sz="4000"/>
          </a:p>
        </p:txBody>
      </p:sp>
      <p:sp>
        <p:nvSpPr>
          <p:cNvPr id="1253" name="Google Shape;1253;p168"/>
          <p:cNvSpPr txBox="1"/>
          <p:nvPr>
            <p:ph idx="12" type="sldNum"/>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800"/>
              <a:buNone/>
            </a:pPr>
            <a:fld id="{00000000-1234-1234-1234-123412341234}" type="slidenum">
              <a:rPr lang="en-US" sz="1800">
                <a:solidFill>
                  <a:schemeClr val="accent1"/>
                </a:solidFill>
                <a:latin typeface="Calibri"/>
                <a:ea typeface="Calibri"/>
                <a:cs typeface="Calibri"/>
                <a:sym typeface="Calibri"/>
              </a:rPr>
              <a:t>‹#›</a:t>
            </a:fld>
            <a:endParaRPr sz="1800">
              <a:solidFill>
                <a:schemeClr val="accent1"/>
              </a:solidFill>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58" name="Shape 1258"/>
        <p:cNvGrpSpPr/>
        <p:nvPr/>
      </p:nvGrpSpPr>
      <p:grpSpPr>
        <a:xfrm>
          <a:off x="0" y="0"/>
          <a:ext cx="0" cy="0"/>
          <a:chOff x="0" y="0"/>
          <a:chExt cx="0" cy="0"/>
        </a:xfrm>
      </p:grpSpPr>
      <p:sp>
        <p:nvSpPr>
          <p:cNvPr id="1259" name="Google Shape;1259;p169"/>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260" name="Google Shape;1260;p169"/>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61" name="Google Shape;1261;p169"/>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alibri"/>
                <a:ea typeface="Calibri"/>
                <a:cs typeface="Calibri"/>
                <a:sym typeface="Calibri"/>
              </a:rPr>
              <a:t>Lay It on the Line</a:t>
            </a:r>
            <a:endParaRPr b="1" i="0" sz="1000" u="none" cap="none" strike="noStrike">
              <a:solidFill>
                <a:srgbClr val="28B0DB"/>
              </a:solidFill>
              <a:latin typeface="Calibri"/>
              <a:ea typeface="Calibri"/>
              <a:cs typeface="Calibri"/>
              <a:sym typeface="Calibri"/>
            </a:endParaRPr>
          </a:p>
        </p:txBody>
      </p:sp>
      <p:sp>
        <p:nvSpPr>
          <p:cNvPr id="1262" name="Google Shape;1262;p169"/>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67" name="Shape 1267"/>
        <p:cNvGrpSpPr/>
        <p:nvPr/>
      </p:nvGrpSpPr>
      <p:grpSpPr>
        <a:xfrm>
          <a:off x="0" y="0"/>
          <a:ext cx="0" cy="0"/>
          <a:chOff x="0" y="0"/>
          <a:chExt cx="0" cy="0"/>
        </a:xfrm>
      </p:grpSpPr>
      <p:sp>
        <p:nvSpPr>
          <p:cNvPr id="1268" name="Google Shape;1268;p170"/>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269" name="Google Shape;1269;p170"/>
          <p:cNvSpPr/>
          <p:nvPr/>
        </p:nvSpPr>
        <p:spPr>
          <a:xfrm>
            <a:off x="-15766" y="-15767"/>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70" name="Google Shape;1270;p170"/>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1271" name="Google Shape;1271;p170"/>
          <p:cNvSpPr/>
          <p:nvPr/>
        </p:nvSpPr>
        <p:spPr>
          <a:xfrm>
            <a:off x="808650" y="1841230"/>
            <a:ext cx="10574700" cy="2261100"/>
          </a:xfrm>
          <a:prstGeom prst="rect">
            <a:avLst/>
          </a:prstGeom>
          <a:noFill/>
          <a:ln>
            <a:noFill/>
          </a:ln>
        </p:spPr>
        <p:txBody>
          <a:bodyPr anchorCtr="0" anchor="t" bIns="45700" lIns="91425" spcFirstLastPara="1" rIns="91425" wrap="square" tIns="45700">
            <a:noAutofit/>
          </a:bodyPr>
          <a:lstStyle/>
          <a:p>
            <a:pPr indent="0" lvl="0" marL="114300" marR="0" rtl="0" algn="ctr">
              <a:lnSpc>
                <a:spcPct val="90000"/>
              </a:lnSpc>
              <a:spcBef>
                <a:spcPts val="1000"/>
              </a:spcBef>
              <a:spcAft>
                <a:spcPts val="0"/>
              </a:spcAft>
              <a:buClr>
                <a:srgbClr val="000000"/>
              </a:buClr>
              <a:buSzPts val="4800"/>
              <a:buFont typeface="Arial"/>
              <a:buNone/>
            </a:pPr>
            <a:r>
              <a:rPr b="1" lang="en-US" sz="4800">
                <a:solidFill>
                  <a:schemeClr val="lt1"/>
                </a:solidFill>
                <a:latin typeface="Calibri"/>
                <a:ea typeface="Calibri"/>
                <a:cs typeface="Calibri"/>
                <a:sym typeface="Calibri"/>
              </a:rPr>
              <a:t>I feel most restored/relaxed in</a:t>
            </a:r>
            <a:endParaRPr b="1" sz="4800">
              <a:solidFill>
                <a:schemeClr val="lt1"/>
              </a:solidFill>
              <a:latin typeface="Calibri"/>
              <a:ea typeface="Calibri"/>
              <a:cs typeface="Calibri"/>
              <a:sym typeface="Calibri"/>
            </a:endParaRPr>
          </a:p>
          <a:p>
            <a:pPr indent="0" lvl="0" marL="114300" marR="0" rtl="0" algn="ctr">
              <a:lnSpc>
                <a:spcPct val="90000"/>
              </a:lnSpc>
              <a:spcBef>
                <a:spcPts val="1000"/>
              </a:spcBef>
              <a:spcAft>
                <a:spcPts val="0"/>
              </a:spcAft>
              <a:buClr>
                <a:srgbClr val="000000"/>
              </a:buClr>
              <a:buSzPts val="4800"/>
              <a:buFont typeface="Arial"/>
              <a:buNone/>
            </a:pPr>
            <a:r>
              <a:rPr b="1" lang="en-US" sz="4800">
                <a:solidFill>
                  <a:schemeClr val="lt1"/>
                </a:solidFill>
                <a:latin typeface="Calibri"/>
                <a:ea typeface="Calibri"/>
                <a:cs typeface="Calibri"/>
                <a:sym typeface="Calibri"/>
              </a:rPr>
              <a:t>which space?</a:t>
            </a:r>
            <a:endParaRPr b="1" sz="4800">
              <a:solidFill>
                <a:schemeClr val="lt1"/>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76" name="Shape 1276"/>
        <p:cNvGrpSpPr/>
        <p:nvPr/>
      </p:nvGrpSpPr>
      <p:grpSpPr>
        <a:xfrm>
          <a:off x="0" y="0"/>
          <a:ext cx="0" cy="0"/>
          <a:chOff x="0" y="0"/>
          <a:chExt cx="0" cy="0"/>
        </a:xfrm>
      </p:grpSpPr>
      <p:sp>
        <p:nvSpPr>
          <p:cNvPr id="1277" name="Google Shape;1277;p171"/>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278" name="Google Shape;1278;p171"/>
          <p:cNvSpPr/>
          <p:nvPr/>
        </p:nvSpPr>
        <p:spPr>
          <a:xfrm>
            <a:off x="-15766" y="-15767"/>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79" name="Google Shape;1279;p171"/>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1280" name="Google Shape;1280;p171"/>
          <p:cNvSpPr/>
          <p:nvPr/>
        </p:nvSpPr>
        <p:spPr>
          <a:xfrm>
            <a:off x="846750" y="2298455"/>
            <a:ext cx="10574700" cy="2261100"/>
          </a:xfrm>
          <a:prstGeom prst="rect">
            <a:avLst/>
          </a:prstGeom>
          <a:noFill/>
          <a:ln>
            <a:noFill/>
          </a:ln>
        </p:spPr>
        <p:txBody>
          <a:bodyPr anchorCtr="0" anchor="t" bIns="45700" lIns="91425" spcFirstLastPara="1" rIns="91425" wrap="square" tIns="45700">
            <a:noAutofit/>
          </a:bodyPr>
          <a:lstStyle/>
          <a:p>
            <a:pPr indent="0" lvl="0" marL="114300" marR="0" rtl="0" algn="ctr">
              <a:lnSpc>
                <a:spcPct val="90000"/>
              </a:lnSpc>
              <a:spcBef>
                <a:spcPts val="1000"/>
              </a:spcBef>
              <a:spcAft>
                <a:spcPts val="0"/>
              </a:spcAft>
              <a:buClr>
                <a:srgbClr val="000000"/>
              </a:buClr>
              <a:buSzPts val="4800"/>
              <a:buFont typeface="Arial"/>
              <a:buNone/>
            </a:pPr>
            <a:r>
              <a:rPr b="1" lang="en-US" sz="4800">
                <a:solidFill>
                  <a:schemeClr val="lt1"/>
                </a:solidFill>
                <a:latin typeface="Calibri"/>
                <a:ea typeface="Calibri"/>
                <a:cs typeface="Calibri"/>
                <a:sym typeface="Calibri"/>
              </a:rPr>
              <a:t>I feel most aligned with which element?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85" name="Shape 1285"/>
        <p:cNvGrpSpPr/>
        <p:nvPr/>
      </p:nvGrpSpPr>
      <p:grpSpPr>
        <a:xfrm>
          <a:off x="0" y="0"/>
          <a:ext cx="0" cy="0"/>
          <a:chOff x="0" y="0"/>
          <a:chExt cx="0" cy="0"/>
        </a:xfrm>
      </p:grpSpPr>
      <p:sp>
        <p:nvSpPr>
          <p:cNvPr id="1286" name="Google Shape;1286;p172"/>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287" name="Google Shape;1287;p172"/>
          <p:cNvSpPr/>
          <p:nvPr/>
        </p:nvSpPr>
        <p:spPr>
          <a:xfrm>
            <a:off x="-15766" y="-15767"/>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88" name="Google Shape;1288;p172"/>
          <p:cNvSpPr txBox="1"/>
          <p:nvPr/>
        </p:nvSpPr>
        <p:spPr>
          <a:xfrm>
            <a:off x="7066936" y="6425174"/>
            <a:ext cx="2743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1289" name="Google Shape;1289;p172"/>
          <p:cNvSpPr/>
          <p:nvPr/>
        </p:nvSpPr>
        <p:spPr>
          <a:xfrm>
            <a:off x="808650" y="1841230"/>
            <a:ext cx="10574700" cy="2261100"/>
          </a:xfrm>
          <a:prstGeom prst="rect">
            <a:avLst/>
          </a:prstGeom>
          <a:noFill/>
          <a:ln>
            <a:noFill/>
          </a:ln>
        </p:spPr>
        <p:txBody>
          <a:bodyPr anchorCtr="0" anchor="t" bIns="45700" lIns="91425" spcFirstLastPara="1" rIns="91425" wrap="square" tIns="45700">
            <a:noAutofit/>
          </a:bodyPr>
          <a:lstStyle/>
          <a:p>
            <a:pPr indent="0" lvl="0" marL="114300" marR="0" rtl="0" algn="ctr">
              <a:lnSpc>
                <a:spcPct val="90000"/>
              </a:lnSpc>
              <a:spcBef>
                <a:spcPts val="1000"/>
              </a:spcBef>
              <a:spcAft>
                <a:spcPts val="0"/>
              </a:spcAft>
              <a:buClr>
                <a:srgbClr val="000000"/>
              </a:buClr>
              <a:buSzPts val="4800"/>
              <a:buFont typeface="Arial"/>
              <a:buNone/>
            </a:pPr>
            <a:r>
              <a:rPr b="1" i="0" lang="en-US" sz="4800" u="none" cap="none" strike="noStrike">
                <a:solidFill>
                  <a:schemeClr val="lt1"/>
                </a:solidFill>
                <a:latin typeface="Calibri"/>
                <a:ea typeface="Calibri"/>
                <a:cs typeface="Calibri"/>
                <a:sym typeface="Calibri"/>
              </a:rPr>
              <a:t>I feel confident that I have the skills, knowledge, and motivation I need to lead for racial equity.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94" name="Shape 1294"/>
        <p:cNvGrpSpPr/>
        <p:nvPr/>
      </p:nvGrpSpPr>
      <p:grpSpPr>
        <a:xfrm>
          <a:off x="0" y="0"/>
          <a:ext cx="0" cy="0"/>
          <a:chOff x="0" y="0"/>
          <a:chExt cx="0" cy="0"/>
        </a:xfrm>
      </p:grpSpPr>
      <p:sp>
        <p:nvSpPr>
          <p:cNvPr id="1295" name="Google Shape;1295;p173"/>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296" name="Google Shape;1296;p173"/>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97" name="Google Shape;1297;p173"/>
          <p:cNvSpPr/>
          <p:nvPr/>
        </p:nvSpPr>
        <p:spPr>
          <a:xfrm>
            <a:off x="808650" y="2027081"/>
            <a:ext cx="10574700" cy="2261139"/>
          </a:xfrm>
          <a:prstGeom prst="rect">
            <a:avLst/>
          </a:prstGeom>
          <a:noFill/>
          <a:ln>
            <a:noFill/>
          </a:ln>
        </p:spPr>
        <p:txBody>
          <a:bodyPr anchorCtr="0" anchor="t" bIns="45700" lIns="91425" spcFirstLastPara="1" rIns="91425" wrap="square" tIns="45700">
            <a:noAutofit/>
          </a:bodyPr>
          <a:lstStyle/>
          <a:p>
            <a:pPr indent="0" lvl="0" marL="114300" marR="0" rtl="0" algn="ctr">
              <a:lnSpc>
                <a:spcPct val="90000"/>
              </a:lnSpc>
              <a:spcBef>
                <a:spcPts val="1000"/>
              </a:spcBef>
              <a:spcAft>
                <a:spcPts val="0"/>
              </a:spcAft>
              <a:buClr>
                <a:srgbClr val="000000"/>
              </a:buClr>
              <a:buSzPts val="4800"/>
              <a:buFont typeface="Arial"/>
              <a:buNone/>
            </a:pPr>
            <a:r>
              <a:rPr b="1" i="0" lang="en-US" sz="4800" u="none" cap="none" strike="noStrike">
                <a:solidFill>
                  <a:schemeClr val="lt1"/>
                </a:solidFill>
                <a:latin typeface="Calibri"/>
                <a:ea typeface="Calibri"/>
                <a:cs typeface="Calibri"/>
                <a:sym typeface="Calibri"/>
              </a:rPr>
              <a:t>I feel safe and supported in raising issues about racial equity within </a:t>
            </a:r>
            <a:br>
              <a:rPr b="1" i="0" lang="en-US" sz="4800" u="none" cap="none" strike="noStrike">
                <a:solidFill>
                  <a:schemeClr val="lt1"/>
                </a:solidFill>
                <a:latin typeface="Calibri"/>
                <a:ea typeface="Calibri"/>
                <a:cs typeface="Calibri"/>
                <a:sym typeface="Calibri"/>
              </a:rPr>
            </a:br>
            <a:r>
              <a:rPr b="1" i="0" lang="en-US" sz="4800" u="none" cap="none" strike="noStrike">
                <a:solidFill>
                  <a:schemeClr val="lt1"/>
                </a:solidFill>
                <a:latin typeface="Calibri"/>
                <a:ea typeface="Calibri"/>
                <a:cs typeface="Calibri"/>
                <a:sym typeface="Calibri"/>
              </a:rPr>
              <a:t>my professional environment. </a:t>
            </a:r>
            <a:endParaRPr b="1" i="0" sz="4800" u="none" cap="none" strike="noStrike">
              <a:solidFill>
                <a:schemeClr val="lt1"/>
              </a:solidFill>
              <a:latin typeface="Calibri"/>
              <a:ea typeface="Calibri"/>
              <a:cs typeface="Calibri"/>
              <a:sym typeface="Calibri"/>
            </a:endParaRPr>
          </a:p>
        </p:txBody>
      </p:sp>
      <p:sp>
        <p:nvSpPr>
          <p:cNvPr id="1298" name="Google Shape;1298;p173"/>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03" name="Shape 1303"/>
        <p:cNvGrpSpPr/>
        <p:nvPr/>
      </p:nvGrpSpPr>
      <p:grpSpPr>
        <a:xfrm>
          <a:off x="0" y="0"/>
          <a:ext cx="0" cy="0"/>
          <a:chOff x="0" y="0"/>
          <a:chExt cx="0" cy="0"/>
        </a:xfrm>
      </p:grpSpPr>
      <p:sp>
        <p:nvSpPr>
          <p:cNvPr id="1304" name="Google Shape;1304;p174"/>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305" name="Google Shape;1305;p174"/>
          <p:cNvSpPr/>
          <p:nvPr/>
        </p:nvSpPr>
        <p:spPr>
          <a:xfrm>
            <a:off x="-15766" y="-15767"/>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06" name="Google Shape;1306;p174"/>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
        <p:nvSpPr>
          <p:cNvPr id="1307" name="Google Shape;1307;p174"/>
          <p:cNvSpPr/>
          <p:nvPr/>
        </p:nvSpPr>
        <p:spPr>
          <a:xfrm>
            <a:off x="808650" y="1841230"/>
            <a:ext cx="10574700" cy="2261139"/>
          </a:xfrm>
          <a:prstGeom prst="rect">
            <a:avLst/>
          </a:prstGeom>
          <a:noFill/>
          <a:ln>
            <a:noFill/>
          </a:ln>
        </p:spPr>
        <p:txBody>
          <a:bodyPr anchorCtr="0" anchor="t" bIns="45700" lIns="91425" spcFirstLastPara="1" rIns="91425" wrap="square" tIns="45700">
            <a:noAutofit/>
          </a:bodyPr>
          <a:lstStyle/>
          <a:p>
            <a:pPr indent="0" lvl="0" marL="114300" marR="0" rtl="0" algn="ctr">
              <a:lnSpc>
                <a:spcPct val="90000"/>
              </a:lnSpc>
              <a:spcBef>
                <a:spcPts val="1000"/>
              </a:spcBef>
              <a:spcAft>
                <a:spcPts val="0"/>
              </a:spcAft>
              <a:buClr>
                <a:srgbClr val="000000"/>
              </a:buClr>
              <a:buSzPts val="4800"/>
              <a:buFont typeface="Arial"/>
              <a:buNone/>
            </a:pPr>
            <a:r>
              <a:rPr b="1" i="0" lang="en-US" sz="4800" u="none" cap="none" strike="noStrike">
                <a:solidFill>
                  <a:schemeClr val="lt1"/>
                </a:solidFill>
                <a:latin typeface="Calibri"/>
                <a:ea typeface="Calibri"/>
                <a:cs typeface="Calibri"/>
                <a:sym typeface="Calibri"/>
              </a:rPr>
              <a:t>My organization has a culture in which</a:t>
            </a:r>
            <a:endParaRPr b="0" i="0" sz="1400" u="none" cap="none" strike="noStrike">
              <a:solidFill>
                <a:srgbClr val="000000"/>
              </a:solidFill>
              <a:latin typeface="Arial"/>
              <a:ea typeface="Arial"/>
              <a:cs typeface="Arial"/>
              <a:sym typeface="Arial"/>
            </a:endParaRPr>
          </a:p>
          <a:p>
            <a:pPr indent="0" lvl="0" marL="114300" marR="0" rtl="0" algn="ctr">
              <a:lnSpc>
                <a:spcPct val="90000"/>
              </a:lnSpc>
              <a:spcBef>
                <a:spcPts val="1000"/>
              </a:spcBef>
              <a:spcAft>
                <a:spcPts val="0"/>
              </a:spcAft>
              <a:buClr>
                <a:srgbClr val="000000"/>
              </a:buClr>
              <a:buSzPts val="4800"/>
              <a:buFont typeface="Arial"/>
              <a:buNone/>
            </a:pPr>
            <a:r>
              <a:rPr b="1" i="0" lang="en-US" sz="4800" u="none" cap="none" strike="noStrike">
                <a:solidFill>
                  <a:schemeClr val="lt1"/>
                </a:solidFill>
                <a:latin typeface="Calibri"/>
                <a:ea typeface="Calibri"/>
                <a:cs typeface="Calibri"/>
                <a:sym typeface="Calibri"/>
              </a:rPr>
              <a:t>a commitment to racial equity and </a:t>
            </a:r>
            <a:endParaRPr b="0" i="0" sz="1400" u="none" cap="none" strike="noStrike">
              <a:solidFill>
                <a:srgbClr val="000000"/>
              </a:solidFill>
              <a:latin typeface="Arial"/>
              <a:ea typeface="Arial"/>
              <a:cs typeface="Arial"/>
              <a:sym typeface="Arial"/>
            </a:endParaRPr>
          </a:p>
          <a:p>
            <a:pPr indent="0" lvl="0" marL="114300" marR="0" rtl="0" algn="ctr">
              <a:lnSpc>
                <a:spcPct val="90000"/>
              </a:lnSpc>
              <a:spcBef>
                <a:spcPts val="1000"/>
              </a:spcBef>
              <a:spcAft>
                <a:spcPts val="0"/>
              </a:spcAft>
              <a:buClr>
                <a:srgbClr val="000000"/>
              </a:buClr>
              <a:buSzPts val="4800"/>
              <a:buFont typeface="Arial"/>
              <a:buNone/>
            </a:pPr>
            <a:r>
              <a:rPr b="1" i="0" lang="en-US" sz="4800" u="none" cap="none" strike="noStrike">
                <a:solidFill>
                  <a:schemeClr val="lt1"/>
                </a:solidFill>
                <a:latin typeface="Calibri"/>
                <a:ea typeface="Calibri"/>
                <a:cs typeface="Calibri"/>
                <a:sym typeface="Calibri"/>
              </a:rPr>
              <a:t>racial justice can thrive.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12" name="Shape 1312"/>
        <p:cNvGrpSpPr/>
        <p:nvPr/>
      </p:nvGrpSpPr>
      <p:grpSpPr>
        <a:xfrm>
          <a:off x="0" y="0"/>
          <a:ext cx="0" cy="0"/>
          <a:chOff x="0" y="0"/>
          <a:chExt cx="0" cy="0"/>
        </a:xfrm>
      </p:grpSpPr>
      <p:sp>
        <p:nvSpPr>
          <p:cNvPr id="1313" name="Google Shape;1313;p175"/>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314" name="Google Shape;1314;p175"/>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15" name="Google Shape;1315;p175"/>
          <p:cNvSpPr/>
          <p:nvPr/>
        </p:nvSpPr>
        <p:spPr>
          <a:xfrm>
            <a:off x="711200" y="1682650"/>
            <a:ext cx="10574700" cy="2812932"/>
          </a:xfrm>
          <a:prstGeom prst="rect">
            <a:avLst/>
          </a:prstGeom>
          <a:noFill/>
          <a:ln>
            <a:noFill/>
          </a:ln>
        </p:spPr>
        <p:txBody>
          <a:bodyPr anchorCtr="0" anchor="t" bIns="45700" lIns="91425" spcFirstLastPara="1" rIns="91425" wrap="square" tIns="45700">
            <a:noAutofit/>
          </a:bodyPr>
          <a:lstStyle/>
          <a:p>
            <a:pPr indent="0" lvl="0" marL="114300" marR="0" rtl="0" algn="ctr">
              <a:lnSpc>
                <a:spcPct val="90000"/>
              </a:lnSpc>
              <a:spcBef>
                <a:spcPts val="1000"/>
              </a:spcBef>
              <a:spcAft>
                <a:spcPts val="0"/>
              </a:spcAft>
              <a:buClr>
                <a:srgbClr val="000000"/>
              </a:buClr>
              <a:buSzPts val="4800"/>
              <a:buFont typeface="Arial"/>
              <a:buNone/>
            </a:pPr>
            <a:r>
              <a:rPr b="1" i="0" lang="en-US" sz="4800" u="none" cap="none" strike="noStrike">
                <a:solidFill>
                  <a:schemeClr val="lt1"/>
                </a:solidFill>
                <a:latin typeface="Calibri"/>
                <a:ea typeface="Calibri"/>
                <a:cs typeface="Calibri"/>
                <a:sym typeface="Calibri"/>
              </a:rPr>
              <a:t>I understand how our work can contribute to racial equity and racial justice thriving in the larger ecosystem of arts funding.</a:t>
            </a:r>
            <a:endParaRPr b="1" i="0" sz="4800" u="none" cap="none" strike="noStrike">
              <a:solidFill>
                <a:schemeClr val="lt1"/>
              </a:solidFill>
              <a:latin typeface="Calibri"/>
              <a:ea typeface="Calibri"/>
              <a:cs typeface="Calibri"/>
              <a:sym typeface="Calibri"/>
            </a:endParaRPr>
          </a:p>
        </p:txBody>
      </p:sp>
      <p:sp>
        <p:nvSpPr>
          <p:cNvPr id="1316" name="Google Shape;1316;p175"/>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5B9BD5"/>
                </a:solidFill>
                <a:latin typeface="Calibri"/>
                <a:ea typeface="Calibri"/>
                <a:cs typeface="Calibri"/>
                <a:sym typeface="Calibri"/>
              </a:rPr>
              <a:t>‹#›</a:t>
            </a:fld>
            <a:endParaRPr b="0" i="0" sz="1800" u="none" cap="none" strike="noStrike">
              <a:solidFill>
                <a:srgbClr val="5B9BD5"/>
              </a:solidFill>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sp>
        <p:nvSpPr>
          <p:cNvPr id="1322" name="Google Shape;1322;p176"/>
          <p:cNvSpPr/>
          <p:nvPr/>
        </p:nvSpPr>
        <p:spPr>
          <a:xfrm>
            <a:off x="0" y="0"/>
            <a:ext cx="12192000" cy="5943600"/>
          </a:xfrm>
          <a:prstGeom prst="rect">
            <a:avLst/>
          </a:prstGeom>
          <a:solidFill>
            <a:srgbClr val="3E7FCD"/>
          </a:solidFill>
          <a:ln cap="flat" cmpd="sng" w="9525">
            <a:solidFill>
              <a:srgbClr val="4A7DB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23" name="Google Shape;1323;p176"/>
          <p:cNvSpPr/>
          <p:nvPr/>
        </p:nvSpPr>
        <p:spPr>
          <a:xfrm>
            <a:off x="711200" y="2184737"/>
            <a:ext cx="10574700" cy="1415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chemeClr val="lt1"/>
                </a:solidFill>
                <a:latin typeface="Corbel"/>
                <a:ea typeface="Corbel"/>
                <a:cs typeface="Corbel"/>
                <a:sym typeface="Corbel"/>
              </a:rPr>
              <a:t>Showing up today</a:t>
            </a:r>
            <a:endParaRPr b="0" i="0" sz="1400" u="none" cap="none" strike="noStrike">
              <a:solidFill>
                <a:srgbClr val="000000"/>
              </a:solidFill>
              <a:latin typeface="Corbel"/>
              <a:ea typeface="Corbel"/>
              <a:cs typeface="Corbel"/>
              <a:sym typeface="Corbel"/>
            </a:endParaRPr>
          </a:p>
          <a:p>
            <a:pPr indent="0" lvl="0" marL="0" marR="0" rtl="0" algn="ctr">
              <a:lnSpc>
                <a:spcPct val="100000"/>
              </a:lnSpc>
              <a:spcBef>
                <a:spcPts val="1200"/>
              </a:spcBef>
              <a:spcAft>
                <a:spcPts val="0"/>
              </a:spcAft>
              <a:buClr>
                <a:srgbClr val="000000"/>
              </a:buClr>
              <a:buSzPts val="1000"/>
              <a:buFont typeface="Arial"/>
              <a:buNone/>
            </a:pPr>
            <a:r>
              <a:t/>
            </a:r>
            <a:endParaRPr b="1" i="0" sz="1000" u="none" cap="none" strike="noStrike">
              <a:solidFill>
                <a:srgbClr val="28B0DB"/>
              </a:solidFill>
              <a:latin typeface="Corbel"/>
              <a:ea typeface="Corbel"/>
              <a:cs typeface="Corbel"/>
              <a:sym typeface="Corbel"/>
            </a:endParaRPr>
          </a:p>
        </p:txBody>
      </p:sp>
      <p:sp>
        <p:nvSpPr>
          <p:cNvPr id="1324" name="Google Shape;1324;p176"/>
          <p:cNvSpPr/>
          <p:nvPr/>
        </p:nvSpPr>
        <p:spPr>
          <a:xfrm>
            <a:off x="1488017" y="549275"/>
            <a:ext cx="9984300" cy="58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orbel"/>
                <a:ea typeface="Corbel"/>
                <a:cs typeface="Corbel"/>
                <a:sym typeface="Corbel"/>
              </a:rPr>
              <a:t> </a:t>
            </a:r>
            <a:endParaRPr b="0" i="0" sz="3200" u="none" cap="none" strike="noStrike">
              <a:solidFill>
                <a:schemeClr val="dk1"/>
              </a:solidFill>
              <a:latin typeface="Corbel"/>
              <a:ea typeface="Corbel"/>
              <a:cs typeface="Corbel"/>
              <a:sym typeface="Corbel"/>
            </a:endParaRPr>
          </a:p>
        </p:txBody>
      </p:sp>
      <p:sp>
        <p:nvSpPr>
          <p:cNvPr id="1325" name="Google Shape;1325;p176"/>
          <p:cNvSpPr txBox="1"/>
          <p:nvPr/>
        </p:nvSpPr>
        <p:spPr>
          <a:xfrm>
            <a:off x="7066936" y="6425174"/>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accent1"/>
                </a:solidFill>
                <a:latin typeface="Calibri"/>
                <a:ea typeface="Calibri"/>
                <a:cs typeface="Calibri"/>
                <a:sym typeface="Calibri"/>
              </a:rPr>
              <a:t>‹#›</a:t>
            </a:fld>
            <a:endParaRPr b="0" i="0" sz="1800" u="none" cap="none" strike="noStrike">
              <a:solidFill>
                <a:schemeClr val="accen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Design">
  <a:themeElements>
    <a:clrScheme name="Custom 1">
      <a:dk1>
        <a:srgbClr val="000000"/>
      </a:dk1>
      <a:lt1>
        <a:srgbClr val="FFFFFF"/>
      </a:lt1>
      <a:dk2>
        <a:srgbClr val="464749"/>
      </a:dk2>
      <a:lt2>
        <a:srgbClr val="A0A2A2"/>
      </a:lt2>
      <a:accent1>
        <a:srgbClr val="511252"/>
      </a:accent1>
      <a:accent2>
        <a:srgbClr val="57C3C2"/>
      </a:accent2>
      <a:accent3>
        <a:srgbClr val="9B839D"/>
      </a:accent3>
      <a:accent4>
        <a:srgbClr val="C1EEEC"/>
      </a:accent4>
      <a:accent5>
        <a:srgbClr val="D2CAD3"/>
      </a:accent5>
      <a:accent6>
        <a:srgbClr val="E4F7F6"/>
      </a:accent6>
      <a:hlink>
        <a:srgbClr val="57C3C2"/>
      </a:hlink>
      <a:folHlink>
        <a:srgbClr val="31859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